
<file path=[Content_Types].xml><?xml version="1.0" encoding="utf-8"?>
<Types xmlns="http://schemas.openxmlformats.org/package/2006/content-types">
  <Default Extension="emf" ContentType="image/x-emf"/>
  <Default Extension="gif" ContentType="image/gif"/>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58"/>
  </p:notesMasterIdLst>
  <p:sldIdLst>
    <p:sldId id="369" r:id="rId2"/>
    <p:sldId id="362" r:id="rId3"/>
    <p:sldId id="348" r:id="rId4"/>
    <p:sldId id="417" r:id="rId5"/>
    <p:sldId id="281" r:id="rId6"/>
    <p:sldId id="324" r:id="rId7"/>
    <p:sldId id="406" r:id="rId8"/>
    <p:sldId id="444" r:id="rId9"/>
    <p:sldId id="452" r:id="rId10"/>
    <p:sldId id="401" r:id="rId11"/>
    <p:sldId id="451" r:id="rId12"/>
    <p:sldId id="445" r:id="rId13"/>
    <p:sldId id="371" r:id="rId14"/>
    <p:sldId id="372" r:id="rId15"/>
    <p:sldId id="412" r:id="rId16"/>
    <p:sldId id="450" r:id="rId17"/>
    <p:sldId id="448" r:id="rId18"/>
    <p:sldId id="377" r:id="rId19"/>
    <p:sldId id="404" r:id="rId20"/>
    <p:sldId id="325" r:id="rId21"/>
    <p:sldId id="414" r:id="rId22"/>
    <p:sldId id="321" r:id="rId23"/>
    <p:sldId id="277" r:id="rId24"/>
    <p:sldId id="274" r:id="rId25"/>
    <p:sldId id="313" r:id="rId26"/>
    <p:sldId id="314" r:id="rId27"/>
    <p:sldId id="316" r:id="rId28"/>
    <p:sldId id="309" r:id="rId29"/>
    <p:sldId id="302" r:id="rId30"/>
    <p:sldId id="311" r:id="rId31"/>
    <p:sldId id="437" r:id="rId32"/>
    <p:sldId id="376" r:id="rId33"/>
    <p:sldId id="438" r:id="rId34"/>
    <p:sldId id="407" r:id="rId35"/>
    <p:sldId id="449" r:id="rId36"/>
    <p:sldId id="436" r:id="rId37"/>
    <p:sldId id="446" r:id="rId38"/>
    <p:sldId id="400" r:id="rId39"/>
    <p:sldId id="284" r:id="rId40"/>
    <p:sldId id="310" r:id="rId41"/>
    <p:sldId id="317" r:id="rId42"/>
    <p:sldId id="351" r:id="rId43"/>
    <p:sldId id="420" r:id="rId44"/>
    <p:sldId id="421" r:id="rId45"/>
    <p:sldId id="422" r:id="rId46"/>
    <p:sldId id="423" r:id="rId47"/>
    <p:sldId id="424" r:id="rId48"/>
    <p:sldId id="425" r:id="rId49"/>
    <p:sldId id="432" r:id="rId50"/>
    <p:sldId id="433" r:id="rId51"/>
    <p:sldId id="434" r:id="rId52"/>
    <p:sldId id="441" r:id="rId53"/>
    <p:sldId id="440" r:id="rId54"/>
    <p:sldId id="442" r:id="rId55"/>
    <p:sldId id="374" r:id="rId56"/>
    <p:sldId id="430" r:id="rId5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64" userDrawn="1">
          <p15:clr>
            <a:srgbClr val="A4A3A4"/>
          </p15:clr>
        </p15:guide>
        <p15:guide id="4" orient="horz" pos="264" userDrawn="1">
          <p15:clr>
            <a:srgbClr val="A4A3A4"/>
          </p15:clr>
        </p15:guide>
        <p15:guide id="5" pos="7416" userDrawn="1">
          <p15:clr>
            <a:srgbClr val="A4A3A4"/>
          </p15:clr>
        </p15:guide>
        <p15:guide id="6" orient="horz" pos="40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8B2"/>
    <a:srgbClr val="B7CDC2"/>
    <a:srgbClr val="BFCEC2"/>
    <a:srgbClr val="A1D6CA"/>
    <a:srgbClr val="C55D35"/>
    <a:srgbClr val="ECFF88"/>
    <a:srgbClr val="4CD2B1"/>
    <a:srgbClr val="00BCD4"/>
    <a:srgbClr val="429AE2"/>
    <a:srgbClr val="E8E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34" autoAdjust="0"/>
    <p:restoredTop sz="56503" autoAdjust="0"/>
  </p:normalViewPr>
  <p:slideViewPr>
    <p:cSldViewPr snapToGrid="0" showGuides="1">
      <p:cViewPr varScale="1">
        <p:scale>
          <a:sx n="37" d="100"/>
          <a:sy n="37" d="100"/>
        </p:scale>
        <p:origin x="1188" y="16"/>
      </p:cViewPr>
      <p:guideLst>
        <p:guide orient="horz" pos="2160"/>
        <p:guide pos="3840"/>
        <p:guide pos="264"/>
        <p:guide orient="horz" pos="264"/>
        <p:guide pos="7416"/>
        <p:guide orient="horz" pos="405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0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6D0A4-6107-4FAD-8080-813A3CB5FBA5}" type="doc">
      <dgm:prSet loTypeId="urn:microsoft.com/office/officeart/2005/8/layout/pyramid1" loCatId="pyramid" qsTypeId="urn:microsoft.com/office/officeart/2005/8/quickstyle/simple1" qsCatId="simple" csTypeId="urn:microsoft.com/office/officeart/2005/8/colors/colorful4" csCatId="colorful" phldr="1"/>
      <dgm:spPr/>
    </dgm:pt>
    <dgm:pt modelId="{4993030E-77D1-4FD9-AADA-15890567BF6B}">
      <dgm:prSet phldrT="[Text]"/>
      <dgm:spPr>
        <a:solidFill>
          <a:schemeClr val="accent5">
            <a:lumMod val="60000"/>
            <a:lumOff val="40000"/>
          </a:schemeClr>
        </a:solidFill>
      </dgm:spPr>
      <dgm:t>
        <a:bodyPr/>
        <a:lstStyle/>
        <a:p>
          <a:r>
            <a:rPr lang="en-US" dirty="0"/>
            <a:t> </a:t>
          </a:r>
        </a:p>
      </dgm:t>
    </dgm:pt>
    <dgm:pt modelId="{17BC2CD7-9EDB-4248-9E7B-E9F841AE87BE}" type="parTrans" cxnId="{E1C13BA3-7A59-42F7-8C49-C2CEE92648DA}">
      <dgm:prSet/>
      <dgm:spPr/>
      <dgm:t>
        <a:bodyPr/>
        <a:lstStyle/>
        <a:p>
          <a:endParaRPr lang="en-US"/>
        </a:p>
      </dgm:t>
    </dgm:pt>
    <dgm:pt modelId="{D92E518B-1DD6-4129-B33D-4A5EFF25FB82}" type="sibTrans" cxnId="{E1C13BA3-7A59-42F7-8C49-C2CEE92648DA}">
      <dgm:prSet/>
      <dgm:spPr/>
      <dgm:t>
        <a:bodyPr/>
        <a:lstStyle/>
        <a:p>
          <a:endParaRPr lang="en-US"/>
        </a:p>
      </dgm:t>
    </dgm:pt>
    <dgm:pt modelId="{51399919-6E60-4404-AEA1-ACD9B116442D}">
      <dgm:prSet phldrT="[Text]"/>
      <dgm:spPr>
        <a:solidFill>
          <a:schemeClr val="accent5">
            <a:lumMod val="40000"/>
            <a:lumOff val="60000"/>
          </a:schemeClr>
        </a:solidFill>
      </dgm:spPr>
      <dgm:t>
        <a:bodyPr/>
        <a:lstStyle/>
        <a:p>
          <a:r>
            <a:rPr lang="en-US" dirty="0"/>
            <a:t> </a:t>
          </a:r>
        </a:p>
      </dgm:t>
    </dgm:pt>
    <dgm:pt modelId="{D5062906-2907-4344-B40B-7160C3D4231D}" type="parTrans" cxnId="{2C15199B-EE52-417D-A890-AA53CD129040}">
      <dgm:prSet/>
      <dgm:spPr/>
      <dgm:t>
        <a:bodyPr/>
        <a:lstStyle/>
        <a:p>
          <a:endParaRPr lang="en-US"/>
        </a:p>
      </dgm:t>
    </dgm:pt>
    <dgm:pt modelId="{6A21F992-FC9E-43B2-92EB-6C2B4BE7BA85}" type="sibTrans" cxnId="{2C15199B-EE52-417D-A890-AA53CD129040}">
      <dgm:prSet/>
      <dgm:spPr/>
      <dgm:t>
        <a:bodyPr/>
        <a:lstStyle/>
        <a:p>
          <a:endParaRPr lang="en-US"/>
        </a:p>
      </dgm:t>
    </dgm:pt>
    <dgm:pt modelId="{26F7E4D3-017E-4DF6-A2B0-E77D4245EF46}">
      <dgm:prSet phldrT="[Text]"/>
      <dgm:spPr>
        <a:solidFill>
          <a:schemeClr val="accent5">
            <a:lumMod val="75000"/>
          </a:schemeClr>
        </a:solidFill>
      </dgm:spPr>
      <dgm:t>
        <a:bodyPr/>
        <a:lstStyle/>
        <a:p>
          <a:r>
            <a:rPr lang="en-US" dirty="0"/>
            <a:t> </a:t>
          </a:r>
        </a:p>
      </dgm:t>
    </dgm:pt>
    <dgm:pt modelId="{C67C5F17-64BC-4C77-88EA-37F3FCF63FA2}" type="sibTrans" cxnId="{64F20BFF-D6EB-4A8D-AAC5-54BA99E4B0AE}">
      <dgm:prSet/>
      <dgm:spPr/>
      <dgm:t>
        <a:bodyPr/>
        <a:lstStyle/>
        <a:p>
          <a:endParaRPr lang="en-US"/>
        </a:p>
      </dgm:t>
    </dgm:pt>
    <dgm:pt modelId="{40C6C521-FCB9-44E4-A385-A500ABACFDC2}" type="parTrans" cxnId="{64F20BFF-D6EB-4A8D-AAC5-54BA99E4B0AE}">
      <dgm:prSet/>
      <dgm:spPr/>
      <dgm:t>
        <a:bodyPr/>
        <a:lstStyle/>
        <a:p>
          <a:endParaRPr lang="en-US"/>
        </a:p>
      </dgm:t>
    </dgm:pt>
    <dgm:pt modelId="{73F966A1-BB8D-44F6-9F9F-0EAF316A5ABD}" type="pres">
      <dgm:prSet presAssocID="{6E36D0A4-6107-4FAD-8080-813A3CB5FBA5}" presName="Name0" presStyleCnt="0">
        <dgm:presLayoutVars>
          <dgm:dir/>
          <dgm:animLvl val="lvl"/>
          <dgm:resizeHandles val="exact"/>
        </dgm:presLayoutVars>
      </dgm:prSet>
      <dgm:spPr/>
    </dgm:pt>
    <dgm:pt modelId="{8D4A0A90-68A0-44BA-BD9F-C0EAC94C617E}" type="pres">
      <dgm:prSet presAssocID="{26F7E4D3-017E-4DF6-A2B0-E77D4245EF46}" presName="Name8" presStyleCnt="0"/>
      <dgm:spPr/>
    </dgm:pt>
    <dgm:pt modelId="{F2F9EF56-1687-48BD-886C-A1CBED7DDE4C}" type="pres">
      <dgm:prSet presAssocID="{26F7E4D3-017E-4DF6-A2B0-E77D4245EF46}" presName="level" presStyleLbl="node1" presStyleIdx="0" presStyleCnt="3">
        <dgm:presLayoutVars>
          <dgm:chMax val="1"/>
          <dgm:bulletEnabled val="1"/>
        </dgm:presLayoutVars>
      </dgm:prSet>
      <dgm:spPr/>
    </dgm:pt>
    <dgm:pt modelId="{64FDB58A-2827-4FD2-AC4D-55C1CA2EE478}" type="pres">
      <dgm:prSet presAssocID="{26F7E4D3-017E-4DF6-A2B0-E77D4245EF46}" presName="levelTx" presStyleLbl="revTx" presStyleIdx="0" presStyleCnt="0">
        <dgm:presLayoutVars>
          <dgm:chMax val="1"/>
          <dgm:bulletEnabled val="1"/>
        </dgm:presLayoutVars>
      </dgm:prSet>
      <dgm:spPr/>
    </dgm:pt>
    <dgm:pt modelId="{23874B16-8DEE-400D-90D0-15EABC71F45A}" type="pres">
      <dgm:prSet presAssocID="{4993030E-77D1-4FD9-AADA-15890567BF6B}" presName="Name8" presStyleCnt="0"/>
      <dgm:spPr/>
    </dgm:pt>
    <dgm:pt modelId="{0D4AD3C1-3539-4A4F-9DC9-4D965C9D48AA}" type="pres">
      <dgm:prSet presAssocID="{4993030E-77D1-4FD9-AADA-15890567BF6B}" presName="level" presStyleLbl="node1" presStyleIdx="1" presStyleCnt="3">
        <dgm:presLayoutVars>
          <dgm:chMax val="1"/>
          <dgm:bulletEnabled val="1"/>
        </dgm:presLayoutVars>
      </dgm:prSet>
      <dgm:spPr/>
    </dgm:pt>
    <dgm:pt modelId="{6D8EA98C-DC02-4987-A0F6-52C7171F1CEF}" type="pres">
      <dgm:prSet presAssocID="{4993030E-77D1-4FD9-AADA-15890567BF6B}" presName="levelTx" presStyleLbl="revTx" presStyleIdx="0" presStyleCnt="0">
        <dgm:presLayoutVars>
          <dgm:chMax val="1"/>
          <dgm:bulletEnabled val="1"/>
        </dgm:presLayoutVars>
      </dgm:prSet>
      <dgm:spPr/>
    </dgm:pt>
    <dgm:pt modelId="{F721F61D-3F16-4465-97F9-1C1F12551E15}" type="pres">
      <dgm:prSet presAssocID="{51399919-6E60-4404-AEA1-ACD9B116442D}" presName="Name8" presStyleCnt="0"/>
      <dgm:spPr/>
    </dgm:pt>
    <dgm:pt modelId="{34EFA949-413E-4BD0-93E3-FD31D8BFA9A0}" type="pres">
      <dgm:prSet presAssocID="{51399919-6E60-4404-AEA1-ACD9B116442D}" presName="level" presStyleLbl="node1" presStyleIdx="2" presStyleCnt="3">
        <dgm:presLayoutVars>
          <dgm:chMax val="1"/>
          <dgm:bulletEnabled val="1"/>
        </dgm:presLayoutVars>
      </dgm:prSet>
      <dgm:spPr/>
    </dgm:pt>
    <dgm:pt modelId="{C60461E9-6288-43AB-8633-C72FDF67F84A}" type="pres">
      <dgm:prSet presAssocID="{51399919-6E60-4404-AEA1-ACD9B116442D}" presName="levelTx" presStyleLbl="revTx" presStyleIdx="0" presStyleCnt="0">
        <dgm:presLayoutVars>
          <dgm:chMax val="1"/>
          <dgm:bulletEnabled val="1"/>
        </dgm:presLayoutVars>
      </dgm:prSet>
      <dgm:spPr/>
    </dgm:pt>
  </dgm:ptLst>
  <dgm:cxnLst>
    <dgm:cxn modelId="{8E0B6916-E1A7-4027-A11A-96C0CAD681ED}" type="presOf" srcId="{26F7E4D3-017E-4DF6-A2B0-E77D4245EF46}" destId="{64FDB58A-2827-4FD2-AC4D-55C1CA2EE478}" srcOrd="1" destOrd="0" presId="urn:microsoft.com/office/officeart/2005/8/layout/pyramid1"/>
    <dgm:cxn modelId="{1BE5A858-7004-4070-99FE-21AC85CBB5C6}" type="presOf" srcId="{6E36D0A4-6107-4FAD-8080-813A3CB5FBA5}" destId="{73F966A1-BB8D-44F6-9F9F-0EAF316A5ABD}" srcOrd="0" destOrd="0" presId="urn:microsoft.com/office/officeart/2005/8/layout/pyramid1"/>
    <dgm:cxn modelId="{43CA119A-58AC-4A53-A0F2-EF8EAC61F7D0}" type="presOf" srcId="{51399919-6E60-4404-AEA1-ACD9B116442D}" destId="{34EFA949-413E-4BD0-93E3-FD31D8BFA9A0}" srcOrd="0" destOrd="0" presId="urn:microsoft.com/office/officeart/2005/8/layout/pyramid1"/>
    <dgm:cxn modelId="{2C15199B-EE52-417D-A890-AA53CD129040}" srcId="{6E36D0A4-6107-4FAD-8080-813A3CB5FBA5}" destId="{51399919-6E60-4404-AEA1-ACD9B116442D}" srcOrd="2" destOrd="0" parTransId="{D5062906-2907-4344-B40B-7160C3D4231D}" sibTransId="{6A21F992-FC9E-43B2-92EB-6C2B4BE7BA85}"/>
    <dgm:cxn modelId="{E1C13BA3-7A59-42F7-8C49-C2CEE92648DA}" srcId="{6E36D0A4-6107-4FAD-8080-813A3CB5FBA5}" destId="{4993030E-77D1-4FD9-AADA-15890567BF6B}" srcOrd="1" destOrd="0" parTransId="{17BC2CD7-9EDB-4248-9E7B-E9F841AE87BE}" sibTransId="{D92E518B-1DD6-4129-B33D-4A5EFF25FB82}"/>
    <dgm:cxn modelId="{196479B7-44C0-4DBA-87A3-10ABD564197F}" type="presOf" srcId="{26F7E4D3-017E-4DF6-A2B0-E77D4245EF46}" destId="{F2F9EF56-1687-48BD-886C-A1CBED7DDE4C}" srcOrd="0" destOrd="0" presId="urn:microsoft.com/office/officeart/2005/8/layout/pyramid1"/>
    <dgm:cxn modelId="{489A3ED0-96EB-44D9-868E-92FFF3CEAAE1}" type="presOf" srcId="{4993030E-77D1-4FD9-AADA-15890567BF6B}" destId="{0D4AD3C1-3539-4A4F-9DC9-4D965C9D48AA}" srcOrd="0" destOrd="0" presId="urn:microsoft.com/office/officeart/2005/8/layout/pyramid1"/>
    <dgm:cxn modelId="{6E9F06DC-40B8-456E-A37D-76D1743DF6DA}" type="presOf" srcId="{4993030E-77D1-4FD9-AADA-15890567BF6B}" destId="{6D8EA98C-DC02-4987-A0F6-52C7171F1CEF}" srcOrd="1" destOrd="0" presId="urn:microsoft.com/office/officeart/2005/8/layout/pyramid1"/>
    <dgm:cxn modelId="{117255F1-BBCB-4E85-844B-F7AD5A052521}" type="presOf" srcId="{51399919-6E60-4404-AEA1-ACD9B116442D}" destId="{C60461E9-6288-43AB-8633-C72FDF67F84A}" srcOrd="1" destOrd="0" presId="urn:microsoft.com/office/officeart/2005/8/layout/pyramid1"/>
    <dgm:cxn modelId="{64F20BFF-D6EB-4A8D-AAC5-54BA99E4B0AE}" srcId="{6E36D0A4-6107-4FAD-8080-813A3CB5FBA5}" destId="{26F7E4D3-017E-4DF6-A2B0-E77D4245EF46}" srcOrd="0" destOrd="0" parTransId="{40C6C521-FCB9-44E4-A385-A500ABACFDC2}" sibTransId="{C67C5F17-64BC-4C77-88EA-37F3FCF63FA2}"/>
    <dgm:cxn modelId="{4B0CD09D-D936-4D09-A257-2CFD5CFCFD36}" type="presParOf" srcId="{73F966A1-BB8D-44F6-9F9F-0EAF316A5ABD}" destId="{8D4A0A90-68A0-44BA-BD9F-C0EAC94C617E}" srcOrd="0" destOrd="0" presId="urn:microsoft.com/office/officeart/2005/8/layout/pyramid1"/>
    <dgm:cxn modelId="{6F7893BA-F0DB-4F2D-A856-26D0C52FEFD5}" type="presParOf" srcId="{8D4A0A90-68A0-44BA-BD9F-C0EAC94C617E}" destId="{F2F9EF56-1687-48BD-886C-A1CBED7DDE4C}" srcOrd="0" destOrd="0" presId="urn:microsoft.com/office/officeart/2005/8/layout/pyramid1"/>
    <dgm:cxn modelId="{EE4D6B0C-CDDB-4473-BB58-C61B3ED70D92}" type="presParOf" srcId="{8D4A0A90-68A0-44BA-BD9F-C0EAC94C617E}" destId="{64FDB58A-2827-4FD2-AC4D-55C1CA2EE478}" srcOrd="1" destOrd="0" presId="urn:microsoft.com/office/officeart/2005/8/layout/pyramid1"/>
    <dgm:cxn modelId="{A5164031-88C3-48E7-A24A-42BFFF9EBAB6}" type="presParOf" srcId="{73F966A1-BB8D-44F6-9F9F-0EAF316A5ABD}" destId="{23874B16-8DEE-400D-90D0-15EABC71F45A}" srcOrd="1" destOrd="0" presId="urn:microsoft.com/office/officeart/2005/8/layout/pyramid1"/>
    <dgm:cxn modelId="{CCC60FAD-32B4-46DF-8039-707F1720D23F}" type="presParOf" srcId="{23874B16-8DEE-400D-90D0-15EABC71F45A}" destId="{0D4AD3C1-3539-4A4F-9DC9-4D965C9D48AA}" srcOrd="0" destOrd="0" presId="urn:microsoft.com/office/officeart/2005/8/layout/pyramid1"/>
    <dgm:cxn modelId="{4625202F-AFAA-46EF-9E57-F4BEF3285AB8}" type="presParOf" srcId="{23874B16-8DEE-400D-90D0-15EABC71F45A}" destId="{6D8EA98C-DC02-4987-A0F6-52C7171F1CEF}" srcOrd="1" destOrd="0" presId="urn:microsoft.com/office/officeart/2005/8/layout/pyramid1"/>
    <dgm:cxn modelId="{B2A3447F-3CBF-4D52-85FE-36CF86D50193}" type="presParOf" srcId="{73F966A1-BB8D-44F6-9F9F-0EAF316A5ABD}" destId="{F721F61D-3F16-4465-97F9-1C1F12551E15}" srcOrd="2" destOrd="0" presId="urn:microsoft.com/office/officeart/2005/8/layout/pyramid1"/>
    <dgm:cxn modelId="{440785FF-BAC9-464C-84B1-B23CDCA40633}" type="presParOf" srcId="{F721F61D-3F16-4465-97F9-1C1F12551E15}" destId="{34EFA949-413E-4BD0-93E3-FD31D8BFA9A0}" srcOrd="0" destOrd="0" presId="urn:microsoft.com/office/officeart/2005/8/layout/pyramid1"/>
    <dgm:cxn modelId="{8CAD8D96-7B04-4C2F-A84C-297D37E463E0}" type="presParOf" srcId="{F721F61D-3F16-4465-97F9-1C1F12551E15}" destId="{C60461E9-6288-43AB-8633-C72FDF67F84A}"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9EF56-1687-48BD-886C-A1CBED7DDE4C}">
      <dsp:nvSpPr>
        <dsp:cNvPr id="0" name=""/>
        <dsp:cNvSpPr/>
      </dsp:nvSpPr>
      <dsp:spPr>
        <a:xfrm>
          <a:off x="242640" y="0"/>
          <a:ext cx="242640" cy="207448"/>
        </a:xfrm>
        <a:prstGeom prst="trapezoid">
          <a:avLst>
            <a:gd name="adj" fmla="val 58482"/>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242640" y="0"/>
        <a:ext cx="242640" cy="207448"/>
      </dsp:txXfrm>
    </dsp:sp>
    <dsp:sp modelId="{0D4AD3C1-3539-4A4F-9DC9-4D965C9D48AA}">
      <dsp:nvSpPr>
        <dsp:cNvPr id="0" name=""/>
        <dsp:cNvSpPr/>
      </dsp:nvSpPr>
      <dsp:spPr>
        <a:xfrm>
          <a:off x="121320" y="207448"/>
          <a:ext cx="485281" cy="207448"/>
        </a:xfrm>
        <a:prstGeom prst="trapezoid">
          <a:avLst>
            <a:gd name="adj" fmla="val 58482"/>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206244" y="207448"/>
        <a:ext cx="315432" cy="207448"/>
      </dsp:txXfrm>
    </dsp:sp>
    <dsp:sp modelId="{34EFA949-413E-4BD0-93E3-FD31D8BFA9A0}">
      <dsp:nvSpPr>
        <dsp:cNvPr id="0" name=""/>
        <dsp:cNvSpPr/>
      </dsp:nvSpPr>
      <dsp:spPr>
        <a:xfrm>
          <a:off x="0" y="414897"/>
          <a:ext cx="727921" cy="207448"/>
        </a:xfrm>
        <a:prstGeom prst="trapezoid">
          <a:avLst>
            <a:gd name="adj" fmla="val 58482"/>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127386" y="414897"/>
        <a:ext cx="473149" cy="2074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1" cy="481727"/>
          </a:xfrm>
          <a:prstGeom prst="rect">
            <a:avLst/>
          </a:prstGeom>
        </p:spPr>
        <p:txBody>
          <a:bodyPr vert="horz" lIns="96650" tIns="48325" rIns="96650" bIns="48325" rtlCol="0"/>
          <a:lstStyle>
            <a:lvl1pPr algn="l">
              <a:defRPr sz="1300"/>
            </a:lvl1pPr>
          </a:lstStyle>
          <a:p>
            <a:endParaRPr lang="en-US"/>
          </a:p>
        </p:txBody>
      </p:sp>
      <p:sp>
        <p:nvSpPr>
          <p:cNvPr id="3" name="Date Placeholder 2"/>
          <p:cNvSpPr>
            <a:spLocks noGrp="1"/>
          </p:cNvSpPr>
          <p:nvPr>
            <p:ph type="dt" idx="1"/>
          </p:nvPr>
        </p:nvSpPr>
        <p:spPr>
          <a:xfrm>
            <a:off x="4143587" y="1"/>
            <a:ext cx="3169921" cy="481727"/>
          </a:xfrm>
          <a:prstGeom prst="rect">
            <a:avLst/>
          </a:prstGeom>
        </p:spPr>
        <p:txBody>
          <a:bodyPr vert="horz" lIns="96650" tIns="48325" rIns="96650" bIns="48325" rtlCol="0"/>
          <a:lstStyle>
            <a:lvl1pPr algn="r">
              <a:defRPr sz="1300"/>
            </a:lvl1pPr>
          </a:lstStyle>
          <a:p>
            <a:fld id="{0348A3FD-C744-AB4B-873A-C4BC21A869F1}" type="datetimeFigureOut">
              <a:rPr lang="en-US" smtClean="0"/>
              <a:t>4/20/2021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0" tIns="48325" rIns="96650" bIns="48325"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50" tIns="48325" rIns="96650"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1" cy="481726"/>
          </a:xfrm>
          <a:prstGeom prst="rect">
            <a:avLst/>
          </a:prstGeom>
        </p:spPr>
        <p:txBody>
          <a:bodyPr vert="horz" lIns="96650" tIns="48325" rIns="96650" bIns="48325"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1" cy="481726"/>
          </a:xfrm>
          <a:prstGeom prst="rect">
            <a:avLst/>
          </a:prstGeom>
        </p:spPr>
        <p:txBody>
          <a:bodyPr vert="horz" lIns="96650" tIns="48325" rIns="96650" bIns="48325" rtlCol="0" anchor="b"/>
          <a:lstStyle>
            <a:lvl1pPr algn="r">
              <a:defRPr sz="1300"/>
            </a:lvl1pPr>
          </a:lstStyle>
          <a:p>
            <a:fld id="{A541C363-0D47-9E48-9DB1-B45DFCA5496A}" type="slidenum">
              <a:rPr lang="en-US" smtClean="0"/>
              <a:t>‹#›</a:t>
            </a:fld>
            <a:endParaRPr lang="en-US"/>
          </a:p>
        </p:txBody>
      </p:sp>
    </p:spTree>
    <p:extLst>
      <p:ext uri="{BB962C8B-B14F-4D97-AF65-F5344CB8AC3E}">
        <p14:creationId xmlns:p14="http://schemas.microsoft.com/office/powerpoint/2010/main" val="415204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log.maketaketeach.com/how-to-make-a-phonics-phon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hisreadingmama.com/book-print-awareness-getting-ready-to-rea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Carol; dear friend and colleague</a:t>
            </a:r>
          </a:p>
          <a:p>
            <a:r>
              <a:rPr lang="en-US" dirty="0"/>
              <a:t>I met Carol probably almost 10 years ago….heard about her doing a workshop in VA and I had done NILD therapy and O-G based reading intervention but my students were running into difficulties, hitting walls, and as well my own daughter was experiencing reading comprehension issues, difficulty with listening in lecture and take notes….so I knew there were processing areas that needed to be addressed….when I went to Carol’s weekend introductory training I knew I had found hope and answers to address weak cognitive skills-</a:t>
            </a:r>
            <a:r>
              <a:rPr lang="en-US" dirty="0" err="1"/>
              <a:t>bc</a:t>
            </a:r>
            <a:r>
              <a:rPr lang="en-US" dirty="0"/>
              <a:t> traditional tutoring and more academics, and accommodations were not going to sufficiently address her struggles. Then when Hayden was a toddler he was experiencing sensory issues, meltdowns, and tinnitus, as well as extreme sensitivity to sound….I knew that Carol’s Equipping Minds Cognitive Development program could provide us hope and success, so we implemented it as part of our homeschooling with both kiddos.  </a:t>
            </a:r>
          </a:p>
          <a:p>
            <a:endParaRPr lang="en-US" dirty="0"/>
          </a:p>
          <a:p>
            <a:r>
              <a:rPr lang="en-US" dirty="0"/>
              <a:t>Background-</a:t>
            </a:r>
          </a:p>
          <a:p>
            <a:r>
              <a:rPr lang="en-US" dirty="0"/>
              <a:t>Public and Private school</a:t>
            </a:r>
          </a:p>
          <a:p>
            <a:r>
              <a:rPr lang="en-US" dirty="0"/>
              <a:t>NILD and OG </a:t>
            </a:r>
          </a:p>
          <a:p>
            <a:r>
              <a:rPr lang="en-US" dirty="0"/>
              <a:t>Head Start, Title 1, and Reading Recovery</a:t>
            </a:r>
          </a:p>
          <a:p>
            <a:r>
              <a:rPr lang="en-US" dirty="0"/>
              <a:t>Literacy Specialist</a:t>
            </a:r>
          </a:p>
          <a:p>
            <a:r>
              <a:rPr lang="en-US" dirty="0"/>
              <a:t>Homeschooling-HSLDA and private practice (reading diagnostic testing and consulting)</a:t>
            </a:r>
          </a:p>
          <a:p>
            <a:endParaRPr lang="en-US" dirty="0"/>
          </a:p>
          <a:p>
            <a:r>
              <a:rPr lang="en-US" dirty="0"/>
              <a:t>**Share Drew’s story and his mom’s testimonial</a:t>
            </a:r>
          </a:p>
          <a:p>
            <a:r>
              <a:rPr lang="en-US" dirty="0"/>
              <a:t>Would not write; could not get him to hold a pen or a pencil until we started playing tic tac toe; first we used cubes….but then he wanted to play and use the pen. Then we progressed to being able to do Number Hunt and Animals with the marker.</a:t>
            </a:r>
          </a:p>
          <a:p>
            <a:endParaRPr lang="en-US" dirty="0"/>
          </a:p>
          <a:p>
            <a:r>
              <a:rPr lang="en-US" dirty="0"/>
              <a:t>“EM has enabled my dyslexic son to advance in his reading and processing.  He was struggling with remembering phonetic sounds, letters and retaining information in all of his classes. EM was able to target those issues specifically- working memory, visual reversals, and processing speed. The exercises were fun and challenging.  After our 3 months, my son started advancing quickly through our reading program, whereas before he was just going at such a slow pace.  We are a year and half out now; he is reading chapter books…I would recommend EM to anyone who is struggling academically or cognitively.”</a:t>
            </a:r>
          </a:p>
          <a:p>
            <a:endParaRPr lang="en-US" dirty="0"/>
          </a:p>
          <a:p>
            <a:r>
              <a:rPr lang="en-US" dirty="0"/>
              <a:t>*He had had Early Intervention, Speech/Language and OT</a:t>
            </a:r>
          </a:p>
          <a:p>
            <a:r>
              <a:rPr lang="en-US" dirty="0"/>
              <a:t>Mom jumped right in; did the primitive reflexes and we plunged in….she bought the materials and watched the videos….no training but started doing it!</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1</a:t>
            </a:fld>
            <a:endParaRPr lang="en-US"/>
          </a:p>
        </p:txBody>
      </p:sp>
    </p:spTree>
    <p:extLst>
      <p:ext uri="{BB962C8B-B14F-4D97-AF65-F5344CB8AC3E}">
        <p14:creationId xmlns:p14="http://schemas.microsoft.com/office/powerpoint/2010/main" val="2118928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Reading is a complex process of </a:t>
            </a:r>
            <a:r>
              <a:rPr lang="en-US" b="1" dirty="0"/>
              <a:t>making meaning from print</a:t>
            </a:r>
            <a:r>
              <a:rPr lang="en-US" dirty="0"/>
              <a:t>.</a:t>
            </a:r>
            <a:r>
              <a:rPr lang="en-US" baseline="0" dirty="0"/>
              <a:t> It includes processing strategies, problem-solving, and thinking.</a:t>
            </a:r>
          </a:p>
          <a:p>
            <a:r>
              <a:rPr lang="en-US" baseline="0" dirty="0"/>
              <a:t>Decoding, or applying phonics rules in order to “sound out” words is </a:t>
            </a:r>
            <a:r>
              <a:rPr lang="en-US" b="1" baseline="0" dirty="0"/>
              <a:t>one small piece of the big reading puzzle</a:t>
            </a:r>
            <a:r>
              <a:rPr lang="en-US" baseline="0" dirty="0"/>
              <a:t>. Phonics is one system good readers use in order to make sense out of print.</a:t>
            </a:r>
          </a:p>
          <a:p>
            <a:r>
              <a:rPr lang="en-US" baseline="0" dirty="0"/>
              <a:t>**Phonics alone is not enough!  </a:t>
            </a:r>
          </a:p>
          <a:p>
            <a:r>
              <a:rPr lang="en-US" baseline="0" dirty="0"/>
              <a:t>However, if children don’t understand what they read, then they are </a:t>
            </a:r>
            <a:r>
              <a:rPr lang="en-US" b="1" baseline="0" dirty="0"/>
              <a:t>not truly reading</a:t>
            </a:r>
            <a:r>
              <a:rPr lang="en-US" baseline="0" dirty="0"/>
              <a:t>.</a:t>
            </a:r>
          </a:p>
          <a:p>
            <a:r>
              <a:rPr lang="en-US" b="1" dirty="0"/>
              <a:t>Understanding language is vital</a:t>
            </a:r>
            <a:r>
              <a:rPr lang="en-US" b="1" baseline="0" dirty="0"/>
              <a:t> to being a skilled reader! </a:t>
            </a:r>
            <a:endParaRPr lang="en-US" b="1" dirty="0"/>
          </a:p>
        </p:txBody>
      </p:sp>
      <p:sp>
        <p:nvSpPr>
          <p:cNvPr id="4" name="Slide Number Placeholder 3"/>
          <p:cNvSpPr>
            <a:spLocks noGrp="1"/>
          </p:cNvSpPr>
          <p:nvPr>
            <p:ph type="sldNum" sz="quarter" idx="10"/>
          </p:nvPr>
        </p:nvSpPr>
        <p:spPr/>
        <p:txBody>
          <a:bodyPr/>
          <a:lstStyle/>
          <a:p>
            <a:fld id="{A541C363-0D47-9E48-9DB1-B45DFCA5496A}" type="slidenum">
              <a:rPr lang="en-US" smtClean="0"/>
              <a:t>10</a:t>
            </a:fld>
            <a:endParaRPr lang="en-US"/>
          </a:p>
        </p:txBody>
      </p:sp>
    </p:spTree>
    <p:extLst>
      <p:ext uri="{BB962C8B-B14F-4D97-AF65-F5344CB8AC3E}">
        <p14:creationId xmlns:p14="http://schemas.microsoft.com/office/powerpoint/2010/main" val="362188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testing manual and read quote about Rapid Naming Speed, p.92</a:t>
            </a:r>
          </a:p>
          <a:p>
            <a:r>
              <a:rPr lang="en-US" dirty="0"/>
              <a:t>*With population that are labeled/diagnosed with dyscalculia (specific learning disability in math), they often weak in what is termed “subitizing”. *Other key skills such as sequencing, holding and following multi-step directions, and visual-spatial skills are weak.  </a:t>
            </a:r>
          </a:p>
        </p:txBody>
      </p:sp>
      <p:sp>
        <p:nvSpPr>
          <p:cNvPr id="4" name="Slide Number Placeholder 3"/>
          <p:cNvSpPr>
            <a:spLocks noGrp="1"/>
          </p:cNvSpPr>
          <p:nvPr>
            <p:ph type="sldNum" sz="quarter" idx="5"/>
          </p:nvPr>
        </p:nvSpPr>
        <p:spPr/>
        <p:txBody>
          <a:bodyPr/>
          <a:lstStyle/>
          <a:p>
            <a:fld id="{A541C363-0D47-9E48-9DB1-B45DFCA5496A}" type="slidenum">
              <a:rPr lang="en-US" smtClean="0"/>
              <a:t>11</a:t>
            </a:fld>
            <a:endParaRPr lang="en-US"/>
          </a:p>
        </p:txBody>
      </p:sp>
    </p:spTree>
    <p:extLst>
      <p:ext uri="{BB962C8B-B14F-4D97-AF65-F5344CB8AC3E}">
        <p14:creationId xmlns:p14="http://schemas.microsoft.com/office/powerpoint/2010/main" val="2562790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Reading Rope (created</a:t>
            </a:r>
            <a:r>
              <a:rPr lang="en-US" baseline="0" dirty="0"/>
              <a:t> by Hollis Scarborough, 2001, researcher of early lang. development) is a graphic representation of the many strands that are woven into skilled reading.</a:t>
            </a:r>
          </a:p>
          <a:p>
            <a:endParaRPr lang="en-US" sz="1300" dirty="0"/>
          </a:p>
          <a:p>
            <a:r>
              <a:rPr lang="en-US" sz="1300" dirty="0"/>
              <a:t>It shows how </a:t>
            </a:r>
            <a:r>
              <a:rPr lang="en-US" sz="1300" b="1" dirty="0"/>
              <a:t>reading comprehension is a result of two main components – Language Comprehension and Word Recognition</a:t>
            </a:r>
          </a:p>
          <a:p>
            <a:r>
              <a:rPr lang="en-US" sz="1300" b="1" dirty="0"/>
              <a:t>**Refer to Annals of Dyslexia Journal , Ring and Black’s study, “Multiple Deficit Model of Dyslexia”</a:t>
            </a:r>
            <a:endParaRPr lang="en-US" b="1" dirty="0"/>
          </a:p>
        </p:txBody>
      </p:sp>
      <p:sp>
        <p:nvSpPr>
          <p:cNvPr id="4" name="Slide Number Placeholder 3"/>
          <p:cNvSpPr>
            <a:spLocks noGrp="1"/>
          </p:cNvSpPr>
          <p:nvPr>
            <p:ph type="sldNum" sz="quarter" idx="10"/>
          </p:nvPr>
        </p:nvSpPr>
        <p:spPr/>
        <p:txBody>
          <a:bodyPr/>
          <a:lstStyle/>
          <a:p>
            <a:fld id="{A541C363-0D47-9E48-9DB1-B45DFCA5496A}" type="slidenum">
              <a:rPr lang="en-US" smtClean="0"/>
              <a:t>12</a:t>
            </a:fld>
            <a:endParaRPr lang="en-US"/>
          </a:p>
        </p:txBody>
      </p:sp>
    </p:spTree>
    <p:extLst>
      <p:ext uri="{BB962C8B-B14F-4D97-AF65-F5344CB8AC3E}">
        <p14:creationId xmlns:p14="http://schemas.microsoft.com/office/powerpoint/2010/main" val="546319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Discrimination – the ability to distinguish likenesses and differences among forms and symbols. </a:t>
            </a:r>
          </a:p>
          <a:p>
            <a:r>
              <a:rPr lang="en-US" dirty="0"/>
              <a:t>Ability to see what’s the same and what’s different.</a:t>
            </a:r>
            <a:r>
              <a:rPr lang="en-US" baseline="0" dirty="0"/>
              <a:t> i.e. difference between b and p, n and u.</a:t>
            </a:r>
          </a:p>
          <a:p>
            <a:r>
              <a:rPr lang="en-US" baseline="0" dirty="0"/>
              <a:t>Classroom behavior: confuses letters, numbers and words.</a:t>
            </a:r>
          </a:p>
          <a:p>
            <a:r>
              <a:rPr lang="en-US" b="1" baseline="0" dirty="0"/>
              <a:t>EM. WB pages 89-93</a:t>
            </a:r>
          </a:p>
          <a:p>
            <a:r>
              <a:rPr lang="en-US" b="1" baseline="0" dirty="0"/>
              <a:t>Extreme Memory with letters on 3 and 4 grid board!, </a:t>
            </a:r>
          </a:p>
          <a:p>
            <a:endParaRPr lang="en-US" baseline="0" dirty="0"/>
          </a:p>
          <a:p>
            <a:r>
              <a:rPr lang="en-US" baseline="0" dirty="0"/>
              <a:t>Visual Figure- Ground – Ability to focus on one figure allowing all else to drop into the background.</a:t>
            </a:r>
          </a:p>
          <a:p>
            <a:r>
              <a:rPr lang="en-US" baseline="0" dirty="0"/>
              <a:t>Classroom behavior – kids don’t see the bold print or italics in a text book. Trouble with lines.</a:t>
            </a:r>
          </a:p>
          <a:p>
            <a:r>
              <a:rPr lang="en-US" b="1" baseline="0" dirty="0"/>
              <a:t>Stroop Animals, Stroop Effect, and Stroop Test Mini</a:t>
            </a:r>
          </a:p>
          <a:p>
            <a:r>
              <a:rPr lang="en-US" b="1" baseline="0" dirty="0"/>
              <a:t>ARROWS, Letters, Vowel Hunt and Number Hunt; </a:t>
            </a:r>
          </a:p>
          <a:p>
            <a:r>
              <a:rPr lang="en-US" b="1" baseline="0" dirty="0"/>
              <a:t>Mixed Letter and Number Hunt, p. 111 and 114!</a:t>
            </a:r>
          </a:p>
          <a:p>
            <a:endParaRPr lang="en-US" baseline="0" dirty="0"/>
          </a:p>
          <a:p>
            <a:r>
              <a:rPr lang="en-US" baseline="0" dirty="0"/>
              <a:t>Visual Memory – ability to recall an image or sequence of what has been seen.</a:t>
            </a:r>
          </a:p>
          <a:p>
            <a:r>
              <a:rPr lang="en-US" baseline="0" dirty="0"/>
              <a:t>Classroom behavior: Dif. Recalling letter formations and symbols. Dif. Learning sight words. Spelling.</a:t>
            </a:r>
          </a:p>
          <a:p>
            <a:r>
              <a:rPr lang="en-US" b="1" baseline="0" dirty="0"/>
              <a:t>SPELLING CONNECTION EM Workbook, p. 135-137</a:t>
            </a:r>
          </a:p>
          <a:p>
            <a:endParaRPr lang="en-US" baseline="0" dirty="0"/>
          </a:p>
          <a:p>
            <a:r>
              <a:rPr lang="en-US" baseline="0" dirty="0"/>
              <a:t>Convergence - </a:t>
            </a:r>
            <a:r>
              <a:rPr lang="en-US" sz="1300" b="1" dirty="0"/>
              <a:t>Convergence insufficiency </a:t>
            </a:r>
            <a:r>
              <a:rPr lang="en-US" sz="1300" dirty="0"/>
              <a:t>is a condition in which your </a:t>
            </a:r>
            <a:r>
              <a:rPr lang="en-US" sz="1300" b="1" dirty="0"/>
              <a:t>eyes</a:t>
            </a:r>
            <a:r>
              <a:rPr lang="en-US" sz="1300" dirty="0"/>
              <a:t> are unable to work together when looking at nearby objects. Eye teaming problem.  Interferes with a person's ability to see, read, learn, and work at near (close distances). Vision therapy. Can have 20/20 vision and still have convergence </a:t>
            </a:r>
            <a:r>
              <a:rPr lang="en-US" sz="1300" dirty="0" err="1"/>
              <a:t>insuf</a:t>
            </a:r>
            <a:r>
              <a:rPr lang="en-US" sz="1300" dirty="0"/>
              <a:t>.</a:t>
            </a:r>
          </a:p>
          <a:p>
            <a:endParaRPr lang="en-US" sz="1300" dirty="0"/>
          </a:p>
          <a:p>
            <a:r>
              <a:rPr lang="en-US" sz="1300" b="1" dirty="0"/>
              <a:t>Tracking</a:t>
            </a:r>
            <a:r>
              <a:rPr lang="en-US" sz="1300" dirty="0"/>
              <a:t> - In order to use our vision efficiently, the eyes </a:t>
            </a:r>
            <a:r>
              <a:rPr lang="en-US" sz="1300" b="1" dirty="0"/>
              <a:t>must move accurately</a:t>
            </a:r>
            <a:r>
              <a:rPr lang="en-US" sz="1300" dirty="0"/>
              <a:t>, smoothly, and quickly from place to place.  With tracking problems, eye movements are slow, inaccurate, or require head or finger movement to help the eyes track.  This can interfere with reading fluency and comprehension, copying, handwriting, and sports performance.</a:t>
            </a:r>
          </a:p>
          <a:p>
            <a:endParaRPr lang="en-US" sz="1300" dirty="0"/>
          </a:p>
          <a:p>
            <a:r>
              <a:rPr lang="en-US" sz="1300" dirty="0"/>
              <a:t>See a developmental optometrist for evaluation for any of these. Also, see Diane Craft’s informal evaluations on our struggling learners website under vision.</a:t>
            </a:r>
          </a:p>
          <a:p>
            <a:endParaRPr lang="en-US" sz="1300" dirty="0"/>
          </a:p>
          <a:p>
            <a:r>
              <a:rPr lang="en-US" sz="1300" dirty="0"/>
              <a:t>Visual Acuity is the clarity or clearness of vision. (i.e. eye chart for 20/20 vision)</a:t>
            </a:r>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13</a:t>
            </a:fld>
            <a:endParaRPr lang="en-US"/>
          </a:p>
        </p:txBody>
      </p:sp>
    </p:spTree>
    <p:extLst>
      <p:ext uri="{BB962C8B-B14F-4D97-AF65-F5344CB8AC3E}">
        <p14:creationId xmlns:p14="http://schemas.microsoft.com/office/powerpoint/2010/main" val="2374786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Auditory memory – the ability to retain or recall auditory experiences.</a:t>
            </a:r>
          </a:p>
          <a:p>
            <a:pPr marL="181219" indent="-181219">
              <a:buFont typeface="Arial" panose="020B0604020202020204" pitchFamily="34" charset="0"/>
              <a:buChar char="•"/>
            </a:pPr>
            <a:r>
              <a:rPr lang="en-US" dirty="0"/>
              <a:t>Learning</a:t>
            </a:r>
            <a:r>
              <a:rPr lang="en-US" baseline="0" dirty="0"/>
              <a:t> behavior: </a:t>
            </a:r>
            <a:r>
              <a:rPr lang="en-US" baseline="0" dirty="0" err="1"/>
              <a:t>Dif</a:t>
            </a:r>
            <a:r>
              <a:rPr lang="en-US" baseline="0" dirty="0"/>
              <a:t> remembering sound/symbol relationships; </a:t>
            </a:r>
            <a:r>
              <a:rPr lang="en-US" baseline="0" dirty="0" err="1"/>
              <a:t>Dif</a:t>
            </a:r>
            <a:r>
              <a:rPr lang="en-US" baseline="0" dirty="0"/>
              <a:t> sequencing sounds and words</a:t>
            </a:r>
          </a:p>
          <a:p>
            <a:pPr marL="181219" indent="-181219">
              <a:buFont typeface="Arial" panose="020B0604020202020204" pitchFamily="34" charset="0"/>
              <a:buChar char="•"/>
            </a:pPr>
            <a:r>
              <a:rPr lang="en-US" dirty="0"/>
              <a:t>Auditory memory game – Going on a picnic </a:t>
            </a:r>
          </a:p>
          <a:p>
            <a:pPr marL="181219" indent="-181219">
              <a:buFont typeface="Arial" panose="020B0604020202020204" pitchFamily="34" charset="0"/>
              <a:buChar char="•"/>
            </a:pPr>
            <a:r>
              <a:rPr lang="en-US" b="1" dirty="0"/>
              <a:t>**Equipping Minds-p.121 Auditory Recall and Poetry Memorization, p.161</a:t>
            </a:r>
          </a:p>
          <a:p>
            <a:pPr marL="181219" indent="-181219">
              <a:buFont typeface="Arial" panose="020B0604020202020204" pitchFamily="34" charset="0"/>
              <a:buChar char="•"/>
            </a:pPr>
            <a:r>
              <a:rPr lang="en-US" dirty="0"/>
              <a:t>Listen My Children</a:t>
            </a:r>
            <a:r>
              <a:rPr lang="en-US" baseline="0" dirty="0"/>
              <a:t> </a:t>
            </a:r>
            <a:endParaRPr lang="en-US" dirty="0"/>
          </a:p>
          <a:p>
            <a:r>
              <a:rPr lang="en-US" dirty="0"/>
              <a:t>*Auditory</a:t>
            </a:r>
            <a:r>
              <a:rPr lang="en-US" baseline="0" dirty="0"/>
              <a:t> Discrimination – the ability to recognize the differences between sounds and the sequence of sounds. Grasp is gasp, seventeen and seventy, parasite is periscope, porter is reporter, ancestor is aunt’s sister, dome is dorm, ten is tin, weak phonemic and phonological awareness. Reading, speaking and spelling at risk.</a:t>
            </a:r>
          </a:p>
          <a:p>
            <a:endParaRPr lang="en-US" dirty="0"/>
          </a:p>
          <a:p>
            <a:r>
              <a:rPr lang="en-US" dirty="0"/>
              <a:t>Sound Sequencing</a:t>
            </a:r>
            <a:r>
              <a:rPr lang="en-US" baseline="0" dirty="0"/>
              <a:t> – ability to recall the order of sounds. Can be related to aud. </a:t>
            </a:r>
            <a:r>
              <a:rPr lang="en-US" baseline="0" dirty="0" err="1"/>
              <a:t>Discrim</a:t>
            </a:r>
            <a:r>
              <a:rPr lang="en-US" baseline="0" dirty="0"/>
              <a:t>.</a:t>
            </a:r>
          </a:p>
          <a:p>
            <a:r>
              <a:rPr lang="en-US" baseline="0" dirty="0"/>
              <a:t>Difficult to decode (or spell) if can’t sequence sounds. In early stages of lang. dev. kids have diff. </a:t>
            </a:r>
            <a:r>
              <a:rPr lang="en-US" baseline="0" dirty="0" err="1"/>
              <a:t>sequ</a:t>
            </a:r>
            <a:r>
              <a:rPr lang="en-US" baseline="0" dirty="0"/>
              <a:t>. sounds.</a:t>
            </a:r>
          </a:p>
          <a:p>
            <a:endParaRPr lang="en-US" baseline="0" dirty="0"/>
          </a:p>
          <a:p>
            <a:r>
              <a:rPr lang="en-US" baseline="0" dirty="0"/>
              <a:t>Phonological Processing – ability to divide </a:t>
            </a:r>
            <a:r>
              <a:rPr lang="en-US" b="1" baseline="0" dirty="0"/>
              <a:t>spoken language </a:t>
            </a:r>
            <a:r>
              <a:rPr lang="en-US" baseline="0" dirty="0"/>
              <a:t>into units, such as words and syllables. </a:t>
            </a:r>
          </a:p>
          <a:p>
            <a:r>
              <a:rPr lang="en-US" baseline="0" dirty="0"/>
              <a:t>Has to do with hearing sounds. Phono=sound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14</a:t>
            </a:fld>
            <a:endParaRPr lang="en-US"/>
          </a:p>
        </p:txBody>
      </p:sp>
    </p:spTree>
    <p:extLst>
      <p:ext uri="{BB962C8B-B14F-4D97-AF65-F5344CB8AC3E}">
        <p14:creationId xmlns:p14="http://schemas.microsoft.com/office/powerpoint/2010/main" val="2436882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Phonemic Awareness Skills – Very important part of learning to read! most advanced part of phonological processing. Child’s awareness of individual phonemes – the smallest units of sounds – in spoken words, and ability to manipulate those sounds. </a:t>
            </a:r>
          </a:p>
          <a:p>
            <a:r>
              <a:rPr lang="en-US" dirty="0">
                <a:hlinkClick r:id="rId3"/>
              </a:rPr>
              <a:t>https://blog.maketaketeach.com/how-to-make-a-phonics-phone/</a:t>
            </a:r>
            <a:endParaRPr lang="en-US" b="1" baseline="0" dirty="0"/>
          </a:p>
          <a:p>
            <a:r>
              <a:rPr lang="en-US" b="1" baseline="0" dirty="0"/>
              <a:t>EM WB p. 141-144 and PHONICS PHONE; show dinosaur counters; linking cubes for how to break words into sounds</a:t>
            </a:r>
          </a:p>
          <a:p>
            <a:r>
              <a:rPr lang="en-US" baseline="0" dirty="0"/>
              <a:t>Activities and Games: 1.Which words rhyme? Fox, box; horse, house.</a:t>
            </a:r>
          </a:p>
          <a:p>
            <a:r>
              <a:rPr lang="en-US" baseline="0" dirty="0"/>
              <a:t>2. Onset and rime: /m/ /at/ mat; and /p/ /a/ /t/ pat;</a:t>
            </a:r>
          </a:p>
          <a:p>
            <a:r>
              <a:rPr lang="en-US" baseline="0" dirty="0"/>
              <a:t>3. What sound do you hear first in book? /b/   What sound do you hear last in sit? /t/</a:t>
            </a:r>
          </a:p>
          <a:p>
            <a:r>
              <a:rPr lang="en-US" baseline="0" dirty="0"/>
              <a:t>4. Count the number of sounds you hear in mouse? /m/ /</a:t>
            </a:r>
            <a:r>
              <a:rPr lang="en-US" baseline="0" dirty="0" err="1"/>
              <a:t>ou</a:t>
            </a:r>
            <a:r>
              <a:rPr lang="en-US" baseline="0" dirty="0"/>
              <a:t>/ /s/ 3</a:t>
            </a:r>
          </a:p>
          <a:p>
            <a:r>
              <a:rPr lang="en-US" baseline="0" dirty="0"/>
              <a:t>5. Say the word cat without the /c/. /at/</a:t>
            </a:r>
          </a:p>
          <a:p>
            <a:endParaRPr lang="en-US" altLang="en-US" baseline="0" dirty="0"/>
          </a:p>
          <a:p>
            <a:r>
              <a:rPr lang="en-US" altLang="en-US" baseline="0" dirty="0"/>
              <a:t>Other programs/resources: </a:t>
            </a:r>
          </a:p>
          <a:p>
            <a:r>
              <a:rPr lang="en-US" altLang="en-US" baseline="0" dirty="0"/>
              <a:t>Phonemic Awaren</a:t>
            </a:r>
            <a:r>
              <a:rPr lang="en-US" altLang="en-US" dirty="0"/>
              <a:t>ess for Young Children Marilyn Jager Adams</a:t>
            </a:r>
          </a:p>
          <a:p>
            <a:r>
              <a:rPr lang="en-US" altLang="en-US" dirty="0"/>
              <a:t>The Struggling Reader PAT </a:t>
            </a:r>
            <a:r>
              <a:rPr lang="en-US" altLang="en-US" dirty="0" err="1"/>
              <a:t>activites</a:t>
            </a:r>
            <a:r>
              <a:rPr lang="en-US" altLang="en-US" dirty="0"/>
              <a:t> and assessment</a:t>
            </a:r>
          </a:p>
          <a:p>
            <a:r>
              <a:rPr lang="en-US" altLang="en-US" dirty="0"/>
              <a:t>Creative Teaching Press</a:t>
            </a:r>
          </a:p>
          <a:p>
            <a:r>
              <a:rPr lang="en-US" altLang="en-US" dirty="0"/>
              <a:t>The Logic of English, </a:t>
            </a:r>
            <a:r>
              <a:rPr lang="en-US" altLang="en-US" dirty="0" err="1"/>
              <a:t>Earobics</a:t>
            </a:r>
            <a:endParaRPr lang="en-US" altLang="en-US" dirty="0"/>
          </a:p>
          <a:p>
            <a:endParaRPr lang="en-US" baseline="0" dirty="0"/>
          </a:p>
        </p:txBody>
      </p:sp>
      <p:sp>
        <p:nvSpPr>
          <p:cNvPr id="4" name="Slide Number Placeholder 3"/>
          <p:cNvSpPr>
            <a:spLocks noGrp="1"/>
          </p:cNvSpPr>
          <p:nvPr>
            <p:ph type="sldNum" sz="quarter" idx="10"/>
          </p:nvPr>
        </p:nvSpPr>
        <p:spPr/>
        <p:txBody>
          <a:bodyPr/>
          <a:lstStyle/>
          <a:p>
            <a:fld id="{A541C363-0D47-9E48-9DB1-B45DFCA5496A}" type="slidenum">
              <a:rPr lang="en-US" smtClean="0"/>
              <a:t>15</a:t>
            </a:fld>
            <a:endParaRPr lang="en-US"/>
          </a:p>
        </p:txBody>
      </p:sp>
    </p:spTree>
    <p:extLst>
      <p:ext uri="{BB962C8B-B14F-4D97-AF65-F5344CB8AC3E}">
        <p14:creationId xmlns:p14="http://schemas.microsoft.com/office/powerpoint/2010/main" val="3278218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understand exactly which circuits are changed by reading education, we may start thinking about how to optimize this process, particularly for children who struggle…the present results dovetail nicely with prior research, which leaves little doubt that the systematic teaching of how letters map on to speech sounds may favor the rapid establishment of the brain’s visual and phonological circuits.” </a:t>
            </a:r>
            <a:r>
              <a:rPr lang="en-US" dirty="0" err="1"/>
              <a:t>Dehaene</a:t>
            </a:r>
            <a:r>
              <a:rPr lang="en-US" dirty="0"/>
              <a:t>, </a:t>
            </a:r>
          </a:p>
          <a:p>
            <a:endParaRPr lang="en-US" dirty="0"/>
          </a:p>
          <a:p>
            <a:r>
              <a:rPr lang="en-US" dirty="0"/>
              <a:t>*The Brain’s Letter Box-</a:t>
            </a:r>
          </a:p>
          <a:p>
            <a:r>
              <a:rPr lang="en-US" dirty="0"/>
              <a:t>It is the visual word form area; “fusiform gyrus”-one function is storing representations for the faces of people we are familiar with/know.  it is where symbols of writing are stored; </a:t>
            </a:r>
          </a:p>
          <a:p>
            <a:pPr marL="181219" indent="-181219">
              <a:buFont typeface="Arial" panose="020B0604020202020204" pitchFamily="34" charset="0"/>
              <a:buChar char="•"/>
            </a:pPr>
            <a:r>
              <a:rPr lang="en-US" dirty="0"/>
              <a:t>visual recognition of letters and their combinations</a:t>
            </a:r>
          </a:p>
          <a:p>
            <a:pPr marL="181219" indent="-181219">
              <a:buFont typeface="Arial" panose="020B0604020202020204" pitchFamily="34" charset="0"/>
              <a:buChar char="•"/>
            </a:pPr>
            <a:r>
              <a:rPr lang="en-US" dirty="0"/>
              <a:t>Learn shapes of letters</a:t>
            </a:r>
          </a:p>
          <a:p>
            <a:pPr marL="181219" indent="-181219">
              <a:buFont typeface="Arial" panose="020B0604020202020204" pitchFamily="34" charset="0"/>
              <a:buChar char="•"/>
            </a:pPr>
            <a:r>
              <a:rPr lang="en-US" dirty="0"/>
              <a:t>Phonemes get mapped to the letters</a:t>
            </a:r>
          </a:p>
          <a:p>
            <a:endParaRPr lang="en-US" dirty="0"/>
          </a:p>
          <a:p>
            <a:r>
              <a:rPr lang="en-US" i="1" dirty="0"/>
              <a:t>**I love that the Equipping Minds program works on actually remapping/rewiring the brain and getting all these areas “lighting up”/firing!  </a:t>
            </a:r>
          </a:p>
          <a:p>
            <a:endParaRPr lang="en-US" dirty="0"/>
          </a:p>
          <a:p>
            <a:r>
              <a:rPr lang="en-US" dirty="0" err="1"/>
              <a:t>Broca’s</a:t>
            </a:r>
            <a:r>
              <a:rPr lang="en-US" dirty="0"/>
              <a:t> area (faculty of speech)-left frontal area</a:t>
            </a:r>
          </a:p>
          <a:p>
            <a:r>
              <a:rPr lang="en-US" dirty="0"/>
              <a:t>Wernicke’s area (Linguistic)</a:t>
            </a:r>
          </a:p>
          <a:p>
            <a:r>
              <a:rPr lang="en-US" dirty="0"/>
              <a:t>Visual-occipital lobe</a:t>
            </a:r>
          </a:p>
          <a:p>
            <a:r>
              <a:rPr lang="en-US" dirty="0"/>
              <a:t>Auditory-temporal lobes</a:t>
            </a:r>
          </a:p>
          <a:p>
            <a:r>
              <a:rPr lang="en-US" dirty="0"/>
              <a:t>Sensory impressions-front part of parietal lobe</a:t>
            </a:r>
          </a:p>
          <a:p>
            <a:endParaRPr lang="en-US" dirty="0"/>
          </a:p>
        </p:txBody>
      </p:sp>
      <p:sp>
        <p:nvSpPr>
          <p:cNvPr id="4" name="Slide Number Placeholder 3"/>
          <p:cNvSpPr>
            <a:spLocks noGrp="1"/>
          </p:cNvSpPr>
          <p:nvPr>
            <p:ph type="sldNum" sz="quarter" idx="5"/>
          </p:nvPr>
        </p:nvSpPr>
        <p:spPr/>
        <p:txBody>
          <a:bodyPr/>
          <a:lstStyle/>
          <a:p>
            <a:fld id="{A541C363-0D47-9E48-9DB1-B45DFCA5496A}" type="slidenum">
              <a:rPr lang="en-US" smtClean="0"/>
              <a:t>16</a:t>
            </a:fld>
            <a:endParaRPr lang="en-US"/>
          </a:p>
        </p:txBody>
      </p:sp>
    </p:spTree>
    <p:extLst>
      <p:ext uri="{BB962C8B-B14F-4D97-AF65-F5344CB8AC3E}">
        <p14:creationId xmlns:p14="http://schemas.microsoft.com/office/powerpoint/2010/main" val="2084103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Comprehension problems are often based in language.</a:t>
            </a:r>
            <a:r>
              <a:rPr lang="en-US" baseline="0" dirty="0"/>
              <a:t> Refer to reading rope.</a:t>
            </a:r>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17</a:t>
            </a:fld>
            <a:endParaRPr lang="en-US"/>
          </a:p>
        </p:txBody>
      </p:sp>
    </p:spTree>
    <p:extLst>
      <p:ext uri="{BB962C8B-B14F-4D97-AF65-F5344CB8AC3E}">
        <p14:creationId xmlns:p14="http://schemas.microsoft.com/office/powerpoint/2010/main" val="3726332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1">
              <a:defRPr/>
            </a:pPr>
            <a:r>
              <a:rPr lang="en-US" b="1" dirty="0"/>
              <a:t>Comprehension problems are often based in language.</a:t>
            </a:r>
            <a:r>
              <a:rPr lang="en-US" b="1" baseline="0" dirty="0"/>
              <a:t> Refer to reading rope.</a:t>
            </a:r>
          </a:p>
          <a:p>
            <a:pPr defTabSz="966501">
              <a:defRPr/>
            </a:pPr>
            <a:r>
              <a:rPr lang="en-US" b="1" baseline="0" dirty="0"/>
              <a:t>STARE JR&gt;  </a:t>
            </a:r>
          </a:p>
          <a:p>
            <a:r>
              <a:rPr lang="en-US" b="1" dirty="0"/>
              <a:t>*Aristotle’s 10 Categories of Being and P. 153-Working Memory Exercise for Comprehension and Daily Reading Sessions</a:t>
            </a:r>
          </a:p>
          <a:p>
            <a:r>
              <a:rPr lang="en-US" dirty="0"/>
              <a:t>Use graphic organizers, mind maps,</a:t>
            </a:r>
            <a:r>
              <a:rPr lang="en-US" baseline="0" dirty="0"/>
              <a:t> talkies, V and V</a:t>
            </a:r>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18</a:t>
            </a:fld>
            <a:endParaRPr lang="en-US"/>
          </a:p>
        </p:txBody>
      </p:sp>
    </p:spTree>
    <p:extLst>
      <p:ext uri="{BB962C8B-B14F-4D97-AF65-F5344CB8AC3E}">
        <p14:creationId xmlns:p14="http://schemas.microsoft.com/office/powerpoint/2010/main" val="1183372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**Teaching Struggling Readers, P.47 Vygotsky and Luria-Quote</a:t>
            </a:r>
          </a:p>
          <a:p>
            <a:r>
              <a:rPr lang="en-US" sz="1300" b="1" dirty="0"/>
              <a:t>Stir up background knowledge </a:t>
            </a:r>
            <a:r>
              <a:rPr lang="en-US" sz="1300" dirty="0"/>
              <a:t>–</a:t>
            </a:r>
          </a:p>
          <a:p>
            <a:endParaRPr lang="en-US" sz="1300" dirty="0"/>
          </a:p>
          <a:p>
            <a:endParaRPr lang="en-US" sz="1300" dirty="0"/>
          </a:p>
          <a:p>
            <a:endParaRPr lang="en-US" sz="1300" dirty="0"/>
          </a:p>
          <a:p>
            <a:r>
              <a:rPr lang="en-US" sz="1300" dirty="0"/>
              <a:t>**Spend a lot of time talking about pictures!</a:t>
            </a:r>
          </a:p>
          <a:p>
            <a:r>
              <a:rPr lang="en-US" sz="1300" dirty="0"/>
              <a:t>I see you turning to page 149 in your EM Workbook!  And page 192-193!!</a:t>
            </a:r>
          </a:p>
          <a:p>
            <a:r>
              <a:rPr lang="en-US" sz="1300" dirty="0"/>
              <a:t>*Remember, go from known to new!  Brain can only work with what is known…input, input, input; help the student to bridge and make connections.  Build on what they like/interest area. With Chase-we started with animals!  </a:t>
            </a:r>
          </a:p>
          <a:p>
            <a:r>
              <a:rPr lang="en-US" sz="1300" dirty="0"/>
              <a:t>**Calendar pictures with 10 Categories of Being</a:t>
            </a:r>
          </a:p>
          <a:p>
            <a:r>
              <a:rPr lang="en-US" sz="1300" dirty="0"/>
              <a:t>Bridged everything from ANIMALS; *Show books; tic tac toe with Animals; read parts of Charlotte’s Web; Animal poems and informational books</a:t>
            </a:r>
          </a:p>
          <a:p>
            <a:r>
              <a:rPr lang="en-US" sz="1300" dirty="0"/>
              <a:t>STARE JR cards-</a:t>
            </a:r>
          </a:p>
          <a:p>
            <a:r>
              <a:rPr lang="en-US" sz="1300" dirty="0"/>
              <a:t>SPOT IT cards-</a:t>
            </a:r>
          </a:p>
          <a:p>
            <a:r>
              <a:rPr lang="en-US" sz="1300" dirty="0"/>
              <a:t>Classified Animals-See WB pages 171-173</a:t>
            </a:r>
          </a:p>
          <a:p>
            <a:endParaRPr lang="en-US" sz="1300" dirty="0"/>
          </a:p>
          <a:p>
            <a:endParaRPr lang="en-US" sz="1300" dirty="0"/>
          </a:p>
          <a:p>
            <a:r>
              <a:rPr lang="en-US" sz="1300" dirty="0"/>
              <a:t>**Really basic skill is automaticity with naming objects!</a:t>
            </a:r>
          </a:p>
          <a:p>
            <a:r>
              <a:rPr lang="en-US" sz="1300" dirty="0"/>
              <a:t>RAN deficit is frequently found in young children with dyslexia; it is know that it measures more than just processing speed and articulation speed and is only moderately correlated with phonological skills (Norton and Wolfe, 2012).</a:t>
            </a:r>
          </a:p>
          <a:p>
            <a:r>
              <a:rPr lang="en-US" sz="1300" b="1" i="1" dirty="0"/>
              <a:t>“Norton and Wolfe have suggested it is a microcosm of the reading system, providing an index of one’s ability to integrate multiple neural processes.”</a:t>
            </a:r>
          </a:p>
          <a:p>
            <a:endParaRPr lang="en-US" sz="1300" b="1" i="1" dirty="0"/>
          </a:p>
          <a:p>
            <a:r>
              <a:rPr lang="en-US" sz="1300" b="1" i="1" dirty="0"/>
              <a:t>**</a:t>
            </a:r>
            <a:r>
              <a:rPr lang="en-US" dirty="0"/>
              <a:t>SET-Great for visual processing, visual discrimination and language/rapid automatic Naming speed, as well as vocabulary/concepts (empty/solid/filled in) </a:t>
            </a:r>
          </a:p>
          <a:p>
            <a:r>
              <a:rPr lang="en-US" b="1" dirty="0"/>
              <a:t>DECK of CARDS, p.78</a:t>
            </a:r>
          </a:p>
          <a:p>
            <a:endParaRPr lang="en-US" sz="1300" b="1" i="1" dirty="0"/>
          </a:p>
          <a:p>
            <a:endParaRPr lang="en-US" sz="1300" b="1" i="1" dirty="0"/>
          </a:p>
          <a:p>
            <a:endParaRPr lang="en-US" sz="1300" dirty="0"/>
          </a:p>
          <a:p>
            <a:r>
              <a:rPr lang="en-US" sz="1300" dirty="0"/>
              <a:t>Good readers draw on prior knowledge and experience to help them understand what they are reading. Make connections. </a:t>
            </a:r>
          </a:p>
          <a:p>
            <a:r>
              <a:rPr lang="en-US" sz="1300" dirty="0"/>
              <a:t>Connect books/text to field trips, outings. </a:t>
            </a:r>
          </a:p>
          <a:p>
            <a:r>
              <a:rPr lang="en-US" sz="1300" dirty="0"/>
              <a:t>Use videos or DVDs and media</a:t>
            </a:r>
          </a:p>
          <a:p>
            <a:r>
              <a:rPr lang="en-US" sz="1300" dirty="0"/>
              <a:t>Use book example to demonstrate how.</a:t>
            </a:r>
          </a:p>
          <a:p>
            <a:endParaRPr lang="en-US" sz="1300" dirty="0"/>
          </a:p>
          <a:p>
            <a:r>
              <a:rPr lang="en-US" sz="1300" dirty="0"/>
              <a:t>Vocabulary – provide brief explanation of vocab during read aloud “When someone is </a:t>
            </a:r>
            <a:r>
              <a:rPr lang="en-US" sz="1300" b="1" dirty="0"/>
              <a:t>annoying</a:t>
            </a:r>
            <a:r>
              <a:rPr lang="en-US" sz="1300" dirty="0"/>
              <a:t> it means they are bothering you”. Use visual props and pictures. Child needs to know vocabulary to see if the word makes sense to the context.</a:t>
            </a:r>
          </a:p>
          <a:p>
            <a:endParaRPr lang="en-US" sz="1300" dirty="0"/>
          </a:p>
          <a:p>
            <a:r>
              <a:rPr lang="en-US" sz="1300" b="1" dirty="0"/>
              <a:t>Language structures </a:t>
            </a:r>
            <a:r>
              <a:rPr lang="en-US" sz="1300" dirty="0"/>
              <a:t>–sentence construction and grammar; semantics (meaning); **BLINK-the structure of language</a:t>
            </a:r>
          </a:p>
          <a:p>
            <a:endParaRPr lang="en-US" sz="1300" dirty="0"/>
          </a:p>
          <a:p>
            <a:r>
              <a:rPr lang="en-US" sz="1300" b="1" dirty="0"/>
              <a:t>Verbal reasoning </a:t>
            </a:r>
            <a:r>
              <a:rPr lang="en-US" sz="1300" dirty="0"/>
              <a:t>– understanding inference; metaphor; read aloud and discuss story</a:t>
            </a:r>
          </a:p>
          <a:p>
            <a:r>
              <a:rPr lang="en-US" sz="1300" dirty="0"/>
              <a:t>Metaphor ex. “He is a walking encyclopedia”. </a:t>
            </a:r>
          </a:p>
          <a:p>
            <a:endParaRPr lang="en-US" sz="1300" dirty="0"/>
          </a:p>
          <a:p>
            <a:r>
              <a:rPr lang="en-US" sz="1300" dirty="0"/>
              <a:t>FABLES</a:t>
            </a:r>
          </a:p>
          <a:p>
            <a:r>
              <a:rPr lang="en-US" sz="1300" dirty="0"/>
              <a:t>POETRY</a:t>
            </a:r>
          </a:p>
          <a:p>
            <a:endParaRPr lang="en-US" sz="1300" dirty="0"/>
          </a:p>
          <a:p>
            <a:r>
              <a:rPr lang="en-US" sz="1300" u="sng" dirty="0">
                <a:hlinkClick r:id="rId3"/>
              </a:rPr>
              <a:t>Print awareness</a:t>
            </a:r>
            <a:r>
              <a:rPr lang="en-US" sz="1300" dirty="0"/>
              <a:t> refers to a child’s understanding that written language is related to oral language. </a:t>
            </a:r>
          </a:p>
          <a:p>
            <a:pPr marL="181219" indent="-181219">
              <a:buFont typeface="Arial" panose="020B0604020202020204" pitchFamily="34" charset="0"/>
              <a:buChar char="•"/>
            </a:pPr>
            <a:r>
              <a:rPr lang="en-US" sz="1300" dirty="0"/>
              <a:t>It is closely related to word awareness, the ability to recognize that spoken words have a written form.</a:t>
            </a:r>
          </a:p>
          <a:p>
            <a:pPr marL="181219" indent="-181219">
              <a:buFont typeface="Arial" panose="020B0604020202020204" pitchFamily="34" charset="0"/>
              <a:buChar char="•"/>
            </a:pPr>
            <a:r>
              <a:rPr lang="en-US" sz="1300" dirty="0"/>
              <a:t>Print is a means of communication.</a:t>
            </a:r>
          </a:p>
          <a:p>
            <a:pPr marL="181219" indent="-181219">
              <a:buFont typeface="Arial" panose="020B0604020202020204" pitchFamily="34" charset="0"/>
              <a:buChar char="•"/>
            </a:pPr>
            <a:r>
              <a:rPr lang="en-US" sz="1300" dirty="0"/>
              <a:t>Print is organized in a specific and predictable way</a:t>
            </a:r>
          </a:p>
          <a:p>
            <a:pPr marL="181219" indent="-181219">
              <a:buFont typeface="Arial" panose="020B0604020202020204" pitchFamily="34" charset="0"/>
              <a:buChar char="•"/>
            </a:pPr>
            <a:r>
              <a:rPr lang="en-US" sz="1300" dirty="0"/>
              <a:t>Reliable predictor of future reading achievement</a:t>
            </a:r>
          </a:p>
          <a:p>
            <a:pPr marL="181219" indent="-181219">
              <a:buFont typeface="Arial" panose="020B0604020202020204" pitchFamily="34" charset="0"/>
              <a:buChar char="•"/>
            </a:pPr>
            <a:r>
              <a:rPr lang="en-US" sz="1300" dirty="0" err="1"/>
              <a:t>Recog</a:t>
            </a:r>
            <a:r>
              <a:rPr lang="en-US" sz="1300" dirty="0"/>
              <a:t> letter vs number</a:t>
            </a:r>
          </a:p>
          <a:p>
            <a:pPr marL="181219" indent="-181219">
              <a:buFont typeface="Arial" panose="020B0604020202020204" pitchFamily="34" charset="0"/>
              <a:buChar char="•"/>
            </a:pPr>
            <a:r>
              <a:rPr lang="en-US" sz="1300" dirty="0" err="1"/>
              <a:t>Recog</a:t>
            </a:r>
            <a:r>
              <a:rPr lang="en-US" sz="1300" dirty="0"/>
              <a:t> letter vs word</a:t>
            </a:r>
          </a:p>
          <a:p>
            <a:pPr marL="181219" indent="-181219">
              <a:buFont typeface="Arial" panose="020B0604020202020204" pitchFamily="34" charset="0"/>
              <a:buChar char="•"/>
            </a:pPr>
            <a:r>
              <a:rPr lang="en-US" sz="1300" dirty="0"/>
              <a:t>Give book and ask questions “show me front of book, title of book, a letter, a word, first word of a sentence, etc.</a:t>
            </a:r>
          </a:p>
          <a:p>
            <a:pPr marL="181219" indent="-181219">
              <a:buFont typeface="Arial" panose="020B0604020202020204" pitchFamily="34" charset="0"/>
              <a:buChar char="•"/>
            </a:pPr>
            <a:endParaRPr lang="en-US" sz="1300" dirty="0"/>
          </a:p>
          <a:p>
            <a:r>
              <a:rPr lang="en-US" sz="1300" dirty="0"/>
              <a:t>For struggling readers whose difficulties involve language comprehension, evidence suggests that interventions that include oral language comprehension are more effective than interventions focused on reading comprehension alone (Clarke et al., 2010).</a:t>
            </a:r>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19</a:t>
            </a:fld>
            <a:endParaRPr lang="en-US"/>
          </a:p>
        </p:txBody>
      </p:sp>
    </p:spTree>
    <p:extLst>
      <p:ext uri="{BB962C8B-B14F-4D97-AF65-F5344CB8AC3E}">
        <p14:creationId xmlns:p14="http://schemas.microsoft.com/office/powerpoint/2010/main" val="271490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when Hayden was a toddler he was experiencing sensory issues, meltdowns, and tinnitus, as well as extreme sensitivity to sound….I knew that Carol’s Equipping Minds Cognitive Development program could provide us hope and success, so we implemented it as part of our homeschooling with both kiddos.  </a:t>
            </a:r>
          </a:p>
          <a:p>
            <a:endParaRPr lang="en-US" dirty="0"/>
          </a:p>
          <a:p>
            <a:r>
              <a:rPr lang="en-US" i="1" dirty="0"/>
              <a:t>Traumatic birth/</a:t>
            </a:r>
            <a:r>
              <a:rPr lang="en-US" i="1" dirty="0" err="1"/>
              <a:t>Csections</a:t>
            </a:r>
            <a:endParaRPr lang="en-US" i="1" dirty="0"/>
          </a:p>
          <a:p>
            <a:r>
              <a:rPr lang="en-US" i="1" dirty="0"/>
              <a:t>*daughter has had some visual processing difficulty, attention/executive functioning and processing speed and difficulty with remembering/retaining what she would read; Hailey worked with Ashley! Her story!</a:t>
            </a:r>
          </a:p>
          <a:p>
            <a:r>
              <a:rPr lang="en-US" i="1" dirty="0"/>
              <a:t>Hayden-birth trauma, cutis aplasia, APD</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2</a:t>
            </a:fld>
            <a:endParaRPr lang="en-US" dirty="0"/>
          </a:p>
        </p:txBody>
      </p:sp>
    </p:spTree>
    <p:extLst>
      <p:ext uri="{BB962C8B-B14F-4D97-AF65-F5344CB8AC3E}">
        <p14:creationId xmlns:p14="http://schemas.microsoft.com/office/powerpoint/2010/main" val="690560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in schools we offer general interventions, coping strategies, more academic tutoring, some related services, and of course accommodate the student….but we never really get to the underlying causes of the learning difficulties.  </a:t>
            </a:r>
          </a:p>
          <a:p>
            <a:endParaRPr lang="en-US" dirty="0"/>
          </a:p>
          <a:p>
            <a:r>
              <a:rPr lang="en-US" dirty="0"/>
              <a:t>With homeschooled families or others-we often see where they have tried a little of this, maybe they did some vision therapy or they had some EI with speech and then they got some reading help…but they went on with some basic supports in place and then hit a wall and really start falling behind that 4</a:t>
            </a:r>
            <a:r>
              <a:rPr lang="en-US" baseline="30000" dirty="0"/>
              <a:t>th</a:t>
            </a:r>
            <a:r>
              <a:rPr lang="en-US" dirty="0"/>
              <a:t>/5</a:t>
            </a:r>
            <a:r>
              <a:rPr lang="en-US" baseline="30000" dirty="0"/>
              <a:t>th</a:t>
            </a:r>
            <a:r>
              <a:rPr lang="en-US" dirty="0"/>
              <a:t>/6</a:t>
            </a:r>
            <a:r>
              <a:rPr lang="en-US" baseline="30000" dirty="0"/>
              <a:t>th</a:t>
            </a:r>
            <a:r>
              <a:rPr lang="en-US" dirty="0"/>
              <a:t> grade year…..and the gap just keeps widening.  </a:t>
            </a:r>
          </a:p>
        </p:txBody>
      </p:sp>
      <p:sp>
        <p:nvSpPr>
          <p:cNvPr id="4" name="Slide Number Placeholder 3"/>
          <p:cNvSpPr>
            <a:spLocks noGrp="1"/>
          </p:cNvSpPr>
          <p:nvPr>
            <p:ph type="sldNum" sz="quarter" idx="5"/>
          </p:nvPr>
        </p:nvSpPr>
        <p:spPr/>
        <p:txBody>
          <a:bodyPr/>
          <a:lstStyle/>
          <a:p>
            <a:fld id="{841221E5-7225-48EB-A4EE-420E7BFCF705}" type="slidenum">
              <a:rPr lang="en-US" smtClean="0"/>
              <a:pPr/>
              <a:t>20</a:t>
            </a:fld>
            <a:endParaRPr lang="en-US"/>
          </a:p>
        </p:txBody>
      </p:sp>
    </p:spTree>
    <p:extLst>
      <p:ext uri="{BB962C8B-B14F-4D97-AF65-F5344CB8AC3E}">
        <p14:creationId xmlns:p14="http://schemas.microsoft.com/office/powerpoint/2010/main" val="811221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1">
              <a:defRPr/>
            </a:pPr>
            <a:r>
              <a:rPr lang="en-US" altLang="en-US" dirty="0"/>
              <a:t>Mental</a:t>
            </a:r>
            <a:r>
              <a:rPr lang="en-US" altLang="en-US" baseline="0" dirty="0"/>
              <a:t> processes; thinking</a:t>
            </a:r>
            <a:endParaRPr lang="en-US" altLang="en-US" dirty="0"/>
          </a:p>
          <a:p>
            <a:pPr defTabSz="966501">
              <a:defRPr/>
            </a:pPr>
            <a:r>
              <a:rPr lang="en-US" altLang="en-US" dirty="0"/>
              <a:t>Naming Speed, language processing problems, and poor working memory contribute to many learning difficulties!  *But these cognitive functions can be changed! We know this- because of Dr. Reuven Feuerstein’s work, neuro-science, brain imaging, and the ground-breaking scientific research that Dr. Brown has done!  </a:t>
            </a:r>
          </a:p>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21</a:t>
            </a:fld>
            <a:endParaRPr lang="en-US"/>
          </a:p>
        </p:txBody>
      </p:sp>
    </p:spTree>
    <p:extLst>
      <p:ext uri="{BB962C8B-B14F-4D97-AF65-F5344CB8AC3E}">
        <p14:creationId xmlns:p14="http://schemas.microsoft.com/office/powerpoint/2010/main" val="4066559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666666"/>
                </a:solidFill>
                <a:latin typeface="Open Sans"/>
              </a:rPr>
              <a:t>Especially powerful-because it is wholistic!  </a:t>
            </a:r>
          </a:p>
          <a:p>
            <a:endParaRPr lang="en-US" dirty="0">
              <a:solidFill>
                <a:srgbClr val="666666"/>
              </a:solidFill>
              <a:latin typeface="Open Sans"/>
            </a:endParaRPr>
          </a:p>
          <a:p>
            <a:r>
              <a:rPr lang="en-US" dirty="0">
                <a:solidFill>
                  <a:srgbClr val="666666"/>
                </a:solidFill>
                <a:latin typeface="Open Sans"/>
              </a:rPr>
              <a:t>specially recorded programs of highly filtered classical music are used to rehabilitate the ear and stimulate the brain. Sound Therapy stimulates the ear by presenting it with constantly alternating sounds of high and low tone within the complex structure of classical music. Stimulation via the sensory pathways re-maps the brain, improving the way we understand and process sound. The brain, in turn, sends signals back to the ear to improve its function. As the ear becomes open and receptive to high frequency sounds these are then passed on to the brain. Research has shown that brain function is improved through high-frequency sound. Participants will also listen to sound therapy.</a:t>
            </a:r>
            <a:endParaRPr lang="en-US" dirty="0"/>
          </a:p>
          <a:p>
            <a:endParaRPr lang="en-US" dirty="0"/>
          </a:p>
          <a:p>
            <a:r>
              <a:rPr lang="en-US" dirty="0"/>
              <a:t>The teacher is a mediator who invites the learner to </a:t>
            </a:r>
          </a:p>
          <a:p>
            <a:r>
              <a:rPr lang="en-US" dirty="0"/>
              <a:t>identify a problem, to analyze it, to use inductive thinking processes to develop a strategy </a:t>
            </a:r>
          </a:p>
          <a:p>
            <a:r>
              <a:rPr lang="en-US" dirty="0"/>
              <a:t>for its solution, and connect it to other knowledge networks. Teachers who apply these </a:t>
            </a:r>
          </a:p>
          <a:p>
            <a:r>
              <a:rPr lang="en-US" dirty="0"/>
              <a:t>principles of mediation enable learners to find a greater level of success as independent and active learners.43 </a:t>
            </a:r>
          </a:p>
          <a:p>
            <a:endParaRPr lang="en-US" dirty="0"/>
          </a:p>
          <a:p>
            <a:r>
              <a:rPr lang="en-US" dirty="0"/>
              <a:t>Nutrition exercise</a:t>
            </a:r>
          </a:p>
          <a:p>
            <a:r>
              <a:rPr lang="en-US" dirty="0"/>
              <a:t>Cognitive development </a:t>
            </a:r>
          </a:p>
          <a:p>
            <a:r>
              <a:rPr lang="en-US" dirty="0"/>
              <a:t>Sensory development</a:t>
            </a:r>
          </a:p>
          <a:p>
            <a:r>
              <a:rPr lang="en-US" dirty="0"/>
              <a:t>Motor development</a:t>
            </a:r>
          </a:p>
        </p:txBody>
      </p:sp>
      <p:sp>
        <p:nvSpPr>
          <p:cNvPr id="4" name="Slide Number Placeholder 3"/>
          <p:cNvSpPr>
            <a:spLocks noGrp="1"/>
          </p:cNvSpPr>
          <p:nvPr>
            <p:ph type="sldNum" sz="quarter" idx="5"/>
          </p:nvPr>
        </p:nvSpPr>
        <p:spPr/>
        <p:txBody>
          <a:bodyPr/>
          <a:lstStyle/>
          <a:p>
            <a:fld id="{841221E5-7225-48EB-A4EE-420E7BFCF705}" type="slidenum">
              <a:rPr lang="en-US" smtClean="0"/>
              <a:pPr/>
              <a:t>22</a:t>
            </a:fld>
            <a:endParaRPr lang="en-US"/>
          </a:p>
        </p:txBody>
      </p:sp>
    </p:spTree>
    <p:extLst>
      <p:ext uri="{BB962C8B-B14F-4D97-AF65-F5344CB8AC3E}">
        <p14:creationId xmlns:p14="http://schemas.microsoft.com/office/powerpoint/2010/main" val="2764857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23</a:t>
            </a:fld>
            <a:endParaRPr lang="en-US"/>
          </a:p>
        </p:txBody>
      </p:sp>
    </p:spTree>
    <p:extLst>
      <p:ext uri="{BB962C8B-B14F-4D97-AF65-F5344CB8AC3E}">
        <p14:creationId xmlns:p14="http://schemas.microsoft.com/office/powerpoint/2010/main" val="2780005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24</a:t>
            </a:fld>
            <a:endParaRPr lang="en-US"/>
          </a:p>
        </p:txBody>
      </p:sp>
    </p:spTree>
    <p:extLst>
      <p:ext uri="{BB962C8B-B14F-4D97-AF65-F5344CB8AC3E}">
        <p14:creationId xmlns:p14="http://schemas.microsoft.com/office/powerpoint/2010/main" val="2208169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41C363-0D47-9E48-9DB1-B45DFCA5496A}" type="slidenum">
              <a:rPr lang="en-US" smtClean="0"/>
              <a:t>25</a:t>
            </a:fld>
            <a:endParaRPr lang="en-US"/>
          </a:p>
        </p:txBody>
      </p:sp>
    </p:spTree>
    <p:extLst>
      <p:ext uri="{BB962C8B-B14F-4D97-AF65-F5344CB8AC3E}">
        <p14:creationId xmlns:p14="http://schemas.microsoft.com/office/powerpoint/2010/main" val="1987888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666666"/>
                </a:solidFill>
                <a:latin typeface="Open Sans"/>
              </a:rPr>
              <a:t>specially recorded programs of highly filtered classical music are used to rehabilitate the ear and stimulate the brain. Sound Therapy stimulates the ear by presenting it with constantly alternating sounds of high and low tone within the complex structure of classical music. Stimulation via the sensory pathways re-maps the brain, improving the way we understand and process sound. The brain, in turn, sends signals back to the ear to improve its function. As the ear becomes open and receptive to high frequency sounds these are then passed on to the brain. Research has shown that brain function is improved through high-frequency sound. Participants will also listen to sound therapy.</a:t>
            </a:r>
            <a:endParaRPr lang="en-US" dirty="0"/>
          </a:p>
          <a:p>
            <a:endParaRPr lang="en-US" dirty="0"/>
          </a:p>
          <a:p>
            <a:r>
              <a:rPr lang="en-US" dirty="0"/>
              <a:t>The teacher is a mediator who invites the learner to </a:t>
            </a:r>
          </a:p>
          <a:p>
            <a:r>
              <a:rPr lang="en-US" dirty="0"/>
              <a:t>identify a problem, to analyze it, to use inductive thinking processes to develop a strategy </a:t>
            </a:r>
          </a:p>
          <a:p>
            <a:r>
              <a:rPr lang="en-US" dirty="0"/>
              <a:t>for its solution, and connect it to other knowledge networks. Teachers who apply these </a:t>
            </a:r>
          </a:p>
          <a:p>
            <a:r>
              <a:rPr lang="en-US" dirty="0"/>
              <a:t>principles of mediation enable learners to find a greater level of success as independent and active learners.43 </a:t>
            </a:r>
          </a:p>
          <a:p>
            <a:endParaRPr lang="en-US" dirty="0"/>
          </a:p>
          <a:p>
            <a:r>
              <a:rPr lang="en-US" dirty="0"/>
              <a:t>Nutrition exercise</a:t>
            </a:r>
          </a:p>
          <a:p>
            <a:r>
              <a:rPr lang="en-US" dirty="0"/>
              <a:t>Cognitive development </a:t>
            </a:r>
          </a:p>
          <a:p>
            <a:r>
              <a:rPr lang="en-US" dirty="0"/>
              <a:t>Sensory development</a:t>
            </a:r>
          </a:p>
          <a:p>
            <a:r>
              <a:rPr lang="en-US" dirty="0"/>
              <a:t>Motor development</a:t>
            </a:r>
          </a:p>
        </p:txBody>
      </p:sp>
      <p:sp>
        <p:nvSpPr>
          <p:cNvPr id="4" name="Slide Number Placeholder 3"/>
          <p:cNvSpPr>
            <a:spLocks noGrp="1"/>
          </p:cNvSpPr>
          <p:nvPr>
            <p:ph type="sldNum" sz="quarter" idx="5"/>
          </p:nvPr>
        </p:nvSpPr>
        <p:spPr/>
        <p:txBody>
          <a:bodyPr/>
          <a:lstStyle/>
          <a:p>
            <a:fld id="{841221E5-7225-48EB-A4EE-420E7BFCF705}" type="slidenum">
              <a:rPr lang="en-US" smtClean="0"/>
              <a:pPr/>
              <a:t>26</a:t>
            </a:fld>
            <a:endParaRPr lang="en-US"/>
          </a:p>
        </p:txBody>
      </p:sp>
    </p:spTree>
    <p:extLst>
      <p:ext uri="{BB962C8B-B14F-4D97-AF65-F5344CB8AC3E}">
        <p14:creationId xmlns:p14="http://schemas.microsoft.com/office/powerpoint/2010/main" val="808157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homeschools, some families do this 4 days week and have one day a week they go to co-op.  Others are implementing it at co-op as a class!</a:t>
            </a:r>
          </a:p>
          <a:p>
            <a:endParaRPr lang="en-US" dirty="0"/>
          </a:p>
          <a:p>
            <a:r>
              <a:rPr lang="en-US" i="1" dirty="0"/>
              <a:t>How do we fit this in?  </a:t>
            </a:r>
          </a:p>
          <a:p>
            <a:r>
              <a:rPr lang="en-US" i="1" dirty="0"/>
              <a:t>Private schools-helping/consulting with a private school in our area and one suggestion I had was to train the staff/teachers in the processing games; use these at recess and after lunch or at the start of the day for warm ups. Same can go for homeschool.</a:t>
            </a:r>
          </a:p>
          <a:p>
            <a:r>
              <a:rPr lang="en-US" i="1" dirty="0"/>
              <a:t>Have history teacher do the Presidents-or do before your history lesson at home; </a:t>
            </a:r>
          </a:p>
          <a:p>
            <a:r>
              <a:rPr lang="en-US" dirty="0"/>
              <a:t>We play Quitch, Set, and Color Code during our math lesson time weekly. </a:t>
            </a:r>
          </a:p>
          <a:p>
            <a:r>
              <a:rPr lang="en-US" dirty="0"/>
              <a:t>**Some “EM’S IS BETTER THAN NO EM’S!”</a:t>
            </a:r>
          </a:p>
        </p:txBody>
      </p:sp>
      <p:sp>
        <p:nvSpPr>
          <p:cNvPr id="4" name="Slide Number Placeholder 3"/>
          <p:cNvSpPr>
            <a:spLocks noGrp="1"/>
          </p:cNvSpPr>
          <p:nvPr>
            <p:ph type="sldNum" sz="quarter" idx="5"/>
          </p:nvPr>
        </p:nvSpPr>
        <p:spPr/>
        <p:txBody>
          <a:bodyPr/>
          <a:lstStyle/>
          <a:p>
            <a:fld id="{841221E5-7225-48EB-A4EE-420E7BFCF705}" type="slidenum">
              <a:rPr lang="en-US" smtClean="0"/>
              <a:pPr/>
              <a:t>27</a:t>
            </a:fld>
            <a:endParaRPr lang="en-US"/>
          </a:p>
        </p:txBody>
      </p:sp>
    </p:spTree>
    <p:extLst>
      <p:ext uri="{BB962C8B-B14F-4D97-AF65-F5344CB8AC3E}">
        <p14:creationId xmlns:p14="http://schemas.microsoft.com/office/powerpoint/2010/main" val="1670534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teacher is a mediator who invites the learner to </a:t>
            </a:r>
          </a:p>
          <a:p>
            <a:r>
              <a:rPr lang="en-US" dirty="0"/>
              <a:t>identify a problem, to analyze it, to use inductive thinking processes to develop a strategy </a:t>
            </a:r>
          </a:p>
          <a:p>
            <a:r>
              <a:rPr lang="en-US" dirty="0"/>
              <a:t>for its solution, and connect it to other knowledge networks. Teachers who apply these </a:t>
            </a:r>
          </a:p>
          <a:p>
            <a:r>
              <a:rPr lang="en-US" dirty="0"/>
              <a:t>principles of mediation enable learners to find a greater level of success as independent and active learners</a:t>
            </a:r>
          </a:p>
          <a:p>
            <a:endParaRPr lang="en-US" dirty="0"/>
          </a:p>
          <a:p>
            <a:r>
              <a:rPr lang="en-US" dirty="0"/>
              <a:t>**Model Color Code-with me and Carol or me and Clayton?</a:t>
            </a:r>
          </a:p>
          <a:p>
            <a:r>
              <a:rPr lang="en-US" dirty="0"/>
              <a:t>**Set-</a:t>
            </a:r>
          </a:p>
          <a:p>
            <a:r>
              <a:rPr lang="en-US" dirty="0"/>
              <a:t>Tell me what you are thinking? If we have ____, what will we need to complete the STE?</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28</a:t>
            </a:fld>
            <a:endParaRPr lang="en-US"/>
          </a:p>
        </p:txBody>
      </p:sp>
    </p:spTree>
    <p:extLst>
      <p:ext uri="{BB962C8B-B14F-4D97-AF65-F5344CB8AC3E}">
        <p14:creationId xmlns:p14="http://schemas.microsoft.com/office/powerpoint/2010/main" val="380405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29</a:t>
            </a:fld>
            <a:endParaRPr lang="en-US"/>
          </a:p>
        </p:txBody>
      </p:sp>
    </p:spTree>
    <p:extLst>
      <p:ext uri="{BB962C8B-B14F-4D97-AF65-F5344CB8AC3E}">
        <p14:creationId xmlns:p14="http://schemas.microsoft.com/office/powerpoint/2010/main" val="43370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just loved Carol and her family so much and her program impacted us/our family and I knew she would just bless so many homeschooling families that I talked her into coming to work for me on my team at HSLDA tiny time; so she answers families’ questions and emails a couple days a week and speaks/serves at some home education conferences to equip parents who are homeschooling on how to strengthen their kids cognitive skills and succeed! She has also helped our attorneys with some families facing litigation by doing some assessments and writing instructional/intervention plans.</a:t>
            </a:r>
          </a:p>
          <a:p>
            <a:endParaRPr lang="en-US" dirty="0"/>
          </a:p>
          <a:p>
            <a:r>
              <a:rPr lang="en-US" dirty="0"/>
              <a:t>*A little bit about what we do-what we offer to homeschooling families; we review test reports, make recommendations, curricula consults, help connect families with therapists, tutors, etc.  We speak across the country on learning, homeschooling, to equip families so that homeschooling is possible no matter the diagnosis.  </a:t>
            </a:r>
          </a:p>
        </p:txBody>
      </p:sp>
      <p:sp>
        <p:nvSpPr>
          <p:cNvPr id="4" name="Slide Number Placeholder 3"/>
          <p:cNvSpPr>
            <a:spLocks noGrp="1"/>
          </p:cNvSpPr>
          <p:nvPr>
            <p:ph type="sldNum" sz="quarter" idx="5"/>
          </p:nvPr>
        </p:nvSpPr>
        <p:spPr/>
        <p:txBody>
          <a:bodyPr/>
          <a:lstStyle/>
          <a:p>
            <a:fld id="{A541C363-0D47-9E48-9DB1-B45DFCA5496A}" type="slidenum">
              <a:rPr lang="en-US" smtClean="0"/>
              <a:t>3</a:t>
            </a:fld>
            <a:endParaRPr lang="en-US"/>
          </a:p>
        </p:txBody>
      </p:sp>
    </p:spTree>
    <p:extLst>
      <p:ext uri="{BB962C8B-B14F-4D97-AF65-F5344CB8AC3E}">
        <p14:creationId xmlns:p14="http://schemas.microsoft.com/office/powerpoint/2010/main" val="1706685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couple of the biggest areas of weakness that I see/read in test reports is slow processing speed and weak/poor working memory-and these areas are never (hardly ever!)  addressed in traditional schools or intervention plans.  </a:t>
            </a:r>
          </a:p>
        </p:txBody>
      </p:sp>
      <p:sp>
        <p:nvSpPr>
          <p:cNvPr id="4" name="Slide Number Placeholder 3"/>
          <p:cNvSpPr>
            <a:spLocks noGrp="1"/>
          </p:cNvSpPr>
          <p:nvPr>
            <p:ph type="sldNum" sz="quarter" idx="5"/>
          </p:nvPr>
        </p:nvSpPr>
        <p:spPr/>
        <p:txBody>
          <a:bodyPr/>
          <a:lstStyle/>
          <a:p>
            <a:fld id="{A541C363-0D47-9E48-9DB1-B45DFCA5496A}" type="slidenum">
              <a:rPr lang="en-US" smtClean="0"/>
              <a:t>30</a:t>
            </a:fld>
            <a:endParaRPr lang="en-US"/>
          </a:p>
        </p:txBody>
      </p:sp>
    </p:spTree>
    <p:extLst>
      <p:ext uri="{BB962C8B-B14F-4D97-AF65-F5344CB8AC3E}">
        <p14:creationId xmlns:p14="http://schemas.microsoft.com/office/powerpoint/2010/main" val="1692419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41C363-0D47-9E48-9DB1-B45DFCA5496A}" type="slidenum">
              <a:rPr lang="en-US" smtClean="0"/>
              <a:t>31</a:t>
            </a:fld>
            <a:endParaRPr lang="en-US"/>
          </a:p>
        </p:txBody>
      </p:sp>
    </p:spTree>
    <p:extLst>
      <p:ext uri="{BB962C8B-B14F-4D97-AF65-F5344CB8AC3E}">
        <p14:creationId xmlns:p14="http://schemas.microsoft.com/office/powerpoint/2010/main" val="4201706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1">
              <a:defRPr/>
            </a:pPr>
            <a:r>
              <a:rPr lang="en-US" sz="1300" dirty="0"/>
              <a:t>Tracy and Ross Alloway, The Working Memory Advantage</a:t>
            </a:r>
          </a:p>
          <a:p>
            <a:pPr defTabSz="966501">
              <a:defRPr/>
            </a:pPr>
            <a:r>
              <a:rPr lang="en-US" sz="1300" dirty="0"/>
              <a:t>“Conductor of daily symphony of information”</a:t>
            </a:r>
          </a:p>
          <a:p>
            <a:r>
              <a:rPr lang="en-US" b="1" dirty="0"/>
              <a:t>Two main functions: </a:t>
            </a:r>
          </a:p>
          <a:p>
            <a:r>
              <a:rPr lang="en-US" dirty="0"/>
              <a:t>1. Prioritize and process information (allowing you to ignore some)</a:t>
            </a:r>
          </a:p>
          <a:p>
            <a:r>
              <a:rPr lang="en-US" dirty="0"/>
              <a:t>2. Hold on to information so you can work with it/do something with it.</a:t>
            </a:r>
          </a:p>
          <a:p>
            <a:endParaRPr lang="en-US" dirty="0"/>
          </a:p>
          <a:p>
            <a:r>
              <a:rPr lang="en-US" dirty="0"/>
              <a:t>(Episodic memory-long term (file cabinet)</a:t>
            </a:r>
          </a:p>
          <a:p>
            <a:r>
              <a:rPr lang="en-US" dirty="0"/>
              <a:t>Short term memory-like a note pad)</a:t>
            </a:r>
          </a:p>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32</a:t>
            </a:fld>
            <a:endParaRPr lang="en-US"/>
          </a:p>
        </p:txBody>
      </p:sp>
    </p:spTree>
    <p:extLst>
      <p:ext uri="{BB962C8B-B14F-4D97-AF65-F5344CB8AC3E}">
        <p14:creationId xmlns:p14="http://schemas.microsoft.com/office/powerpoint/2010/main" val="3171062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81219" indent="-181219">
              <a:buFont typeface="Arial" panose="020B0604020202020204" pitchFamily="34" charset="0"/>
              <a:buChar char="•"/>
            </a:pPr>
            <a:r>
              <a:rPr lang="en-US" sz="1300" dirty="0"/>
              <a:t>To be able to read successfully, a child needs to connect letters with the correct sound, put them together to form a word, keep that word in mind as he reads the next word, string all the words together to form a sentence, and then figure out the meaning of all those words.</a:t>
            </a:r>
          </a:p>
          <a:p>
            <a:pPr marL="181219" indent="-181219">
              <a:buFont typeface="Arial" panose="020B0604020202020204" pitchFamily="34" charset="0"/>
              <a:buChar char="•"/>
            </a:pPr>
            <a:r>
              <a:rPr lang="en-US" sz="1300" dirty="0"/>
              <a:t>A poor working memory can affect the child’s ability to acquire phonics, as it takes a strong working memory to be able to take apart and analyze sounds in words. </a:t>
            </a:r>
          </a:p>
          <a:p>
            <a:pPr marL="181219" indent="-181219">
              <a:buFont typeface="Arial" panose="020B0604020202020204" pitchFamily="34" charset="0"/>
              <a:buChar char="•"/>
            </a:pPr>
            <a:r>
              <a:rPr lang="en-US" sz="1300" dirty="0"/>
              <a:t>Work on your child’s phonemic awareness</a:t>
            </a:r>
          </a:p>
          <a:p>
            <a:pPr marL="181219" indent="-181219">
              <a:buFont typeface="Arial" panose="020B0604020202020204" pitchFamily="34" charset="0"/>
              <a:buChar char="•"/>
            </a:pPr>
            <a:r>
              <a:rPr lang="en-US" sz="1300" dirty="0"/>
              <a:t>Use a reading program that incorporates all modalities - visual, auditory, kinesthetic, and tactile. This could include music, motion, pictures, story.</a:t>
            </a:r>
          </a:p>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33</a:t>
            </a:fld>
            <a:endParaRPr lang="en-US"/>
          </a:p>
        </p:txBody>
      </p:sp>
    </p:spTree>
    <p:extLst>
      <p:ext uri="{BB962C8B-B14F-4D97-AF65-F5344CB8AC3E}">
        <p14:creationId xmlns:p14="http://schemas.microsoft.com/office/powerpoint/2010/main" val="1367610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Letter Naming:</a:t>
            </a:r>
          </a:p>
          <a:p>
            <a:endParaRPr lang="en-US" dirty="0"/>
          </a:p>
          <a:p>
            <a:r>
              <a:rPr lang="en-US" b="1" dirty="0"/>
              <a:t>EM WB pages:  </a:t>
            </a:r>
          </a:p>
          <a:p>
            <a:r>
              <a:rPr lang="en-US" dirty="0"/>
              <a:t>**Letters, p. 89-93</a:t>
            </a:r>
          </a:p>
          <a:p>
            <a:r>
              <a:rPr lang="en-US" dirty="0"/>
              <a:t>Vowel Hunt, p.98 and 99</a:t>
            </a:r>
          </a:p>
          <a:p>
            <a:r>
              <a:rPr lang="en-US" dirty="0"/>
              <a:t>Quitch with Letter Names and Sounds</a:t>
            </a:r>
          </a:p>
        </p:txBody>
      </p:sp>
      <p:sp>
        <p:nvSpPr>
          <p:cNvPr id="4" name="Slide Number Placeholder 3"/>
          <p:cNvSpPr>
            <a:spLocks noGrp="1"/>
          </p:cNvSpPr>
          <p:nvPr>
            <p:ph type="sldNum" sz="quarter" idx="10"/>
          </p:nvPr>
        </p:nvSpPr>
        <p:spPr/>
        <p:txBody>
          <a:bodyPr/>
          <a:lstStyle/>
          <a:p>
            <a:fld id="{A541C363-0D47-9E48-9DB1-B45DFCA5496A}" type="slidenum">
              <a:rPr lang="en-US" smtClean="0"/>
              <a:t>34</a:t>
            </a:fld>
            <a:endParaRPr lang="en-US"/>
          </a:p>
        </p:txBody>
      </p:sp>
    </p:spTree>
    <p:extLst>
      <p:ext uri="{BB962C8B-B14F-4D97-AF65-F5344CB8AC3E}">
        <p14:creationId xmlns:p14="http://schemas.microsoft.com/office/powerpoint/2010/main" val="3697448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Created in response to the Reading Wars</a:t>
            </a:r>
          </a:p>
          <a:p>
            <a:r>
              <a:rPr lang="en-US" dirty="0"/>
              <a:t>Phonics camp vs. Whole Word/Whole Language</a:t>
            </a:r>
          </a:p>
        </p:txBody>
      </p:sp>
      <p:sp>
        <p:nvSpPr>
          <p:cNvPr id="4" name="Slide Number Placeholder 3"/>
          <p:cNvSpPr>
            <a:spLocks noGrp="1"/>
          </p:cNvSpPr>
          <p:nvPr>
            <p:ph type="sldNum" sz="quarter" idx="5"/>
          </p:nvPr>
        </p:nvSpPr>
        <p:spPr/>
        <p:txBody>
          <a:bodyPr/>
          <a:lstStyle/>
          <a:p>
            <a:fld id="{A541C363-0D47-9E48-9DB1-B45DFCA5496A}" type="slidenum">
              <a:rPr lang="en-US" smtClean="0"/>
              <a:t>35</a:t>
            </a:fld>
            <a:endParaRPr lang="en-US"/>
          </a:p>
        </p:txBody>
      </p:sp>
    </p:spTree>
    <p:extLst>
      <p:ext uri="{BB962C8B-B14F-4D97-AF65-F5344CB8AC3E}">
        <p14:creationId xmlns:p14="http://schemas.microsoft.com/office/powerpoint/2010/main" val="4135174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areas inter-related.</a:t>
            </a:r>
          </a:p>
          <a:p>
            <a:r>
              <a:rPr lang="en-US" dirty="0"/>
              <a:t>When remediate one area,</a:t>
            </a:r>
            <a:r>
              <a:rPr lang="en-US" baseline="0" dirty="0"/>
              <a:t> other areas may improve.</a:t>
            </a:r>
          </a:p>
          <a:p>
            <a:endParaRPr lang="en-US" baseline="0" dirty="0"/>
          </a:p>
          <a:p>
            <a:r>
              <a:rPr lang="en-US" sz="1300" dirty="0"/>
              <a:t>Fluency – ability to read orally with appropriate rate, accuracy, and proper expression and phrasing.</a:t>
            </a:r>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36</a:t>
            </a:fld>
            <a:endParaRPr lang="en-US"/>
          </a:p>
        </p:txBody>
      </p:sp>
    </p:spTree>
    <p:extLst>
      <p:ext uri="{BB962C8B-B14F-4D97-AF65-F5344CB8AC3E}">
        <p14:creationId xmlns:p14="http://schemas.microsoft.com/office/powerpoint/2010/main" val="2399064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1">
              <a:defRPr/>
            </a:pPr>
            <a:r>
              <a:rPr lang="en-US" altLang="en-US" dirty="0"/>
              <a:t>Recoding—reading/sounding out over and over is helpful; over-learning words (taking words to fluency); worst readers read the least—and they need massive amounts more of reading; have to have a huge amount of reading at easy and instructional levels in order to get better!  </a:t>
            </a:r>
          </a:p>
          <a:p>
            <a:pPr defTabSz="966501">
              <a:defRPr/>
            </a:pPr>
            <a:r>
              <a:rPr lang="en-US" altLang="en-US" dirty="0"/>
              <a:t>*Neurological Impress Method in Right Ear; use phonics phone</a:t>
            </a:r>
          </a:p>
          <a:p>
            <a:pPr defTabSz="966501">
              <a:defRPr/>
            </a:pPr>
            <a:endParaRPr lang="en-US" altLang="en-US" dirty="0"/>
          </a:p>
          <a:p>
            <a:pPr defTabSz="966501">
              <a:defRPr/>
            </a:pPr>
            <a:r>
              <a:rPr lang="en-US" dirty="0"/>
              <a:t>Connected Text: Words that are linked (as opposed to words in a list) as in sentences, phrases, and paragraphs. </a:t>
            </a:r>
          </a:p>
          <a:p>
            <a:pPr defTabSz="966501">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37</a:t>
            </a:fld>
            <a:endParaRPr lang="en-US"/>
          </a:p>
        </p:txBody>
      </p:sp>
    </p:spTree>
    <p:extLst>
      <p:ext uri="{BB962C8B-B14F-4D97-AF65-F5344CB8AC3E}">
        <p14:creationId xmlns:p14="http://schemas.microsoft.com/office/powerpoint/2010/main" val="430973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1" eaLnBrk="0" fontAlgn="base" hangingPunct="0">
              <a:spcBef>
                <a:spcPct val="30000"/>
              </a:spcBef>
              <a:spcAft>
                <a:spcPct val="0"/>
              </a:spcAft>
              <a:buFontTx/>
              <a:buChar char="•"/>
              <a:defRPr/>
            </a:pPr>
            <a:r>
              <a:rPr lang="en-US" altLang="en-US" sz="1300" dirty="0"/>
              <a:t>Let them read sometimes, but make it a </a:t>
            </a:r>
            <a:r>
              <a:rPr lang="en-US" altLang="en-US" sz="1300" i="1" dirty="0"/>
              <a:t>pleasant </a:t>
            </a:r>
            <a:r>
              <a:rPr lang="en-US" altLang="en-US" sz="1300" dirty="0"/>
              <a:t>time. </a:t>
            </a:r>
          </a:p>
          <a:p>
            <a:pPr>
              <a:buFontTx/>
              <a:buChar char="•"/>
            </a:pPr>
            <a:r>
              <a:rPr lang="en-US" altLang="en-US" sz="1300" dirty="0"/>
              <a:t>Cuddle time</a:t>
            </a:r>
          </a:p>
          <a:p>
            <a:pPr>
              <a:buFontTx/>
              <a:buChar char="•"/>
            </a:pPr>
            <a:r>
              <a:rPr lang="en-US" altLang="en-US" sz="1300" dirty="0"/>
              <a:t>**</a:t>
            </a:r>
            <a:r>
              <a:rPr lang="en-US" altLang="en-US" sz="1300" b="1" dirty="0"/>
              <a:t>Refer to EM WORKBOOK Pages-Reading pages!!</a:t>
            </a:r>
          </a:p>
          <a:p>
            <a:pPr>
              <a:buFontTx/>
              <a:buChar char="•"/>
            </a:pPr>
            <a:r>
              <a:rPr lang="en-US" altLang="en-US" sz="1300" dirty="0"/>
              <a:t>Model</a:t>
            </a:r>
          </a:p>
          <a:p>
            <a:pPr>
              <a:buFontTx/>
              <a:buChar char="•"/>
            </a:pPr>
            <a:r>
              <a:rPr lang="en-US" altLang="en-US" sz="1300" dirty="0"/>
              <a:t>I will help you; I’ll take a turn, let’s do it together; I take a turn, now you take a turn…..</a:t>
            </a:r>
          </a:p>
          <a:p>
            <a:pPr>
              <a:buFontTx/>
              <a:buChar char="•"/>
            </a:pPr>
            <a:endParaRPr lang="en-US" altLang="en-US" sz="1300" dirty="0"/>
          </a:p>
          <a:p>
            <a:endParaRPr lang="en-US" altLang="en-US" sz="1300" dirty="0"/>
          </a:p>
          <a:p>
            <a:pPr>
              <a:buFontTx/>
              <a:buChar char="•"/>
            </a:pPr>
            <a:r>
              <a:rPr lang="en-US" altLang="en-US" sz="1300" dirty="0"/>
              <a:t>Stop to let them narrate or dramatize the reading, retell, use little finger puppets or stick puppets.</a:t>
            </a:r>
          </a:p>
          <a:p>
            <a:pPr>
              <a:buFontTx/>
              <a:buChar char="•"/>
            </a:pPr>
            <a:endParaRPr lang="en-US" altLang="en-US" sz="1300" dirty="0"/>
          </a:p>
          <a:p>
            <a:pPr>
              <a:buFontTx/>
              <a:buChar char="•"/>
            </a:pPr>
            <a:r>
              <a:rPr lang="en-US" altLang="en-US" sz="1300" dirty="0"/>
              <a:t>Leave time for discussion. Enjoy the experience!</a:t>
            </a:r>
          </a:p>
          <a:p>
            <a:pPr>
              <a:buFontTx/>
              <a:buChar char="•"/>
            </a:pPr>
            <a:r>
              <a:rPr lang="en-US" altLang="en-US" sz="1300" dirty="0"/>
              <a:t>**Most people will gradually learn how to read and get better at it by more practice-becomes automatic and then we have what reading researchers have termed the “Matthew Fact”-the rich get richer-the good readers get better and better but poor readers have reduced reading experience and the gap gets wider.  </a:t>
            </a:r>
          </a:p>
          <a:p>
            <a:endParaRPr lang="en-US" dirty="0"/>
          </a:p>
        </p:txBody>
      </p:sp>
      <p:sp>
        <p:nvSpPr>
          <p:cNvPr id="4" name="Slide Number Placeholder 3"/>
          <p:cNvSpPr>
            <a:spLocks noGrp="1"/>
          </p:cNvSpPr>
          <p:nvPr>
            <p:ph type="sldNum" sz="quarter" idx="5"/>
          </p:nvPr>
        </p:nvSpPr>
        <p:spPr/>
        <p:txBody>
          <a:bodyPr/>
          <a:lstStyle/>
          <a:p>
            <a:fld id="{A541C363-0D47-9E48-9DB1-B45DFCA5496A}" type="slidenum">
              <a:rPr lang="en-US" smtClean="0"/>
              <a:t>38</a:t>
            </a:fld>
            <a:endParaRPr lang="en-US"/>
          </a:p>
        </p:txBody>
      </p:sp>
    </p:spTree>
    <p:extLst>
      <p:ext uri="{BB962C8B-B14F-4D97-AF65-F5344CB8AC3E}">
        <p14:creationId xmlns:p14="http://schemas.microsoft.com/office/powerpoint/2010/main" val="4140657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41C363-0D47-9E48-9DB1-B45DFCA5496A}" type="slidenum">
              <a:rPr lang="en-US" smtClean="0"/>
              <a:t>39</a:t>
            </a:fld>
            <a:endParaRPr lang="en-US"/>
          </a:p>
        </p:txBody>
      </p:sp>
    </p:spTree>
    <p:extLst>
      <p:ext uri="{BB962C8B-B14F-4D97-AF65-F5344CB8AC3E}">
        <p14:creationId xmlns:p14="http://schemas.microsoft.com/office/powerpoint/2010/main" val="20673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here to help you with your education-during School At Home,</a:t>
            </a:r>
          </a:p>
          <a:p>
            <a:r>
              <a:rPr lang="en-US" dirty="0"/>
              <a:t>Homeschooling or transition from private or public school to homeschool!</a:t>
            </a:r>
          </a:p>
          <a:p>
            <a:r>
              <a:rPr lang="en-US" dirty="0"/>
              <a:t>Be sure to check out HSLDA’s Quick Start Guide</a:t>
            </a:r>
          </a:p>
          <a:p>
            <a:r>
              <a:rPr lang="en-US" dirty="0"/>
              <a:t>HSLDA Educational Consultant FB page</a:t>
            </a:r>
          </a:p>
          <a:p>
            <a:r>
              <a:rPr lang="en-US" dirty="0"/>
              <a:t>And the new MomPossible.org website!  </a:t>
            </a:r>
          </a:p>
          <a:p>
            <a:r>
              <a:rPr lang="en-US" dirty="0"/>
              <a:t>Members can call and speak to any of our HSLDA Educational Consultants, and *Dr. Carol offers HSLDA a free 30 minute consultation!!</a:t>
            </a:r>
          </a:p>
        </p:txBody>
      </p:sp>
      <p:sp>
        <p:nvSpPr>
          <p:cNvPr id="4" name="Slide Number Placeholder 3"/>
          <p:cNvSpPr>
            <a:spLocks noGrp="1"/>
          </p:cNvSpPr>
          <p:nvPr>
            <p:ph type="sldNum" sz="quarter" idx="10"/>
          </p:nvPr>
        </p:nvSpPr>
        <p:spPr/>
        <p:txBody>
          <a:bodyPr/>
          <a:lstStyle/>
          <a:p>
            <a:fld id="{A541C363-0D47-9E48-9DB1-B45DFCA5496A}" type="slidenum">
              <a:rPr lang="en-US" smtClean="0"/>
              <a:t>4</a:t>
            </a:fld>
            <a:endParaRPr lang="en-US"/>
          </a:p>
        </p:txBody>
      </p:sp>
    </p:spTree>
    <p:extLst>
      <p:ext uri="{BB962C8B-B14F-4D97-AF65-F5344CB8AC3E}">
        <p14:creationId xmlns:p14="http://schemas.microsoft.com/office/powerpoint/2010/main" val="1356318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love the EM curricula and think it is so powerful particularly for home educators to implement at home-because it is wholistic and will impact students positively in all these areas so that they can reach their full, God-given potential.  </a:t>
            </a:r>
          </a:p>
          <a:p>
            <a:endParaRPr lang="en-US" dirty="0"/>
          </a:p>
          <a:p>
            <a:r>
              <a:rPr lang="en-US" dirty="0"/>
              <a:t>**Share about Chase!</a:t>
            </a:r>
          </a:p>
          <a:p>
            <a:pPr rtl="0"/>
            <a:r>
              <a:rPr lang="en-US" dirty="0"/>
              <a:t>The most noticeable difference for me is his spoken communication.  He is really talking a lot more, and using longer sentences and bigger words.  He just seems overall more engaged in conversations, which is great! I have also noticed an improvement in his spelling.  In fact, just the other day, his brother asked Taylor (older sister) how to spell the word "wearing", and Chase shouted it out! That was probably the first time in Chase's life that he knew something his siblings did not. It's always the other way around.  I made a really big deal about it and gave him a million hugs because I was so proud of him.  Just the fact that he took a risk to speak up, didn't shy away from it, and had the confidence to know he was correct! Amazing!  </a:t>
            </a:r>
            <a:br>
              <a:rPr lang="en-US" dirty="0"/>
            </a:br>
            <a:endParaRPr lang="en-US" dirty="0"/>
          </a:p>
          <a:p>
            <a:pPr rtl="0"/>
            <a:br>
              <a:rPr lang="en-US" dirty="0"/>
            </a:br>
            <a:endParaRPr lang="en-US" dirty="0"/>
          </a:p>
          <a:p>
            <a:pPr rtl="0"/>
            <a:r>
              <a:rPr lang="en-US" dirty="0"/>
              <a:t>I will say there is one area where he still really struggles, and I'm seeing it a lot now that they are doing distance learning for his school.  He still has a very hard time understanding what is being asked of him, or what the directions are telling him to do. For example, he will given a passage to read, and then asked "Was there something about the way the character responded that surprised you?" Chase has no clue what the teacher is asking. We see this with math word problems, too. </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40</a:t>
            </a:fld>
            <a:endParaRPr lang="en-US"/>
          </a:p>
        </p:txBody>
      </p:sp>
    </p:spTree>
    <p:extLst>
      <p:ext uri="{BB962C8B-B14F-4D97-AF65-F5344CB8AC3E}">
        <p14:creationId xmlns:p14="http://schemas.microsoft.com/office/powerpoint/2010/main" val="4126307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41C363-0D47-9E48-9DB1-B45DFCA5496A}" type="slidenum">
              <a:rPr lang="en-US" smtClean="0"/>
              <a:t>41</a:t>
            </a:fld>
            <a:endParaRPr lang="en-US"/>
          </a:p>
        </p:txBody>
      </p:sp>
    </p:spTree>
    <p:extLst>
      <p:ext uri="{BB962C8B-B14F-4D97-AF65-F5344CB8AC3E}">
        <p14:creationId xmlns:p14="http://schemas.microsoft.com/office/powerpoint/2010/main" val="917387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1">
              <a:defRPr/>
            </a:pPr>
            <a:r>
              <a:rPr lang="en-US" altLang="en-US" b="1" dirty="0"/>
              <a:t>Assessment is key</a:t>
            </a:r>
            <a:r>
              <a:rPr lang="en-US" altLang="en-US" dirty="0"/>
              <a:t>; Assessment helps us to know what to teach; illuminates gaps, weaknesses and strengths, and should be used as a tool—for how to help the learner.</a:t>
            </a:r>
          </a:p>
          <a:p>
            <a:endParaRPr lang="en-US" dirty="0"/>
          </a:p>
          <a:p>
            <a:pPr defTabSz="966501">
              <a:defRPr/>
            </a:pPr>
            <a:r>
              <a:rPr lang="en-US" altLang="en-US" dirty="0"/>
              <a:t>Why is reading hard?  What is blocking reading?  Is it language skill/language processing?  Could it be a visual processing problem, or auditory processing?  Is it the level of material does not match where the child is in his reading skills?  Is it fluency/rate?  Could it be working memory or slow processing speed?  Is the child able to decode and reads at an acceptable rate  but not comprehending?  (is it they are not making images?)</a:t>
            </a:r>
          </a:p>
          <a:p>
            <a:pPr defTabSz="966501">
              <a:defRPr/>
            </a:pPr>
            <a:endParaRPr lang="en-US" altLang="en-US" dirty="0"/>
          </a:p>
          <a:p>
            <a:pPr marL="181219" indent="-181219">
              <a:buFont typeface="Arial" panose="020B0604020202020204" pitchFamily="34" charset="0"/>
              <a:buChar char="•"/>
            </a:pPr>
            <a:endParaRPr lang="en-US" baseline="0" dirty="0"/>
          </a:p>
          <a:p>
            <a:r>
              <a:rPr lang="en-US" baseline="0" dirty="0"/>
              <a:t>My assessment battery includes:</a:t>
            </a:r>
          </a:p>
          <a:p>
            <a:r>
              <a:rPr lang="en-US" baseline="0" dirty="0"/>
              <a:t>TOWRE</a:t>
            </a:r>
          </a:p>
          <a:p>
            <a:r>
              <a:rPr lang="en-US" baseline="0" dirty="0"/>
              <a:t>GORT-</a:t>
            </a:r>
          </a:p>
          <a:p>
            <a:r>
              <a:rPr lang="en-US" baseline="0" dirty="0"/>
              <a:t>Compare/contrast silent vs. oral reading comprehension</a:t>
            </a:r>
          </a:p>
          <a:p>
            <a:r>
              <a:rPr lang="en-US" baseline="0" dirty="0"/>
              <a:t>LAC-</a:t>
            </a:r>
            <a:r>
              <a:rPr lang="en-US" baseline="0" dirty="0" err="1"/>
              <a:t>Lindamood</a:t>
            </a:r>
            <a:r>
              <a:rPr lang="en-US" baseline="0" dirty="0"/>
              <a:t> Auditory Conceptualization</a:t>
            </a:r>
          </a:p>
          <a:p>
            <a:r>
              <a:rPr lang="en-US" baseline="0" dirty="0"/>
              <a:t>PAT-Phonemic Awareness Test</a:t>
            </a:r>
          </a:p>
          <a:p>
            <a:r>
              <a:rPr lang="en-US" baseline="0" dirty="0"/>
              <a:t>*Naming Speed with Blink</a:t>
            </a:r>
          </a:p>
          <a:p>
            <a:r>
              <a:rPr lang="en-US" baseline="0" dirty="0"/>
              <a:t>Investigate quick/automatic naming of letters, colors/shapes</a:t>
            </a:r>
          </a:p>
          <a:p>
            <a:r>
              <a:rPr lang="en-US" baseline="0" dirty="0"/>
              <a:t>Alloway Working Memory</a:t>
            </a:r>
          </a:p>
          <a:p>
            <a:r>
              <a:rPr lang="en-US" baseline="0" dirty="0"/>
              <a:t>CTOPP</a:t>
            </a:r>
          </a:p>
          <a:p>
            <a:pPr defTabSz="966501">
              <a:defRPr/>
            </a:pPr>
            <a:endParaRPr lang="en-US" altLang="en-US" dirty="0"/>
          </a:p>
          <a:p>
            <a:endParaRPr lang="en-US" dirty="0"/>
          </a:p>
          <a:p>
            <a:r>
              <a:rPr lang="en-US" baseline="0" dirty="0"/>
              <a:t>Screeners for dyslexia</a:t>
            </a:r>
          </a:p>
          <a:p>
            <a:pPr marL="181219" indent="-181219">
              <a:buFont typeface="Arial" panose="020B0604020202020204" pitchFamily="34" charset="0"/>
              <a:buChar char="•"/>
            </a:pPr>
            <a:r>
              <a:rPr lang="en-US" baseline="0" dirty="0"/>
              <a:t>Barton</a:t>
            </a:r>
          </a:p>
          <a:p>
            <a:pPr marL="181219" indent="-181219">
              <a:buFont typeface="Arial" panose="020B0604020202020204" pitchFamily="34" charset="0"/>
              <a:buChar char="•"/>
            </a:pPr>
            <a:r>
              <a:rPr lang="en-US" baseline="0" dirty="0" err="1"/>
              <a:t>Lexercise</a:t>
            </a:r>
            <a:endParaRPr lang="en-US" baseline="0" dirty="0"/>
          </a:p>
          <a:p>
            <a:pPr marL="181219" indent="-181219">
              <a:buFont typeface="Arial" panose="020B0604020202020204" pitchFamily="34" charset="0"/>
              <a:buChar char="•"/>
            </a:pPr>
            <a:r>
              <a:rPr lang="en-US" baseline="0" dirty="0" err="1"/>
              <a:t>Dynaread</a:t>
            </a:r>
            <a:endParaRPr lang="en-US" baseline="0" dirty="0"/>
          </a:p>
          <a:p>
            <a:pPr marL="181219" indent="-181219">
              <a:buFont typeface="Arial" panose="020B0604020202020204" pitchFamily="34" charset="0"/>
              <a:buChar char="•"/>
            </a:pPr>
            <a:endParaRPr lang="en-US" baseline="0" dirty="0"/>
          </a:p>
          <a:p>
            <a:r>
              <a:rPr lang="en-US" baseline="0" dirty="0"/>
              <a:t>My assessment battery includes:</a:t>
            </a:r>
          </a:p>
          <a:p>
            <a:r>
              <a:rPr lang="en-US" baseline="0" dirty="0"/>
              <a:t>TOWRE</a:t>
            </a:r>
          </a:p>
          <a:p>
            <a:r>
              <a:rPr lang="en-US" baseline="0" dirty="0"/>
              <a:t>GORT-</a:t>
            </a:r>
          </a:p>
          <a:p>
            <a:r>
              <a:rPr lang="en-US" baseline="0" dirty="0"/>
              <a:t>Compare/contrast silent vs. oral reading comprehension</a:t>
            </a:r>
          </a:p>
          <a:p>
            <a:r>
              <a:rPr lang="en-US" baseline="0" dirty="0"/>
              <a:t>LAC-</a:t>
            </a:r>
            <a:r>
              <a:rPr lang="en-US" baseline="0" dirty="0" err="1"/>
              <a:t>Lindamood</a:t>
            </a:r>
            <a:r>
              <a:rPr lang="en-US" baseline="0" dirty="0"/>
              <a:t> Auditory Conceptualization</a:t>
            </a:r>
          </a:p>
          <a:p>
            <a:r>
              <a:rPr lang="en-US" baseline="0" dirty="0"/>
              <a:t>PAT-Phonemic Awareness Test</a:t>
            </a:r>
          </a:p>
          <a:p>
            <a:r>
              <a:rPr lang="en-US" baseline="0" dirty="0"/>
              <a:t>*Naming Speed with Blink</a:t>
            </a:r>
          </a:p>
          <a:p>
            <a:r>
              <a:rPr lang="en-US" baseline="0" dirty="0"/>
              <a:t>Investigate quick/automatic naming of letters, colors/shapes</a:t>
            </a:r>
          </a:p>
          <a:p>
            <a:r>
              <a:rPr lang="en-US" baseline="0" dirty="0"/>
              <a:t>Alloway Working Memory</a:t>
            </a:r>
          </a:p>
          <a:p>
            <a:r>
              <a:rPr lang="en-US" baseline="0" dirty="0"/>
              <a:t>CTOPP</a:t>
            </a:r>
          </a:p>
          <a:p>
            <a:r>
              <a:rPr lang="en-US" baseline="0" dirty="0"/>
              <a:t>. </a:t>
            </a:r>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42</a:t>
            </a:fld>
            <a:endParaRPr lang="en-US"/>
          </a:p>
        </p:txBody>
      </p:sp>
    </p:spTree>
    <p:extLst>
      <p:ext uri="{BB962C8B-B14F-4D97-AF65-F5344CB8AC3E}">
        <p14:creationId xmlns:p14="http://schemas.microsoft.com/office/powerpoint/2010/main" val="25423970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a:t>
            </a:r>
            <a:r>
              <a:rPr lang="en-US" baseline="0" dirty="0"/>
              <a:t> to aud. slides</a:t>
            </a:r>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43</a:t>
            </a:fld>
            <a:endParaRPr lang="en-US"/>
          </a:p>
        </p:txBody>
      </p:sp>
    </p:spTree>
    <p:extLst>
      <p:ext uri="{BB962C8B-B14F-4D97-AF65-F5344CB8AC3E}">
        <p14:creationId xmlns:p14="http://schemas.microsoft.com/office/powerpoint/2010/main" val="12554902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sz="2500" b="1" dirty="0">
                <a:cs typeface="Times New Roman" panose="02020603050405020304" pitchFamily="18" charset="0"/>
              </a:rPr>
              <a:t>Difficulty remembering sight words, including;</a:t>
            </a:r>
            <a:endParaRPr lang="en-US" sz="2500" dirty="0"/>
          </a:p>
          <a:p>
            <a:pPr lvl="1">
              <a:spcBef>
                <a:spcPct val="0"/>
              </a:spcBef>
              <a:buFontTx/>
              <a:buChar char="•"/>
              <a:defRPr/>
            </a:pPr>
            <a:r>
              <a:rPr lang="en-US" sz="2500" dirty="0">
                <a:cs typeface="Times New Roman" panose="02020603050405020304" pitchFamily="18" charset="0"/>
              </a:rPr>
              <a:t>  Trouble retrieving names of letters, words, people, and things (naming skills)</a:t>
            </a:r>
            <a:endParaRPr lang="en-US" sz="2500" dirty="0"/>
          </a:p>
          <a:p>
            <a:pPr lvl="1">
              <a:spcBef>
                <a:spcPct val="0"/>
              </a:spcBef>
              <a:buFontTx/>
              <a:buChar char="•"/>
              <a:defRPr/>
            </a:pPr>
            <a:r>
              <a:rPr lang="en-US" sz="2500" dirty="0">
                <a:cs typeface="Times New Roman" panose="02020603050405020304" pitchFamily="18" charset="0"/>
              </a:rPr>
              <a:t>  Laboring over verbal expression (expressive language)</a:t>
            </a:r>
            <a:endParaRPr lang="en-US" sz="2500" dirty="0"/>
          </a:p>
          <a:p>
            <a:pPr>
              <a:spcBef>
                <a:spcPct val="0"/>
              </a:spcBef>
              <a:defRPr/>
            </a:pPr>
            <a:r>
              <a:rPr lang="en-US" sz="2500" b="1" dirty="0">
                <a:cs typeface="Times New Roman" panose="02020603050405020304" pitchFamily="18" charset="0"/>
              </a:rPr>
              <a:t>Difficulty with phonics, including:</a:t>
            </a:r>
            <a:endParaRPr lang="en-US" sz="2500" dirty="0"/>
          </a:p>
          <a:p>
            <a:pPr lvl="1">
              <a:spcBef>
                <a:spcPct val="0"/>
              </a:spcBef>
              <a:buFontTx/>
              <a:buChar char="•"/>
              <a:defRPr/>
            </a:pPr>
            <a:r>
              <a:rPr lang="en-US" sz="2500" dirty="0">
                <a:cs typeface="Times New Roman" panose="02020603050405020304" pitchFamily="18" charset="0"/>
              </a:rPr>
              <a:t>  Trouble remembering sounds of letter combinations such as “au,” “oi.”</a:t>
            </a:r>
            <a:endParaRPr lang="en-US" sz="2500" dirty="0"/>
          </a:p>
          <a:p>
            <a:pPr lvl="1">
              <a:spcBef>
                <a:spcPct val="0"/>
              </a:spcBef>
              <a:buFontTx/>
              <a:buChar char="•"/>
              <a:defRPr/>
            </a:pPr>
            <a:r>
              <a:rPr lang="en-US" sz="2500" dirty="0">
                <a:cs typeface="Times New Roman" panose="02020603050405020304" pitchFamily="18" charset="0"/>
              </a:rPr>
              <a:t>  Difficulty applying phonics rules in a reading setting.</a:t>
            </a:r>
            <a:endParaRPr lang="en-US" sz="2500" dirty="0"/>
          </a:p>
          <a:p>
            <a:pPr lvl="1">
              <a:spcBef>
                <a:spcPct val="0"/>
              </a:spcBef>
              <a:buFontTx/>
              <a:buChar char="•"/>
              <a:defRPr/>
            </a:pPr>
            <a:r>
              <a:rPr lang="en-US" sz="2500" dirty="0">
                <a:cs typeface="Times New Roman" panose="02020603050405020304" pitchFamily="18" charset="0"/>
              </a:rPr>
              <a:t>  Sounding out the same word over and over in the same reading passage.</a:t>
            </a:r>
            <a:endParaRPr lang="en-US" sz="2500" dirty="0"/>
          </a:p>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44</a:t>
            </a:fld>
            <a:endParaRPr lang="en-US"/>
          </a:p>
        </p:txBody>
      </p:sp>
    </p:spTree>
    <p:extLst>
      <p:ext uri="{BB962C8B-B14F-4D97-AF65-F5344CB8AC3E}">
        <p14:creationId xmlns:p14="http://schemas.microsoft.com/office/powerpoint/2010/main" val="10693563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45</a:t>
            </a:fld>
            <a:endParaRPr lang="en-US"/>
          </a:p>
        </p:txBody>
      </p:sp>
    </p:spTree>
    <p:extLst>
      <p:ext uri="{BB962C8B-B14F-4D97-AF65-F5344CB8AC3E}">
        <p14:creationId xmlns:p14="http://schemas.microsoft.com/office/powerpoint/2010/main" val="3283786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46</a:t>
            </a:fld>
            <a:endParaRPr lang="en-US"/>
          </a:p>
        </p:txBody>
      </p:sp>
    </p:spTree>
    <p:extLst>
      <p:ext uri="{BB962C8B-B14F-4D97-AF65-F5344CB8AC3E}">
        <p14:creationId xmlns:p14="http://schemas.microsoft.com/office/powerpoint/2010/main" val="25531145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47</a:t>
            </a:fld>
            <a:endParaRPr lang="en-US"/>
          </a:p>
        </p:txBody>
      </p:sp>
    </p:spTree>
    <p:extLst>
      <p:ext uri="{BB962C8B-B14F-4D97-AF65-F5344CB8AC3E}">
        <p14:creationId xmlns:p14="http://schemas.microsoft.com/office/powerpoint/2010/main" val="2449662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41C363-0D47-9E48-9DB1-B45DFCA5496A}" type="slidenum">
              <a:rPr lang="en-US" smtClean="0"/>
              <a:t>48</a:t>
            </a:fld>
            <a:endParaRPr lang="en-US"/>
          </a:p>
        </p:txBody>
      </p:sp>
    </p:spTree>
    <p:extLst>
      <p:ext uri="{BB962C8B-B14F-4D97-AF65-F5344CB8AC3E}">
        <p14:creationId xmlns:p14="http://schemas.microsoft.com/office/powerpoint/2010/main" val="1180102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49</a:t>
            </a:fld>
            <a:endParaRPr lang="en-US"/>
          </a:p>
        </p:txBody>
      </p:sp>
    </p:spTree>
    <p:extLst>
      <p:ext uri="{BB962C8B-B14F-4D97-AF65-F5344CB8AC3E}">
        <p14:creationId xmlns:p14="http://schemas.microsoft.com/office/powerpoint/2010/main" val="376844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Dyscalculia-</a:t>
            </a:r>
          </a:p>
          <a:p>
            <a:r>
              <a:rPr lang="en-US" dirty="0"/>
              <a:t>Subitizing-rapidly recognizing/naming numbers or basic number sense</a:t>
            </a:r>
          </a:p>
          <a:p>
            <a:r>
              <a:rPr lang="en-US" dirty="0"/>
              <a:t>Poor visual spatial skills</a:t>
            </a:r>
          </a:p>
          <a:p>
            <a:r>
              <a:rPr lang="en-US" dirty="0"/>
              <a:t>Poor ability to conceptualize</a:t>
            </a:r>
          </a:p>
          <a:p>
            <a:r>
              <a:rPr lang="en-US" dirty="0"/>
              <a:t>Can’t “picture” values</a:t>
            </a:r>
          </a:p>
          <a:p>
            <a:r>
              <a:rPr lang="en-US" dirty="0"/>
              <a:t>Difficulty learning and retaining math facts</a:t>
            </a:r>
          </a:p>
          <a:p>
            <a:r>
              <a:rPr lang="en-US" dirty="0"/>
              <a:t>Difficulty or inability to picture numbers in your minds eye/chalkboard in your brain!  </a:t>
            </a:r>
          </a:p>
        </p:txBody>
      </p:sp>
      <p:sp>
        <p:nvSpPr>
          <p:cNvPr id="4" name="Slide Number Placeholder 3"/>
          <p:cNvSpPr>
            <a:spLocks noGrp="1"/>
          </p:cNvSpPr>
          <p:nvPr>
            <p:ph type="sldNum" sz="quarter" idx="5"/>
          </p:nvPr>
        </p:nvSpPr>
        <p:spPr/>
        <p:txBody>
          <a:bodyPr/>
          <a:lstStyle/>
          <a:p>
            <a:fld id="{841221E5-7225-48EB-A4EE-420E7BFCF705}" type="slidenum">
              <a:rPr lang="en-US" smtClean="0"/>
              <a:pPr/>
              <a:t>5</a:t>
            </a:fld>
            <a:endParaRPr lang="en-US"/>
          </a:p>
        </p:txBody>
      </p:sp>
    </p:spTree>
    <p:extLst>
      <p:ext uri="{BB962C8B-B14F-4D97-AF65-F5344CB8AC3E}">
        <p14:creationId xmlns:p14="http://schemas.microsoft.com/office/powerpoint/2010/main" val="1343356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50</a:t>
            </a:fld>
            <a:endParaRPr lang="en-US"/>
          </a:p>
        </p:txBody>
      </p:sp>
    </p:spTree>
    <p:extLst>
      <p:ext uri="{BB962C8B-B14F-4D97-AF65-F5344CB8AC3E}">
        <p14:creationId xmlns:p14="http://schemas.microsoft.com/office/powerpoint/2010/main" val="29230065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developmental optometrist, not just regular eye acuity</a:t>
            </a:r>
            <a:r>
              <a:rPr lang="en-US" baseline="0" dirty="0"/>
              <a:t> exam (20/20)</a:t>
            </a:r>
          </a:p>
          <a:p>
            <a:endParaRPr lang="en-US" baseline="0" dirty="0"/>
          </a:p>
          <a:p>
            <a:r>
              <a:rPr lang="en-US" sz="1300" dirty="0"/>
              <a:t>Also, see Diane Craft’s informal evaluations on our struggling learners website under vision.</a:t>
            </a:r>
          </a:p>
          <a:p>
            <a:endParaRPr lang="en-US" sz="1300" dirty="0"/>
          </a:p>
          <a:p>
            <a:r>
              <a:rPr lang="en-US" sz="1300" dirty="0"/>
              <a:t>Visual Acuity is the clarity or clearness of vision. (i.e. eye chart for 20/20 vision)</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51</a:t>
            </a:fld>
            <a:endParaRPr lang="en-US"/>
          </a:p>
        </p:txBody>
      </p:sp>
    </p:spTree>
    <p:extLst>
      <p:ext uri="{BB962C8B-B14F-4D97-AF65-F5344CB8AC3E}">
        <p14:creationId xmlns:p14="http://schemas.microsoft.com/office/powerpoint/2010/main" val="19560529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41C363-0D47-9E48-9DB1-B45DFCA5496A}" type="slidenum">
              <a:rPr lang="en-US" smtClean="0"/>
              <a:t>52</a:t>
            </a:fld>
            <a:endParaRPr lang="en-US"/>
          </a:p>
        </p:txBody>
      </p:sp>
    </p:spTree>
    <p:extLst>
      <p:ext uri="{BB962C8B-B14F-4D97-AF65-F5344CB8AC3E}">
        <p14:creationId xmlns:p14="http://schemas.microsoft.com/office/powerpoint/2010/main" val="10659595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 child with an </a:t>
            </a:r>
            <a:r>
              <a:rPr lang="en-US" sz="1300" b="1" dirty="0"/>
              <a:t>expressive language </a:t>
            </a:r>
            <a:r>
              <a:rPr lang="en-US" sz="1300" dirty="0"/>
              <a:t>disorder has problems using language to express what he is thinking or needs.           </a:t>
            </a:r>
          </a:p>
          <a:p>
            <a:r>
              <a:rPr lang="en-US" sz="1300" dirty="0"/>
              <a:t>A child with</a:t>
            </a:r>
            <a:r>
              <a:rPr lang="en-US" sz="1300" b="1" dirty="0"/>
              <a:t> both </a:t>
            </a:r>
            <a:r>
              <a:rPr lang="en-US" sz="1300" dirty="0"/>
              <a:t>of these disorders has to deal with </a:t>
            </a:r>
            <a:r>
              <a:rPr lang="en-US" sz="1300" b="1" dirty="0"/>
              <a:t>understanding language </a:t>
            </a:r>
            <a:r>
              <a:rPr lang="en-US" sz="1300" b="1" i="1" dirty="0"/>
              <a:t>and</a:t>
            </a:r>
            <a:r>
              <a:rPr lang="en-US" sz="1300" b="1" dirty="0"/>
              <a:t> using language to express his thoughts.</a:t>
            </a:r>
          </a:p>
          <a:p>
            <a:r>
              <a:rPr lang="en-US" sz="1300" b="1" dirty="0"/>
              <a:t>A speech and language therapist </a:t>
            </a:r>
            <a:r>
              <a:rPr lang="en-US" sz="1300" dirty="0"/>
              <a:t>can help a child who has these difficulties with language. For a list of speech pathologists in your area, please visit www.hslda.org/strugglinglearner/Consultants/ for a database</a:t>
            </a:r>
          </a:p>
          <a:p>
            <a:endParaRPr lang="en-US" dirty="0"/>
          </a:p>
          <a:p>
            <a:r>
              <a:rPr lang="en-US" sz="1300" dirty="0"/>
              <a:t>Expressive/Receptive Language Disorder</a:t>
            </a:r>
          </a:p>
          <a:p>
            <a:r>
              <a:rPr lang="en-US" sz="1300" dirty="0"/>
              <a:t>“Talkies” Teacher’s Manual – establish connection between language and mental imagery.</a:t>
            </a:r>
          </a:p>
          <a:p>
            <a:r>
              <a:rPr lang="en-US" sz="1300" dirty="0"/>
              <a:t>Simplified version of the </a:t>
            </a:r>
            <a:r>
              <a:rPr lang="en-US" sz="1300" dirty="0" err="1"/>
              <a:t>Lindamood</a:t>
            </a:r>
            <a:r>
              <a:rPr lang="en-US" sz="1300" dirty="0"/>
              <a:t>-Bell “Visualizing and Verbalizing” program. It is aimed at younger or more severely language disabled students such as those with autism. Multisensory, step-by-step format will help develop oral language computation and expression.</a:t>
            </a:r>
          </a:p>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53</a:t>
            </a:fld>
            <a:endParaRPr lang="en-US"/>
          </a:p>
        </p:txBody>
      </p:sp>
    </p:spTree>
    <p:extLst>
      <p:ext uri="{BB962C8B-B14F-4D97-AF65-F5344CB8AC3E}">
        <p14:creationId xmlns:p14="http://schemas.microsoft.com/office/powerpoint/2010/main" val="3363593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1">
              <a:defRPr/>
            </a:pPr>
            <a:r>
              <a:rPr lang="en-US" sz="1300" dirty="0"/>
              <a:t>A child with </a:t>
            </a:r>
            <a:r>
              <a:rPr lang="en-US" sz="1300" b="1" dirty="0"/>
              <a:t>receptive language disorder </a:t>
            </a:r>
            <a:r>
              <a:rPr lang="en-US" sz="1300" dirty="0"/>
              <a:t>has difficulty understanding language. </a:t>
            </a:r>
          </a:p>
          <a:p>
            <a:pPr defTabSz="966501">
              <a:defRPr/>
            </a:pPr>
            <a:endParaRPr lang="en-US" sz="1300" dirty="0"/>
          </a:p>
          <a:p>
            <a:r>
              <a:rPr lang="en-US" sz="1300" dirty="0"/>
              <a:t>A child with </a:t>
            </a:r>
            <a:r>
              <a:rPr lang="en-US" sz="1300" b="1" dirty="0"/>
              <a:t>both of these disorders (mixed receptive-expressive language disorder) </a:t>
            </a:r>
            <a:r>
              <a:rPr lang="en-US" sz="1300" dirty="0"/>
              <a:t>has to deal with understanding language </a:t>
            </a:r>
            <a:r>
              <a:rPr lang="en-US" sz="1300" i="1" dirty="0"/>
              <a:t>and</a:t>
            </a:r>
            <a:r>
              <a:rPr lang="en-US" sz="1300" dirty="0"/>
              <a:t> using language to express his thoughts.</a:t>
            </a:r>
          </a:p>
          <a:p>
            <a:endParaRPr lang="en-US" sz="1300" dirty="0"/>
          </a:p>
          <a:p>
            <a:r>
              <a:rPr lang="en-US" sz="1300" dirty="0"/>
              <a:t>½ children with mixed receptive-expressive language disorder have difficulty in reading.</a:t>
            </a:r>
          </a:p>
          <a:p>
            <a:endParaRPr lang="en-US" sz="1300" dirty="0"/>
          </a:p>
          <a:p>
            <a:r>
              <a:rPr lang="en-US" sz="1300" dirty="0"/>
              <a:t>A speech and language therapist can help a child who has these difficulties with language.</a:t>
            </a:r>
          </a:p>
          <a:p>
            <a:pPr defTabSz="966501">
              <a:defRPr/>
            </a:pPr>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54</a:t>
            </a:fld>
            <a:endParaRPr lang="en-US"/>
          </a:p>
        </p:txBody>
      </p:sp>
    </p:spTree>
    <p:extLst>
      <p:ext uri="{BB962C8B-B14F-4D97-AF65-F5344CB8AC3E}">
        <p14:creationId xmlns:p14="http://schemas.microsoft.com/office/powerpoint/2010/main" val="22156576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1C363-0D47-9E48-9DB1-B45DFCA5496A}" type="slidenum">
              <a:rPr lang="en-US" smtClean="0"/>
              <a:t>55</a:t>
            </a:fld>
            <a:endParaRPr lang="en-US"/>
          </a:p>
        </p:txBody>
      </p:sp>
    </p:spTree>
    <p:extLst>
      <p:ext uri="{BB962C8B-B14F-4D97-AF65-F5344CB8AC3E}">
        <p14:creationId xmlns:p14="http://schemas.microsoft.com/office/powerpoint/2010/main" val="16856429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here to help you with your education-during School At Home,</a:t>
            </a:r>
          </a:p>
          <a:p>
            <a:r>
              <a:rPr lang="en-US" dirty="0"/>
              <a:t>Homeschooling or transition from private or public school to homeschool!</a:t>
            </a:r>
          </a:p>
          <a:p>
            <a:r>
              <a:rPr lang="en-US" dirty="0"/>
              <a:t>Be sure to check out HSLDA’s Quick Start Guide</a:t>
            </a:r>
          </a:p>
          <a:p>
            <a:r>
              <a:rPr lang="en-US" dirty="0"/>
              <a:t>HSLDA Educational Consultant FB page</a:t>
            </a:r>
          </a:p>
          <a:p>
            <a:r>
              <a:rPr lang="en-US" dirty="0"/>
              <a:t>And the new MomPossible.org website!  </a:t>
            </a:r>
          </a:p>
          <a:p>
            <a:r>
              <a:rPr lang="en-US" dirty="0"/>
              <a:t>Members can call and speak to any of our HSLDA Educational Consultants, including Dr. Carol Brown!  </a:t>
            </a:r>
          </a:p>
        </p:txBody>
      </p:sp>
      <p:sp>
        <p:nvSpPr>
          <p:cNvPr id="4" name="Slide Number Placeholder 3"/>
          <p:cNvSpPr>
            <a:spLocks noGrp="1"/>
          </p:cNvSpPr>
          <p:nvPr>
            <p:ph type="sldNum" sz="quarter" idx="10"/>
          </p:nvPr>
        </p:nvSpPr>
        <p:spPr/>
        <p:txBody>
          <a:bodyPr/>
          <a:lstStyle/>
          <a:p>
            <a:fld id="{A541C363-0D47-9E48-9DB1-B45DFCA5496A}" type="slidenum">
              <a:rPr lang="en-US" smtClean="0"/>
              <a:t>56</a:t>
            </a:fld>
            <a:endParaRPr lang="en-US"/>
          </a:p>
        </p:txBody>
      </p:sp>
    </p:spTree>
    <p:extLst>
      <p:ext uri="{BB962C8B-B14F-4D97-AF65-F5344CB8AC3E}">
        <p14:creationId xmlns:p14="http://schemas.microsoft.com/office/powerpoint/2010/main" val="5806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6</a:t>
            </a:fld>
            <a:endParaRPr lang="en-US"/>
          </a:p>
        </p:txBody>
      </p:sp>
    </p:spTree>
    <p:extLst>
      <p:ext uri="{BB962C8B-B14F-4D97-AF65-F5344CB8AC3E}">
        <p14:creationId xmlns:p14="http://schemas.microsoft.com/office/powerpoint/2010/main" val="562616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NOTES:</a:t>
            </a:r>
          </a:p>
          <a:p>
            <a:r>
              <a:rPr lang="en-US" dirty="0"/>
              <a:t>Goals for this session-Particularly how EM equips students for success in reading</a:t>
            </a:r>
          </a:p>
        </p:txBody>
      </p:sp>
      <p:sp>
        <p:nvSpPr>
          <p:cNvPr id="4" name="Slide Number Placeholder 3"/>
          <p:cNvSpPr>
            <a:spLocks noGrp="1"/>
          </p:cNvSpPr>
          <p:nvPr>
            <p:ph type="sldNum" sz="quarter" idx="10"/>
          </p:nvPr>
        </p:nvSpPr>
        <p:spPr/>
        <p:txBody>
          <a:bodyPr/>
          <a:lstStyle/>
          <a:p>
            <a:fld id="{A541C363-0D47-9E48-9DB1-B45DFCA5496A}" type="slidenum">
              <a:rPr lang="en-US" smtClean="0"/>
              <a:t>7</a:t>
            </a:fld>
            <a:endParaRPr lang="en-US"/>
          </a:p>
        </p:txBody>
      </p:sp>
    </p:spTree>
    <p:extLst>
      <p:ext uri="{BB962C8B-B14F-4D97-AF65-F5344CB8AC3E}">
        <p14:creationId xmlns:p14="http://schemas.microsoft.com/office/powerpoint/2010/main" val="323497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So-let’s turn to the area of reading!  </a:t>
            </a:r>
          </a:p>
          <a:p>
            <a:endParaRPr lang="en-US" dirty="0"/>
          </a:p>
          <a:p>
            <a:r>
              <a:rPr lang="en-US" dirty="0"/>
              <a:t>HOW DO WE READ?</a:t>
            </a:r>
          </a:p>
          <a:p>
            <a:r>
              <a:rPr lang="en-US" dirty="0"/>
              <a:t>Reading In the Brain by Stanislas </a:t>
            </a:r>
            <a:r>
              <a:rPr lang="en-US" dirty="0" err="1"/>
              <a:t>Dehaene</a:t>
            </a:r>
            <a:endParaRPr lang="en-US" dirty="0"/>
          </a:p>
          <a:p>
            <a:r>
              <a:rPr lang="en-US" dirty="0"/>
              <a:t>p. 11-</a:t>
            </a:r>
          </a:p>
          <a:p>
            <a:endParaRPr lang="en-US" dirty="0"/>
          </a:p>
          <a:p>
            <a:r>
              <a:rPr lang="en-US" dirty="0"/>
              <a:t>Reading (and writing) which are reciprocal processes are complicated and includes subordinate processes.  According to Harold Blomberg, Swedish psychiatrist and author of </a:t>
            </a:r>
            <a:r>
              <a:rPr lang="en-US" u="sng" dirty="0"/>
              <a:t>Movements That Heal </a:t>
            </a:r>
            <a:r>
              <a:rPr lang="en-US" dirty="0"/>
              <a:t>and </a:t>
            </a:r>
            <a:r>
              <a:rPr lang="en-US" u="sng" dirty="0"/>
              <a:t>The Rhythmic Movement Method</a:t>
            </a:r>
            <a:r>
              <a:rPr lang="en-US" dirty="0"/>
              <a:t> states:</a:t>
            </a:r>
          </a:p>
          <a:p>
            <a:r>
              <a:rPr lang="en-US" dirty="0"/>
              <a:t>“In order for us to be able to read and write there must be a sensory process that receives impressions (Letters, words or signs) and transfers them to specific areas of the brain in the neocortex…many different areas of the neocortex must work together in a neural network in order for the reading process to function…the eyes must be able to work together (binocular vision) and move properly, and they must be able to change the focus of vision….Motor abilities are fundamental for visual skills, such as accommodation (changing between near and far distance), binocular/eye teaming, convergence, vision and eye movements.”</a:t>
            </a:r>
          </a:p>
          <a:p>
            <a:r>
              <a:rPr lang="en-US" dirty="0"/>
              <a:t>**Visual screening in WB pages 16-22</a:t>
            </a:r>
          </a:p>
          <a:p>
            <a:r>
              <a:rPr lang="en-US" dirty="0"/>
              <a:t>How to do visual screening! </a:t>
            </a:r>
          </a:p>
          <a:p>
            <a:r>
              <a:rPr lang="en-US" dirty="0"/>
              <a:t>WB pages 26 and 27-visual processing system and vestibular and auditory systems really connected!  </a:t>
            </a:r>
          </a:p>
          <a:p>
            <a:endParaRPr lang="en-US" dirty="0"/>
          </a:p>
          <a:p>
            <a:endParaRPr lang="en-US" dirty="0"/>
          </a:p>
          <a:p>
            <a:endParaRPr lang="en-US" dirty="0"/>
          </a:p>
          <a:p>
            <a:r>
              <a:rPr lang="en-US" dirty="0"/>
              <a:t>“Reading always requires specialized visual system for shapes of letters and connecting to speech sounds.”</a:t>
            </a:r>
          </a:p>
        </p:txBody>
      </p:sp>
      <p:sp>
        <p:nvSpPr>
          <p:cNvPr id="4" name="Slide Number Placeholder 3"/>
          <p:cNvSpPr>
            <a:spLocks noGrp="1"/>
          </p:cNvSpPr>
          <p:nvPr>
            <p:ph type="sldNum" sz="quarter" idx="5"/>
          </p:nvPr>
        </p:nvSpPr>
        <p:spPr/>
        <p:txBody>
          <a:bodyPr/>
          <a:lstStyle/>
          <a:p>
            <a:fld id="{A541C363-0D47-9E48-9DB1-B45DFCA5496A}" type="slidenum">
              <a:rPr lang="en-US" smtClean="0"/>
              <a:t>8</a:t>
            </a:fld>
            <a:endParaRPr lang="en-US"/>
          </a:p>
        </p:txBody>
      </p:sp>
    </p:spTree>
    <p:extLst>
      <p:ext uri="{BB962C8B-B14F-4D97-AF65-F5344CB8AC3E}">
        <p14:creationId xmlns:p14="http://schemas.microsoft.com/office/powerpoint/2010/main" val="426155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pinpoint the weak areas so we can target those and strengthen..</a:t>
            </a:r>
          </a:p>
          <a:p>
            <a:r>
              <a:rPr lang="en-US" dirty="0"/>
              <a:t>If your computer is running slow, you will clean it up or maybe add more memory storage </a:t>
            </a:r>
          </a:p>
        </p:txBody>
      </p:sp>
      <p:sp>
        <p:nvSpPr>
          <p:cNvPr id="4" name="Slide Number Placeholder 3"/>
          <p:cNvSpPr>
            <a:spLocks noGrp="1"/>
          </p:cNvSpPr>
          <p:nvPr>
            <p:ph type="sldNum" sz="quarter" idx="5"/>
          </p:nvPr>
        </p:nvSpPr>
        <p:spPr/>
        <p:txBody>
          <a:bodyPr/>
          <a:lstStyle/>
          <a:p>
            <a:fld id="{A541C363-0D47-9E48-9DB1-B45DFCA5496A}" type="slidenum">
              <a:rPr lang="en-US" smtClean="0"/>
              <a:t>9</a:t>
            </a:fld>
            <a:endParaRPr lang="en-US"/>
          </a:p>
        </p:txBody>
      </p:sp>
    </p:spTree>
    <p:extLst>
      <p:ext uri="{BB962C8B-B14F-4D97-AF65-F5344CB8AC3E}">
        <p14:creationId xmlns:p14="http://schemas.microsoft.com/office/powerpoint/2010/main" val="386172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405895-B108-DF4B-B3A5-9DB2038230E8}"/>
              </a:ext>
            </a:extLst>
          </p:cNvPr>
          <p:cNvSpPr>
            <a:spLocks noGrp="1"/>
          </p:cNvSpPr>
          <p:nvPr>
            <p:ph type="body" sz="quarter" idx="13" hasCustomPrompt="1"/>
          </p:nvPr>
        </p:nvSpPr>
        <p:spPr>
          <a:xfrm>
            <a:off x="685800" y="1828800"/>
            <a:ext cx="10817352" cy="4114800"/>
          </a:xfrm>
          <a:prstGeom prst="rect">
            <a:avLst/>
          </a:prstGeom>
        </p:spPr>
        <p:txBody>
          <a:bodyPr/>
          <a:lstStyle>
            <a:lvl1pPr marL="0" indent="0" algn="l" defTabSz="914400" rtl="0" eaLnBrk="1" latinLnBrk="0" hangingPunct="1">
              <a:lnSpc>
                <a:spcPct val="90000"/>
              </a:lnSpc>
              <a:spcBef>
                <a:spcPts val="1800"/>
              </a:spcBef>
              <a:buClr>
                <a:schemeClr val="accent1"/>
              </a:buClr>
              <a:buSzPct val="130000"/>
              <a:buFontTx/>
              <a:buNone/>
              <a:tabLst/>
              <a:defRPr lang="en-US" sz="3000" b="0" i="0" kern="1200" dirty="0">
                <a:solidFill>
                  <a:schemeClr val="tx2"/>
                </a:solidFill>
                <a:latin typeface="Foro Sans" panose="02000503000000020004" pitchFamily="50" charset="0"/>
                <a:ea typeface="Foro Sans" panose="02000503000000020004" pitchFamily="50" charset="0"/>
                <a:cs typeface="Foro Sans" panose="02000503000000020004" pitchFamily="50" charset="0"/>
              </a:defRPr>
            </a:lvl1pPr>
            <a:lvl2pPr marL="515938" indent="-285750">
              <a:buClr>
                <a:schemeClr val="accent1">
                  <a:lumMod val="75000"/>
                </a:schemeClr>
              </a:buClr>
              <a:buSzPct val="130000"/>
              <a:buFont typeface="Foro Sans" panose="02000503000000020004" pitchFamily="2" charset="0"/>
              <a:buChar char="›"/>
              <a:tabLst/>
              <a:defRPr sz="3000" b="0" i="0">
                <a:solidFill>
                  <a:schemeClr val="tx2">
                    <a:lumMod val="85000"/>
                  </a:schemeClr>
                </a:solidFill>
                <a:latin typeface="Foro Sans Light" panose="02000503000000020004" pitchFamily="50" charset="0"/>
              </a:defRPr>
            </a:lvl2pPr>
            <a:lvl3pPr marL="914400" indent="-366713">
              <a:buClr>
                <a:schemeClr val="tx2">
                  <a:lumMod val="85000"/>
                </a:schemeClr>
              </a:buClr>
              <a:buSzPct val="100000"/>
              <a:buFont typeface="Foro Sans" panose="02000503000000020004" pitchFamily="2" charset="0"/>
              <a:buChar char="–"/>
              <a:tabLst/>
              <a:defRPr sz="3000" b="0" i="0">
                <a:solidFill>
                  <a:schemeClr val="tx2">
                    <a:lumMod val="85000"/>
                  </a:schemeClr>
                </a:solidFill>
                <a:latin typeface="Foro Sans Light" panose="02000503000000020004" pitchFamily="50" charset="0"/>
              </a:defRPr>
            </a:lvl3pPr>
            <a:lvl4pPr marL="1495425" indent="-268288">
              <a:buClr>
                <a:schemeClr val="tx2">
                  <a:lumMod val="85000"/>
                </a:schemeClr>
              </a:buClr>
              <a:buSzPct val="100000"/>
              <a:buFont typeface="Arial" panose="020B0604020202020204" pitchFamily="34" charset="0"/>
              <a:buChar char="•"/>
              <a:tabLst/>
              <a:defRPr sz="3000" b="0" i="0">
                <a:solidFill>
                  <a:schemeClr val="tx2">
                    <a:lumMod val="85000"/>
                  </a:schemeClr>
                </a:solidFill>
                <a:latin typeface="Foro Sans Light" panose="02000503000000020004" pitchFamily="50" charset="0"/>
              </a:defRPr>
            </a:lvl4pPr>
            <a:lvl5pPr marL="2057400" indent="-228600">
              <a:buClr>
                <a:schemeClr val="accent2"/>
              </a:buClr>
              <a:buSzPct val="130000"/>
              <a:buFont typeface="Foro Sans" panose="02000503000000020004" pitchFamily="2" charset="0"/>
              <a:buChar char="›"/>
              <a:defRPr sz="2400" b="0" i="0">
                <a:latin typeface="Open Sans Regular" panose="020B0606030504020204" pitchFamily="34" charset="0"/>
              </a:defRPr>
            </a:lvl5pPr>
          </a:lstStyle>
          <a:p>
            <a:pPr lvl="0"/>
            <a:r>
              <a:rPr lang="en-US" dirty="0"/>
              <a:t>Insert main bullet text here</a:t>
            </a:r>
          </a:p>
          <a:p>
            <a:pPr lvl="1"/>
            <a:r>
              <a:rPr lang="en-US" dirty="0"/>
              <a:t>Insert sub-points here</a:t>
            </a:r>
          </a:p>
          <a:p>
            <a:pPr lvl="1"/>
            <a:r>
              <a:rPr lang="en-US" dirty="0"/>
              <a:t>Insert another sub-point here</a:t>
            </a:r>
          </a:p>
          <a:p>
            <a:r>
              <a:rPr lang="en-US" dirty="0"/>
              <a:t>Insert bullet point text here</a:t>
            </a:r>
          </a:p>
          <a:p>
            <a:r>
              <a:rPr lang="en-US" dirty="0"/>
              <a:t>Insert another bullet point text</a:t>
            </a:r>
          </a:p>
        </p:txBody>
      </p:sp>
      <p:sp>
        <p:nvSpPr>
          <p:cNvPr id="6" name="Title 1">
            <a:extLst>
              <a:ext uri="{FF2B5EF4-FFF2-40B4-BE49-F238E27FC236}">
                <a16:creationId xmlns:a16="http://schemas.microsoft.com/office/drawing/2014/main" id="{5FEB8643-AC91-094E-B706-BCEABB1FDEF4}"/>
              </a:ext>
            </a:extLst>
          </p:cNvPr>
          <p:cNvSpPr>
            <a:spLocks noGrp="1"/>
          </p:cNvSpPr>
          <p:nvPr>
            <p:ph type="title" hasCustomPrompt="1"/>
          </p:nvPr>
        </p:nvSpPr>
        <p:spPr>
          <a:xfrm>
            <a:off x="685800" y="457200"/>
            <a:ext cx="11274552" cy="1370303"/>
          </a:xfrm>
          <a:prstGeom prst="rect">
            <a:avLst/>
          </a:prstGeom>
        </p:spPr>
        <p:txBody>
          <a:bodyPr anchor="ctr" anchorCtr="0"/>
          <a:lstStyle>
            <a:lvl1pPr algn="l">
              <a:lnSpc>
                <a:spcPct val="80000"/>
              </a:lnSpc>
              <a:defRPr sz="4800" b="1" i="0">
                <a:solidFill>
                  <a:schemeClr val="tx2"/>
                </a:solidFill>
                <a:latin typeface="Capita" panose="02000503000000020003" pitchFamily="2" charset="77"/>
                <a:ea typeface="Zilla Slab" pitchFamily="2" charset="77"/>
                <a:cs typeface="Open Sans" panose="020B0606030504020204" pitchFamily="34" charset="0"/>
              </a:defRPr>
            </a:lvl1pPr>
          </a:lstStyle>
          <a:p>
            <a:r>
              <a:rPr lang="en-US" dirty="0"/>
              <a:t>Click To Edit Master Title Style</a:t>
            </a:r>
          </a:p>
        </p:txBody>
      </p:sp>
      <p:sp>
        <p:nvSpPr>
          <p:cNvPr id="16" name="Slide Number Placeholder 2">
            <a:extLst>
              <a:ext uri="{FF2B5EF4-FFF2-40B4-BE49-F238E27FC236}">
                <a16:creationId xmlns:a16="http://schemas.microsoft.com/office/drawing/2014/main" id="{67989600-0AE9-4FDD-9ABA-ED09D6CEF3A7}"/>
              </a:ext>
            </a:extLst>
          </p:cNvPr>
          <p:cNvSpPr>
            <a:spLocks noGrp="1"/>
          </p:cNvSpPr>
          <p:nvPr>
            <p:ph type="sldNum" sz="quarter" idx="4"/>
          </p:nvPr>
        </p:nvSpPr>
        <p:spPr>
          <a:xfrm>
            <a:off x="11606220" y="5759148"/>
            <a:ext cx="357180" cy="367332"/>
          </a:xfrm>
          <a:prstGeom prst="roundRect">
            <a:avLst>
              <a:gd name="adj" fmla="val 0"/>
            </a:avLst>
          </a:prstGeom>
        </p:spPr>
        <p:txBody>
          <a:bodyPr lIns="0" tIns="0" rIns="0" bIns="0" anchor="t" anchorCtr="0"/>
          <a:lstStyle>
            <a:lvl1pPr algn="r">
              <a:defRPr sz="1400" b="1"/>
            </a:lvl1pPr>
          </a:lstStyle>
          <a:p>
            <a:fld id="{DF40D084-39BF-4E4B-88BA-A3CB8221F6BE}" type="slidenum">
              <a:rPr lang="en-US" smtClean="0"/>
              <a:pPr/>
              <a:t>‹#›</a:t>
            </a:fld>
            <a:endParaRPr lang="en-US" dirty="0"/>
          </a:p>
        </p:txBody>
      </p:sp>
      <p:sp>
        <p:nvSpPr>
          <p:cNvPr id="18" name="Footer Placeholder 9">
            <a:extLst>
              <a:ext uri="{FF2B5EF4-FFF2-40B4-BE49-F238E27FC236}">
                <a16:creationId xmlns:a16="http://schemas.microsoft.com/office/drawing/2014/main" id="{0AB9E8FA-588D-44E6-9D46-A90BCA658F0A}"/>
              </a:ext>
            </a:extLst>
          </p:cNvPr>
          <p:cNvSpPr>
            <a:spLocks noGrp="1"/>
          </p:cNvSpPr>
          <p:nvPr>
            <p:ph type="ftr" sz="quarter" idx="3"/>
          </p:nvPr>
        </p:nvSpPr>
        <p:spPr>
          <a:xfrm>
            <a:off x="3428999" y="6231284"/>
            <a:ext cx="6309360" cy="626716"/>
          </a:xfrm>
          <a:prstGeom prst="rect">
            <a:avLst/>
          </a:prstGeom>
        </p:spPr>
        <p:txBody>
          <a:bodyPr vert="horz" lIns="0" tIns="0" rIns="0" bIns="0" rtlCol="0" anchor="ctr"/>
          <a:lstStyle>
            <a:lvl1pPr algn="l">
              <a:defRPr sz="1400">
                <a:solidFill>
                  <a:schemeClr val="tx2"/>
                </a:solidFill>
              </a:defRPr>
            </a:lvl1pPr>
          </a:lstStyle>
          <a:p>
            <a:r>
              <a:rPr lang="en-US" dirty="0"/>
              <a:t>INSERT THE PRESENTATION TITLE IN FOOTER (ALL CAPS)</a:t>
            </a:r>
          </a:p>
        </p:txBody>
      </p:sp>
    </p:spTree>
    <p:extLst>
      <p:ext uri="{BB962C8B-B14F-4D97-AF65-F5344CB8AC3E}">
        <p14:creationId xmlns:p14="http://schemas.microsoft.com/office/powerpoint/2010/main" val="222098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9F636B2-2CB3-344E-9455-6098D15B7457}"/>
              </a:ext>
            </a:extLst>
          </p:cNvPr>
          <p:cNvSpPr>
            <a:spLocks noGrp="1"/>
          </p:cNvSpPr>
          <p:nvPr>
            <p:ph type="pic" sz="quarter" idx="13"/>
          </p:nvPr>
        </p:nvSpPr>
        <p:spPr>
          <a:xfrm>
            <a:off x="118872" y="0"/>
            <a:ext cx="12073128" cy="6091084"/>
          </a:xfrm>
          <a:prstGeom prst="rect">
            <a:avLst/>
          </a:prstGeom>
        </p:spPr>
        <p:txBody>
          <a:bodyPr anchor="ctr" anchorCtr="0"/>
          <a:lstStyle>
            <a:lvl1pPr algn="ctr">
              <a:defRPr/>
            </a:lvl1pPr>
          </a:lstStyle>
          <a:p>
            <a:r>
              <a:rPr lang="en-US"/>
              <a:t>Click icon to add picture</a:t>
            </a:r>
            <a:endParaRPr lang="en-US" dirty="0"/>
          </a:p>
        </p:txBody>
      </p:sp>
      <p:sp>
        <p:nvSpPr>
          <p:cNvPr id="4" name="Footer Placeholder 9">
            <a:extLst>
              <a:ext uri="{FF2B5EF4-FFF2-40B4-BE49-F238E27FC236}">
                <a16:creationId xmlns:a16="http://schemas.microsoft.com/office/drawing/2014/main" id="{B33664A6-13A2-4FDD-B754-E71C70520C87}"/>
              </a:ext>
            </a:extLst>
          </p:cNvPr>
          <p:cNvSpPr>
            <a:spLocks noGrp="1"/>
          </p:cNvSpPr>
          <p:nvPr>
            <p:ph type="ftr" sz="quarter" idx="3"/>
          </p:nvPr>
        </p:nvSpPr>
        <p:spPr>
          <a:xfrm>
            <a:off x="3428999" y="6231284"/>
            <a:ext cx="6309360" cy="626716"/>
          </a:xfrm>
          <a:prstGeom prst="rect">
            <a:avLst/>
          </a:prstGeom>
        </p:spPr>
        <p:txBody>
          <a:bodyPr vert="horz" lIns="0" tIns="0" rIns="0" bIns="0" rtlCol="0" anchor="ctr"/>
          <a:lstStyle>
            <a:lvl1pPr algn="l">
              <a:defRPr sz="1400">
                <a:solidFill>
                  <a:schemeClr val="tx2"/>
                </a:solidFill>
              </a:defRPr>
            </a:lvl1pPr>
          </a:lstStyle>
          <a:p>
            <a:r>
              <a:rPr lang="en-US" dirty="0"/>
              <a:t>INSERT THE PRESENTATION TITLE IN FOOTER (ALL CAPS)</a:t>
            </a:r>
          </a:p>
        </p:txBody>
      </p:sp>
    </p:spTree>
    <p:extLst>
      <p:ext uri="{BB962C8B-B14F-4D97-AF65-F5344CB8AC3E}">
        <p14:creationId xmlns:p14="http://schemas.microsoft.com/office/powerpoint/2010/main" val="278618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E90890-7DF4-8147-8E02-013CB1A646AE}"/>
              </a:ext>
            </a:extLst>
          </p:cNvPr>
          <p:cNvSpPr>
            <a:spLocks noGrp="1"/>
          </p:cNvSpPr>
          <p:nvPr>
            <p:ph type="title" hasCustomPrompt="1"/>
          </p:nvPr>
        </p:nvSpPr>
        <p:spPr>
          <a:xfrm>
            <a:off x="723507" y="232393"/>
            <a:ext cx="10515600" cy="5796931"/>
          </a:xfrm>
          <a:prstGeom prst="rect">
            <a:avLst/>
          </a:prstGeom>
        </p:spPr>
        <p:txBody>
          <a:bodyPr anchor="ctr" anchorCtr="0"/>
          <a:lstStyle>
            <a:lvl1pPr marL="12700" indent="-12700" algn="ctr">
              <a:buClr>
                <a:schemeClr val="accent1"/>
              </a:buClr>
              <a:buSzPct val="140000"/>
              <a:buFont typeface="Georgia" panose="02040502050405020303" pitchFamily="18" charset="0"/>
              <a:buChar char="“"/>
              <a:tabLst/>
              <a:defRPr sz="4800" b="0" i="0">
                <a:solidFill>
                  <a:schemeClr val="tx2"/>
                </a:solidFill>
                <a:latin typeface="Capita-MediumItalic" panose="02000603000000020003" pitchFamily="50" charset="0"/>
                <a:ea typeface="Capita-MediumItalic" panose="02000603000000020003" pitchFamily="50" charset="0"/>
                <a:cs typeface="Capita-MediumItalic" panose="02000603000000020003" pitchFamily="50" charset="0"/>
              </a:defRPr>
            </a:lvl1pPr>
          </a:lstStyle>
          <a:p>
            <a:r>
              <a:rPr lang="en-US" dirty="0"/>
              <a:t>Click to edit quote slide…</a:t>
            </a:r>
          </a:p>
        </p:txBody>
      </p:sp>
      <p:sp>
        <p:nvSpPr>
          <p:cNvPr id="12" name="Footer Placeholder 9">
            <a:extLst>
              <a:ext uri="{FF2B5EF4-FFF2-40B4-BE49-F238E27FC236}">
                <a16:creationId xmlns:a16="http://schemas.microsoft.com/office/drawing/2014/main" id="{A2811A28-8BC8-42DD-BEE4-08CF3A5227BD}"/>
              </a:ext>
            </a:extLst>
          </p:cNvPr>
          <p:cNvSpPr>
            <a:spLocks noGrp="1"/>
          </p:cNvSpPr>
          <p:nvPr>
            <p:ph type="ftr" sz="quarter" idx="3"/>
          </p:nvPr>
        </p:nvSpPr>
        <p:spPr>
          <a:xfrm>
            <a:off x="3428999" y="6231284"/>
            <a:ext cx="6309360" cy="626716"/>
          </a:xfrm>
          <a:prstGeom prst="rect">
            <a:avLst/>
          </a:prstGeom>
        </p:spPr>
        <p:txBody>
          <a:bodyPr vert="horz" lIns="0" tIns="0" rIns="0" bIns="0" rtlCol="0" anchor="ctr"/>
          <a:lstStyle>
            <a:lvl1pPr algn="l">
              <a:defRPr sz="1400">
                <a:solidFill>
                  <a:schemeClr val="tx2"/>
                </a:solidFill>
              </a:defRPr>
            </a:lvl1pPr>
          </a:lstStyle>
          <a:p>
            <a:r>
              <a:rPr lang="en-US" dirty="0"/>
              <a:t>INSERT THE PRESENTATION TITLE IN FOOTER (ALL CAPS)</a:t>
            </a:r>
          </a:p>
        </p:txBody>
      </p:sp>
      <p:sp>
        <p:nvSpPr>
          <p:cNvPr id="13" name="Slide Number Placeholder 2">
            <a:extLst>
              <a:ext uri="{FF2B5EF4-FFF2-40B4-BE49-F238E27FC236}">
                <a16:creationId xmlns:a16="http://schemas.microsoft.com/office/drawing/2014/main" id="{839F6179-78CD-447C-9CF0-AC8DEFF01C2D}"/>
              </a:ext>
            </a:extLst>
          </p:cNvPr>
          <p:cNvSpPr>
            <a:spLocks noGrp="1"/>
          </p:cNvSpPr>
          <p:nvPr>
            <p:ph type="sldNum" sz="quarter" idx="4"/>
          </p:nvPr>
        </p:nvSpPr>
        <p:spPr>
          <a:xfrm>
            <a:off x="11606220" y="5759148"/>
            <a:ext cx="357180" cy="367332"/>
          </a:xfrm>
          <a:prstGeom prst="roundRect">
            <a:avLst>
              <a:gd name="adj" fmla="val 0"/>
            </a:avLst>
          </a:prstGeom>
        </p:spPr>
        <p:txBody>
          <a:bodyPr lIns="0" tIns="0" rIns="0" bIns="0" anchor="t" anchorCtr="0"/>
          <a:lstStyle>
            <a:lvl1pPr algn="r">
              <a:defRPr sz="1400" b="1"/>
            </a:lvl1pPr>
          </a:lstStyle>
          <a:p>
            <a:fld id="{DF40D084-39BF-4E4B-88BA-A3CB8221F6BE}" type="slidenum">
              <a:rPr lang="en-US" smtClean="0"/>
              <a:pPr/>
              <a:t>‹#›</a:t>
            </a:fld>
            <a:endParaRPr lang="en-US" dirty="0"/>
          </a:p>
        </p:txBody>
      </p:sp>
    </p:spTree>
    <p:extLst>
      <p:ext uri="{BB962C8B-B14F-4D97-AF65-F5344CB8AC3E}">
        <p14:creationId xmlns:p14="http://schemas.microsoft.com/office/powerpoint/2010/main" val="323082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7C99DD-3493-4B74-8EDF-65E1D811BDA5}"/>
              </a:ext>
            </a:extLst>
          </p:cNvPr>
          <p:cNvSpPr/>
          <p:nvPr userDrawn="1"/>
        </p:nvSpPr>
        <p:spPr>
          <a:xfrm>
            <a:off x="0" y="0"/>
            <a:ext cx="12192000" cy="61264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Rectangle 6">
            <a:extLst>
              <a:ext uri="{FF2B5EF4-FFF2-40B4-BE49-F238E27FC236}">
                <a16:creationId xmlns:a16="http://schemas.microsoft.com/office/drawing/2014/main" id="{82DC57CF-726B-478C-A2AC-65948BCFB555}"/>
              </a:ext>
            </a:extLst>
          </p:cNvPr>
          <p:cNvSpPr/>
          <p:nvPr userDrawn="1"/>
        </p:nvSpPr>
        <p:spPr>
          <a:xfrm>
            <a:off x="0" y="0"/>
            <a:ext cx="118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9">
            <a:extLst>
              <a:ext uri="{FF2B5EF4-FFF2-40B4-BE49-F238E27FC236}">
                <a16:creationId xmlns:a16="http://schemas.microsoft.com/office/drawing/2014/main" id="{A2811A28-8BC8-42DD-BEE4-08CF3A5227BD}"/>
              </a:ext>
            </a:extLst>
          </p:cNvPr>
          <p:cNvSpPr>
            <a:spLocks noGrp="1"/>
          </p:cNvSpPr>
          <p:nvPr>
            <p:ph type="ftr" sz="quarter" idx="3"/>
          </p:nvPr>
        </p:nvSpPr>
        <p:spPr>
          <a:xfrm>
            <a:off x="3428999" y="6231284"/>
            <a:ext cx="6309360" cy="626716"/>
          </a:xfrm>
          <a:prstGeom prst="rect">
            <a:avLst/>
          </a:prstGeom>
        </p:spPr>
        <p:txBody>
          <a:bodyPr vert="horz" lIns="0" tIns="0" rIns="0" bIns="0" rtlCol="0" anchor="ctr"/>
          <a:lstStyle>
            <a:lvl1pPr algn="l">
              <a:defRPr sz="1400">
                <a:solidFill>
                  <a:schemeClr val="tx2"/>
                </a:solidFill>
              </a:defRPr>
            </a:lvl1pPr>
          </a:lstStyle>
          <a:p>
            <a:r>
              <a:rPr lang="en-US"/>
              <a:t>INSERT THE PRESENTATION TITLE IN FOOTER (ALL CAPS)</a:t>
            </a:r>
            <a:endParaRPr lang="en-US" dirty="0"/>
          </a:p>
        </p:txBody>
      </p:sp>
      <p:sp>
        <p:nvSpPr>
          <p:cNvPr id="13" name="Slide Number Placeholder 2">
            <a:extLst>
              <a:ext uri="{FF2B5EF4-FFF2-40B4-BE49-F238E27FC236}">
                <a16:creationId xmlns:a16="http://schemas.microsoft.com/office/drawing/2014/main" id="{839F6179-78CD-447C-9CF0-AC8DEFF01C2D}"/>
              </a:ext>
            </a:extLst>
          </p:cNvPr>
          <p:cNvSpPr>
            <a:spLocks noGrp="1"/>
          </p:cNvSpPr>
          <p:nvPr>
            <p:ph type="sldNum" sz="quarter" idx="4"/>
          </p:nvPr>
        </p:nvSpPr>
        <p:spPr>
          <a:xfrm>
            <a:off x="11606220" y="5759148"/>
            <a:ext cx="357180" cy="367332"/>
          </a:xfrm>
          <a:prstGeom prst="roundRect">
            <a:avLst>
              <a:gd name="adj" fmla="val 0"/>
            </a:avLst>
          </a:prstGeom>
        </p:spPr>
        <p:txBody>
          <a:bodyPr lIns="0" tIns="0" rIns="0" bIns="0" anchor="t" anchorCtr="0"/>
          <a:lstStyle>
            <a:lvl1pPr algn="r">
              <a:defRPr sz="1400" b="1"/>
            </a:lvl1pPr>
          </a:lstStyle>
          <a:p>
            <a:fld id="{DF40D084-39BF-4E4B-88BA-A3CB8221F6BE}" type="slidenum">
              <a:rPr lang="en-US" smtClean="0"/>
              <a:pPr/>
              <a:t>‹#›</a:t>
            </a:fld>
            <a:endParaRPr lang="en-US" dirty="0"/>
          </a:p>
        </p:txBody>
      </p:sp>
      <p:sp>
        <p:nvSpPr>
          <p:cNvPr id="5" name="Title 1">
            <a:extLst>
              <a:ext uri="{FF2B5EF4-FFF2-40B4-BE49-F238E27FC236}">
                <a16:creationId xmlns:a16="http://schemas.microsoft.com/office/drawing/2014/main" id="{9AE90890-7DF4-8147-8E02-013CB1A646AE}"/>
              </a:ext>
            </a:extLst>
          </p:cNvPr>
          <p:cNvSpPr>
            <a:spLocks noGrp="1"/>
          </p:cNvSpPr>
          <p:nvPr>
            <p:ph type="title" hasCustomPrompt="1"/>
          </p:nvPr>
        </p:nvSpPr>
        <p:spPr>
          <a:xfrm>
            <a:off x="723507" y="232393"/>
            <a:ext cx="10515600" cy="5796931"/>
          </a:xfrm>
          <a:prstGeom prst="rect">
            <a:avLst/>
          </a:prstGeom>
        </p:spPr>
        <p:txBody>
          <a:bodyPr anchor="ctr" anchorCtr="0"/>
          <a:lstStyle>
            <a:lvl1pPr marL="12700" indent="-12700" algn="ctr">
              <a:buClr>
                <a:schemeClr val="accent1"/>
              </a:buClr>
              <a:buSzPct val="140000"/>
              <a:buFont typeface="Georgia" panose="02040502050405020303" pitchFamily="18" charset="0"/>
              <a:buChar char="“"/>
              <a:tabLst/>
              <a:defRPr sz="4800" b="0" i="0">
                <a:solidFill>
                  <a:schemeClr val="bg2"/>
                </a:solidFill>
                <a:latin typeface="Capita-MediumItalic" panose="02000603000000020003" pitchFamily="50" charset="0"/>
                <a:ea typeface="Capita-MediumItalic" panose="02000603000000020003" pitchFamily="50" charset="0"/>
                <a:cs typeface="Capita-MediumItalic" panose="02000603000000020003" pitchFamily="50" charset="0"/>
              </a:defRPr>
            </a:lvl1pPr>
          </a:lstStyle>
          <a:p>
            <a:r>
              <a:rPr lang="en-US" dirty="0"/>
              <a:t>Click to edit quote slide…</a:t>
            </a:r>
          </a:p>
        </p:txBody>
      </p:sp>
    </p:spTree>
    <p:extLst>
      <p:ext uri="{BB962C8B-B14F-4D97-AF65-F5344CB8AC3E}">
        <p14:creationId xmlns:p14="http://schemas.microsoft.com/office/powerpoint/2010/main" val="139999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Ligh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7C99DD-3493-4B74-8EDF-65E1D811BDA5}"/>
              </a:ext>
            </a:extLst>
          </p:cNvPr>
          <p:cNvSpPr/>
          <p:nvPr userDrawn="1"/>
        </p:nvSpPr>
        <p:spPr>
          <a:xfrm>
            <a:off x="0" y="0"/>
            <a:ext cx="12192000" cy="6126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Rectangle 6">
            <a:extLst>
              <a:ext uri="{FF2B5EF4-FFF2-40B4-BE49-F238E27FC236}">
                <a16:creationId xmlns:a16="http://schemas.microsoft.com/office/drawing/2014/main" id="{82DC57CF-726B-478C-A2AC-65948BCFB555}"/>
              </a:ext>
            </a:extLst>
          </p:cNvPr>
          <p:cNvSpPr/>
          <p:nvPr userDrawn="1"/>
        </p:nvSpPr>
        <p:spPr>
          <a:xfrm>
            <a:off x="0" y="0"/>
            <a:ext cx="11887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9">
            <a:extLst>
              <a:ext uri="{FF2B5EF4-FFF2-40B4-BE49-F238E27FC236}">
                <a16:creationId xmlns:a16="http://schemas.microsoft.com/office/drawing/2014/main" id="{A2811A28-8BC8-42DD-BEE4-08CF3A5227BD}"/>
              </a:ext>
            </a:extLst>
          </p:cNvPr>
          <p:cNvSpPr>
            <a:spLocks noGrp="1"/>
          </p:cNvSpPr>
          <p:nvPr>
            <p:ph type="ftr" sz="quarter" idx="3"/>
          </p:nvPr>
        </p:nvSpPr>
        <p:spPr>
          <a:xfrm>
            <a:off x="3428999" y="6231284"/>
            <a:ext cx="6309360" cy="626716"/>
          </a:xfrm>
          <a:prstGeom prst="rect">
            <a:avLst/>
          </a:prstGeom>
        </p:spPr>
        <p:txBody>
          <a:bodyPr vert="horz" lIns="0" tIns="0" rIns="0" bIns="0" rtlCol="0" anchor="ctr"/>
          <a:lstStyle>
            <a:lvl1pPr algn="l">
              <a:defRPr sz="1400">
                <a:solidFill>
                  <a:schemeClr val="tx2"/>
                </a:solidFill>
              </a:defRPr>
            </a:lvl1pPr>
          </a:lstStyle>
          <a:p>
            <a:r>
              <a:rPr lang="en-US"/>
              <a:t>INSERT THE PRESENTATION TITLE IN FOOTER (ALL CAPS)</a:t>
            </a:r>
            <a:endParaRPr lang="en-US" dirty="0"/>
          </a:p>
        </p:txBody>
      </p:sp>
      <p:sp>
        <p:nvSpPr>
          <p:cNvPr id="13" name="Slide Number Placeholder 2">
            <a:extLst>
              <a:ext uri="{FF2B5EF4-FFF2-40B4-BE49-F238E27FC236}">
                <a16:creationId xmlns:a16="http://schemas.microsoft.com/office/drawing/2014/main" id="{839F6179-78CD-447C-9CF0-AC8DEFF01C2D}"/>
              </a:ext>
            </a:extLst>
          </p:cNvPr>
          <p:cNvSpPr>
            <a:spLocks noGrp="1"/>
          </p:cNvSpPr>
          <p:nvPr>
            <p:ph type="sldNum" sz="quarter" idx="4"/>
          </p:nvPr>
        </p:nvSpPr>
        <p:spPr>
          <a:xfrm>
            <a:off x="11606220" y="5759148"/>
            <a:ext cx="357180" cy="367332"/>
          </a:xfrm>
          <a:prstGeom prst="roundRect">
            <a:avLst>
              <a:gd name="adj" fmla="val 0"/>
            </a:avLst>
          </a:prstGeom>
        </p:spPr>
        <p:txBody>
          <a:bodyPr lIns="0" tIns="0" rIns="0" bIns="0" anchor="t" anchorCtr="0"/>
          <a:lstStyle>
            <a:lvl1pPr algn="r">
              <a:defRPr sz="1400" b="1"/>
            </a:lvl1pPr>
          </a:lstStyle>
          <a:p>
            <a:fld id="{DF40D084-39BF-4E4B-88BA-A3CB8221F6BE}" type="slidenum">
              <a:rPr lang="en-US" smtClean="0"/>
              <a:pPr/>
              <a:t>‹#›</a:t>
            </a:fld>
            <a:endParaRPr lang="en-US" dirty="0"/>
          </a:p>
        </p:txBody>
      </p:sp>
      <p:sp>
        <p:nvSpPr>
          <p:cNvPr id="5" name="Title 1">
            <a:extLst>
              <a:ext uri="{FF2B5EF4-FFF2-40B4-BE49-F238E27FC236}">
                <a16:creationId xmlns:a16="http://schemas.microsoft.com/office/drawing/2014/main" id="{9AE90890-7DF4-8147-8E02-013CB1A646AE}"/>
              </a:ext>
            </a:extLst>
          </p:cNvPr>
          <p:cNvSpPr>
            <a:spLocks noGrp="1"/>
          </p:cNvSpPr>
          <p:nvPr>
            <p:ph type="title" hasCustomPrompt="1"/>
          </p:nvPr>
        </p:nvSpPr>
        <p:spPr>
          <a:xfrm>
            <a:off x="723507" y="232393"/>
            <a:ext cx="10515600" cy="5796931"/>
          </a:xfrm>
          <a:prstGeom prst="rect">
            <a:avLst/>
          </a:prstGeom>
        </p:spPr>
        <p:txBody>
          <a:bodyPr anchor="ctr" anchorCtr="0"/>
          <a:lstStyle>
            <a:lvl1pPr marL="12700" indent="-12700" algn="ctr">
              <a:buClr>
                <a:schemeClr val="bg2"/>
              </a:buClr>
              <a:buSzPct val="140000"/>
              <a:buFont typeface="Georgia" panose="02040502050405020303" pitchFamily="18" charset="0"/>
              <a:buChar char="“"/>
              <a:tabLst/>
              <a:defRPr sz="4800" b="0" i="0">
                <a:solidFill>
                  <a:schemeClr val="tx2">
                    <a:lumMod val="75000"/>
                  </a:schemeClr>
                </a:solidFill>
                <a:latin typeface="Capita-MediumItalic" panose="02000603000000020003" pitchFamily="50" charset="0"/>
                <a:ea typeface="Capita-MediumItalic" panose="02000603000000020003" pitchFamily="50" charset="0"/>
                <a:cs typeface="Capita-MediumItalic" panose="02000603000000020003" pitchFamily="50" charset="0"/>
              </a:defRPr>
            </a:lvl1pPr>
          </a:lstStyle>
          <a:p>
            <a:r>
              <a:rPr lang="en-US" dirty="0"/>
              <a:t>Click to edit quote slide…</a:t>
            </a:r>
          </a:p>
        </p:txBody>
      </p:sp>
    </p:spTree>
    <p:extLst>
      <p:ext uri="{BB962C8B-B14F-4D97-AF65-F5344CB8AC3E}">
        <p14:creationId xmlns:p14="http://schemas.microsoft.com/office/powerpoint/2010/main" val="1158220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84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34">
            <a:extLst>
              <a:ext uri="{FF2B5EF4-FFF2-40B4-BE49-F238E27FC236}">
                <a16:creationId xmlns:a16="http://schemas.microsoft.com/office/drawing/2014/main" id="{AC042874-0E70-4956-BC5F-E62FF3C945F6}"/>
              </a:ext>
            </a:extLst>
          </p:cNvPr>
          <p:cNvSpPr>
            <a:spLocks noGrp="1"/>
          </p:cNvSpPr>
          <p:nvPr>
            <p:ph sz="quarter" idx="10"/>
          </p:nvPr>
        </p:nvSpPr>
        <p:spPr>
          <a:xfrm rot="16200000">
            <a:off x="-1619161" y="3751253"/>
            <a:ext cx="4378445"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188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34">
            <a:extLst>
              <a:ext uri="{FF2B5EF4-FFF2-40B4-BE49-F238E27FC236}">
                <a16:creationId xmlns:a16="http://schemas.microsoft.com/office/drawing/2014/main" id="{AC042874-0E70-4956-BC5F-E62FF3C945F6}"/>
              </a:ext>
            </a:extLst>
          </p:cNvPr>
          <p:cNvSpPr>
            <a:spLocks noGrp="1"/>
          </p:cNvSpPr>
          <p:nvPr>
            <p:ph sz="quarter" idx="10"/>
          </p:nvPr>
        </p:nvSpPr>
        <p:spPr>
          <a:xfrm rot="16200000">
            <a:off x="-1619161" y="3751253"/>
            <a:ext cx="4378445"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687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34">
            <a:extLst>
              <a:ext uri="{FF2B5EF4-FFF2-40B4-BE49-F238E27FC236}">
                <a16:creationId xmlns:a16="http://schemas.microsoft.com/office/drawing/2014/main" id="{AC042874-0E70-4956-BC5F-E62FF3C945F6}"/>
              </a:ext>
            </a:extLst>
          </p:cNvPr>
          <p:cNvSpPr>
            <a:spLocks noGrp="1"/>
          </p:cNvSpPr>
          <p:nvPr>
            <p:ph sz="quarter" idx="10"/>
          </p:nvPr>
        </p:nvSpPr>
        <p:spPr>
          <a:xfrm rot="16200000">
            <a:off x="-1619161" y="3751253"/>
            <a:ext cx="4378445"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487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34">
            <a:extLst>
              <a:ext uri="{FF2B5EF4-FFF2-40B4-BE49-F238E27FC236}">
                <a16:creationId xmlns:a16="http://schemas.microsoft.com/office/drawing/2014/main" id="{AC042874-0E70-4956-BC5F-E62FF3C945F6}"/>
              </a:ext>
            </a:extLst>
          </p:cNvPr>
          <p:cNvSpPr>
            <a:spLocks noGrp="1"/>
          </p:cNvSpPr>
          <p:nvPr>
            <p:ph sz="quarter" idx="10"/>
          </p:nvPr>
        </p:nvSpPr>
        <p:spPr>
          <a:xfrm rot="16200000">
            <a:off x="-1619161" y="3751253"/>
            <a:ext cx="4378445"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830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34">
            <a:extLst>
              <a:ext uri="{FF2B5EF4-FFF2-40B4-BE49-F238E27FC236}">
                <a16:creationId xmlns:a16="http://schemas.microsoft.com/office/drawing/2014/main" id="{AC042874-0E70-4956-BC5F-E62FF3C945F6}"/>
              </a:ext>
            </a:extLst>
          </p:cNvPr>
          <p:cNvSpPr>
            <a:spLocks noGrp="1"/>
          </p:cNvSpPr>
          <p:nvPr>
            <p:ph sz="quarter" idx="10"/>
          </p:nvPr>
        </p:nvSpPr>
        <p:spPr>
          <a:xfrm rot="16200000">
            <a:off x="-1619161" y="3751253"/>
            <a:ext cx="4378445"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026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799" y="2286000"/>
            <a:ext cx="10817352" cy="3200400"/>
          </a:xfrm>
          <a:prstGeom prst="rect">
            <a:avLst/>
          </a:prstGeom>
        </p:spPr>
        <p:txBody>
          <a:bodyPr anchor="b"/>
          <a:lstStyle>
            <a:lvl1pPr>
              <a:defRPr lang="en-US" sz="6400" b="1" i="1" dirty="0">
                <a:solidFill>
                  <a:schemeClr val="bg2"/>
                </a:solidFill>
                <a:latin typeface="Capita" panose="02000503000000020003" pitchFamily="2" charset="0"/>
                <a:ea typeface="Capita" panose="02000503000000020003" pitchFamily="2" charset="0"/>
                <a:cs typeface="Capita" panose="02000503000000020003" pitchFamily="2" charset="0"/>
              </a:defRPr>
            </a:lvl1pPr>
          </a:lstStyle>
          <a:p>
            <a:pPr lvl="0"/>
            <a:r>
              <a:rPr lang="en-US" dirty="0"/>
              <a:t>Your Presentation Title Goes Here</a:t>
            </a:r>
          </a:p>
        </p:txBody>
      </p:sp>
      <p:sp>
        <p:nvSpPr>
          <p:cNvPr id="3" name="Text Placeholder 2"/>
          <p:cNvSpPr>
            <a:spLocks noGrp="1"/>
          </p:cNvSpPr>
          <p:nvPr>
            <p:ph type="body" idx="1" hasCustomPrompt="1"/>
          </p:nvPr>
        </p:nvSpPr>
        <p:spPr>
          <a:xfrm>
            <a:off x="685800" y="5669280"/>
            <a:ext cx="10773543" cy="457200"/>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Tx/>
              <a:buNone/>
              <a:tabLst/>
              <a:defRPr lang="en-US" sz="2800" b="0" i="0" dirty="0">
                <a:solidFill>
                  <a:schemeClr val="bg2"/>
                </a:solidFill>
                <a:latin typeface="Foro Sans" panose="02000503000000020004" pitchFamily="2" charset="77"/>
                <a:ea typeface="Zilla Slab" pitchFamily="2" charset="77"/>
              </a:defRPr>
            </a:lvl1pPr>
          </a:lstStyle>
          <a:p>
            <a:pPr marL="0" marR="0" lvl="0" indent="0" algn="l" defTabSz="914400" rtl="0" eaLnBrk="1" fontAlgn="auto" latinLnBrk="0" hangingPunct="1">
              <a:lnSpc>
                <a:spcPct val="80000"/>
              </a:lnSpc>
              <a:spcBef>
                <a:spcPts val="1000"/>
              </a:spcBef>
              <a:spcAft>
                <a:spcPts val="0"/>
              </a:spcAft>
              <a:buClrTx/>
              <a:buSzTx/>
              <a:buFontTx/>
              <a:buNone/>
              <a:tabLst/>
              <a:defRPr/>
            </a:pPr>
            <a:r>
              <a:rPr lang="en-US" dirty="0"/>
              <a:t>Speaker Name  |  Spring 2019</a:t>
            </a:r>
          </a:p>
        </p:txBody>
      </p:sp>
      <p:pic>
        <p:nvPicPr>
          <p:cNvPr id="9" name="Picture 8">
            <a:extLst>
              <a:ext uri="{FF2B5EF4-FFF2-40B4-BE49-F238E27FC236}">
                <a16:creationId xmlns:a16="http://schemas.microsoft.com/office/drawing/2014/main" id="{84294004-4617-B04C-965F-727F5D9C32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74" t="3055" r="1875" b="3889"/>
          <a:stretch/>
        </p:blipFill>
        <p:spPr>
          <a:xfrm>
            <a:off x="590549" y="457200"/>
            <a:ext cx="3504066" cy="1188720"/>
          </a:xfrm>
          <a:prstGeom prst="rect">
            <a:avLst/>
          </a:prstGeom>
        </p:spPr>
      </p:pic>
      <p:sp>
        <p:nvSpPr>
          <p:cNvPr id="5" name="Rectangle 4">
            <a:extLst>
              <a:ext uri="{FF2B5EF4-FFF2-40B4-BE49-F238E27FC236}">
                <a16:creationId xmlns:a16="http://schemas.microsoft.com/office/drawing/2014/main" id="{3D4A458E-AB18-436B-B920-B00B152D0267}"/>
              </a:ext>
            </a:extLst>
          </p:cNvPr>
          <p:cNvSpPr/>
          <p:nvPr userDrawn="1"/>
        </p:nvSpPr>
        <p:spPr>
          <a:xfrm>
            <a:off x="0" y="0"/>
            <a:ext cx="118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110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09" y="152401"/>
            <a:ext cx="9785349" cy="123983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34">
            <a:extLst>
              <a:ext uri="{FF2B5EF4-FFF2-40B4-BE49-F238E27FC236}">
                <a16:creationId xmlns:a16="http://schemas.microsoft.com/office/drawing/2014/main" id="{16F20277-2F86-417E-AFBB-F5EB08EBC18B}"/>
              </a:ext>
            </a:extLst>
          </p:cNvPr>
          <p:cNvSpPr>
            <a:spLocks noGrp="1"/>
          </p:cNvSpPr>
          <p:nvPr>
            <p:ph sz="quarter" idx="10"/>
          </p:nvPr>
        </p:nvSpPr>
        <p:spPr>
          <a:xfrm rot="16200000">
            <a:off x="-1888302" y="3258333"/>
            <a:ext cx="4459408"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1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34">
            <a:extLst>
              <a:ext uri="{FF2B5EF4-FFF2-40B4-BE49-F238E27FC236}">
                <a16:creationId xmlns:a16="http://schemas.microsoft.com/office/drawing/2014/main" id="{AC042874-0E70-4956-BC5F-E62FF3C945F6}"/>
              </a:ext>
            </a:extLst>
          </p:cNvPr>
          <p:cNvSpPr>
            <a:spLocks noGrp="1"/>
          </p:cNvSpPr>
          <p:nvPr>
            <p:ph sz="quarter" idx="10"/>
          </p:nvPr>
        </p:nvSpPr>
        <p:spPr>
          <a:xfrm rot="16200000">
            <a:off x="-1619161" y="3751253"/>
            <a:ext cx="4378445"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085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34">
            <a:extLst>
              <a:ext uri="{FF2B5EF4-FFF2-40B4-BE49-F238E27FC236}">
                <a16:creationId xmlns:a16="http://schemas.microsoft.com/office/drawing/2014/main" id="{AC042874-0E70-4956-BC5F-E62FF3C945F6}"/>
              </a:ext>
            </a:extLst>
          </p:cNvPr>
          <p:cNvSpPr>
            <a:spLocks noGrp="1"/>
          </p:cNvSpPr>
          <p:nvPr>
            <p:ph sz="quarter" idx="10"/>
          </p:nvPr>
        </p:nvSpPr>
        <p:spPr>
          <a:xfrm rot="16200000">
            <a:off x="-1619161" y="3751253"/>
            <a:ext cx="4378445"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925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34">
            <a:extLst>
              <a:ext uri="{FF2B5EF4-FFF2-40B4-BE49-F238E27FC236}">
                <a16:creationId xmlns:a16="http://schemas.microsoft.com/office/drawing/2014/main" id="{AC042874-0E70-4956-BC5F-E62FF3C945F6}"/>
              </a:ext>
            </a:extLst>
          </p:cNvPr>
          <p:cNvSpPr>
            <a:spLocks noGrp="1"/>
          </p:cNvSpPr>
          <p:nvPr>
            <p:ph sz="quarter" idx="10"/>
          </p:nvPr>
        </p:nvSpPr>
        <p:spPr>
          <a:xfrm rot="16200000">
            <a:off x="-1619161" y="3751253"/>
            <a:ext cx="4378445"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10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34">
            <a:extLst>
              <a:ext uri="{FF2B5EF4-FFF2-40B4-BE49-F238E27FC236}">
                <a16:creationId xmlns:a16="http://schemas.microsoft.com/office/drawing/2014/main" id="{AC042874-0E70-4956-BC5F-E62FF3C945F6}"/>
              </a:ext>
            </a:extLst>
          </p:cNvPr>
          <p:cNvSpPr>
            <a:spLocks noGrp="1"/>
          </p:cNvSpPr>
          <p:nvPr>
            <p:ph sz="quarter" idx="10"/>
          </p:nvPr>
        </p:nvSpPr>
        <p:spPr>
          <a:xfrm rot="16200000">
            <a:off x="-1619161" y="3751253"/>
            <a:ext cx="4378445"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277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Content Placeholder 34">
            <a:extLst>
              <a:ext uri="{FF2B5EF4-FFF2-40B4-BE49-F238E27FC236}">
                <a16:creationId xmlns:a16="http://schemas.microsoft.com/office/drawing/2014/main" id="{AC042874-0E70-4956-BC5F-E62FF3C945F6}"/>
              </a:ext>
            </a:extLst>
          </p:cNvPr>
          <p:cNvSpPr>
            <a:spLocks noGrp="1"/>
          </p:cNvSpPr>
          <p:nvPr>
            <p:ph sz="quarter" idx="10"/>
          </p:nvPr>
        </p:nvSpPr>
        <p:spPr>
          <a:xfrm rot="16200000">
            <a:off x="-1619161" y="3751253"/>
            <a:ext cx="4378445"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060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09" y="152401"/>
            <a:ext cx="9785349" cy="123983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34">
            <a:extLst>
              <a:ext uri="{FF2B5EF4-FFF2-40B4-BE49-F238E27FC236}">
                <a16:creationId xmlns:a16="http://schemas.microsoft.com/office/drawing/2014/main" id="{16F20277-2F86-417E-AFBB-F5EB08EBC18B}"/>
              </a:ext>
            </a:extLst>
          </p:cNvPr>
          <p:cNvSpPr>
            <a:spLocks noGrp="1"/>
          </p:cNvSpPr>
          <p:nvPr>
            <p:ph sz="quarter" idx="10"/>
          </p:nvPr>
        </p:nvSpPr>
        <p:spPr>
          <a:xfrm rot="16200000">
            <a:off x="-1888302" y="3258333"/>
            <a:ext cx="4459408"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09" y="152401"/>
            <a:ext cx="9785349" cy="123983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34">
            <a:extLst>
              <a:ext uri="{FF2B5EF4-FFF2-40B4-BE49-F238E27FC236}">
                <a16:creationId xmlns:a16="http://schemas.microsoft.com/office/drawing/2014/main" id="{16F20277-2F86-417E-AFBB-F5EB08EBC18B}"/>
              </a:ext>
            </a:extLst>
          </p:cNvPr>
          <p:cNvSpPr>
            <a:spLocks noGrp="1"/>
          </p:cNvSpPr>
          <p:nvPr>
            <p:ph sz="quarter" idx="10"/>
          </p:nvPr>
        </p:nvSpPr>
        <p:spPr>
          <a:xfrm rot="16200000">
            <a:off x="-1888302" y="3258333"/>
            <a:ext cx="4459408"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13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09" y="152401"/>
            <a:ext cx="9785349" cy="123983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34">
            <a:extLst>
              <a:ext uri="{FF2B5EF4-FFF2-40B4-BE49-F238E27FC236}">
                <a16:creationId xmlns:a16="http://schemas.microsoft.com/office/drawing/2014/main" id="{16F20277-2F86-417E-AFBB-F5EB08EBC18B}"/>
              </a:ext>
            </a:extLst>
          </p:cNvPr>
          <p:cNvSpPr>
            <a:spLocks noGrp="1"/>
          </p:cNvSpPr>
          <p:nvPr>
            <p:ph sz="quarter" idx="10"/>
          </p:nvPr>
        </p:nvSpPr>
        <p:spPr>
          <a:xfrm rot="16200000">
            <a:off x="-1888302" y="3258333"/>
            <a:ext cx="4459408"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383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09" y="152401"/>
            <a:ext cx="9785349" cy="1239837"/>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dirty="0"/>
          </a:p>
        </p:txBody>
      </p:sp>
      <p:sp>
        <p:nvSpPr>
          <p:cNvPr id="3" name="Content Placeholder 34">
            <a:extLst>
              <a:ext uri="{FF2B5EF4-FFF2-40B4-BE49-F238E27FC236}">
                <a16:creationId xmlns:a16="http://schemas.microsoft.com/office/drawing/2014/main" id="{16F20277-2F86-417E-AFBB-F5EB08EBC18B}"/>
              </a:ext>
            </a:extLst>
          </p:cNvPr>
          <p:cNvSpPr>
            <a:spLocks noGrp="1"/>
          </p:cNvSpPr>
          <p:nvPr>
            <p:ph sz="quarter" idx="10"/>
          </p:nvPr>
        </p:nvSpPr>
        <p:spPr>
          <a:xfrm rot="16200000">
            <a:off x="-1888302" y="3258333"/>
            <a:ext cx="4459408" cy="533540"/>
          </a:xfrm>
        </p:spPr>
        <p:txBody>
          <a:bodyPr/>
          <a:lstStyle>
            <a:lvl1pPr marL="0" indent="0">
              <a:buFontTx/>
              <a:buNone/>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06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tx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AC1B683-D0FA-422A-A8BC-3272097702C7}"/>
              </a:ext>
            </a:extLst>
          </p:cNvPr>
          <p:cNvSpPr>
            <a:spLocks noGrp="1"/>
          </p:cNvSpPr>
          <p:nvPr>
            <p:ph type="pic" sz="quarter" idx="10"/>
          </p:nvPr>
        </p:nvSpPr>
        <p:spPr>
          <a:xfrm>
            <a:off x="5878849" y="1"/>
            <a:ext cx="6313150" cy="6857987"/>
          </a:xfrm>
          <a:custGeom>
            <a:avLst/>
            <a:gdLst>
              <a:gd name="connsiteX0" fmla="*/ 44780 w 6313150"/>
              <a:gd name="connsiteY0" fmla="*/ 0 h 6857987"/>
              <a:gd name="connsiteX1" fmla="*/ 6313150 w 6313150"/>
              <a:gd name="connsiteY1" fmla="*/ 0 h 6857987"/>
              <a:gd name="connsiteX2" fmla="*/ 6313150 w 6313150"/>
              <a:gd name="connsiteY2" fmla="*/ 6857987 h 6857987"/>
              <a:gd name="connsiteX3" fmla="*/ 3173792 w 6313150"/>
              <a:gd name="connsiteY3" fmla="*/ 6857987 h 6857987"/>
              <a:gd name="connsiteX4" fmla="*/ 2964652 w 6313150"/>
              <a:gd name="connsiteY4" fmla="*/ 6709027 h 6857987"/>
              <a:gd name="connsiteX5" fmla="*/ 0 w 6313150"/>
              <a:gd name="connsiteY5" fmla="*/ 805784 h 6857987"/>
              <a:gd name="connsiteX6" fmla="*/ 37992 w 6313150"/>
              <a:gd name="connsiteY6" fmla="*/ 53420 h 685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87">
                <a:moveTo>
                  <a:pt x="44780" y="0"/>
                </a:moveTo>
                <a:lnTo>
                  <a:pt x="6313150" y="0"/>
                </a:lnTo>
                <a:lnTo>
                  <a:pt x="6313150" y="6857987"/>
                </a:lnTo>
                <a:lnTo>
                  <a:pt x="3173792" y="6857987"/>
                </a:lnTo>
                <a:lnTo>
                  <a:pt x="2964652" y="6709027"/>
                </a:lnTo>
                <a:cubicBezTo>
                  <a:pt x="1165269" y="5367545"/>
                  <a:pt x="0" y="3222746"/>
                  <a:pt x="0" y="805784"/>
                </a:cubicBezTo>
                <a:cubicBezTo>
                  <a:pt x="0" y="551784"/>
                  <a:pt x="12870" y="300791"/>
                  <a:pt x="37992" y="53420"/>
                </a:cubicBezTo>
                <a:close/>
              </a:path>
            </a:pathLst>
          </a:custGeom>
        </p:spPr>
        <p:txBody>
          <a:bodyPr wrap="square">
            <a:noAutofit/>
          </a:bodyPr>
          <a:lstStyle/>
          <a:p>
            <a:r>
              <a:rPr lang="en-US"/>
              <a:t>Click icon to add picture</a:t>
            </a:r>
          </a:p>
        </p:txBody>
      </p:sp>
      <p:sp>
        <p:nvSpPr>
          <p:cNvPr id="2" name="Title 1"/>
          <p:cNvSpPr>
            <a:spLocks noGrp="1"/>
          </p:cNvSpPr>
          <p:nvPr>
            <p:ph type="title" hasCustomPrompt="1"/>
          </p:nvPr>
        </p:nvSpPr>
        <p:spPr>
          <a:xfrm>
            <a:off x="685799" y="2286000"/>
            <a:ext cx="6629400" cy="3200400"/>
          </a:xfrm>
          <a:prstGeom prst="rect">
            <a:avLst/>
          </a:prstGeom>
        </p:spPr>
        <p:txBody>
          <a:bodyPr anchor="b"/>
          <a:lstStyle>
            <a:lvl1pPr>
              <a:defRPr lang="en-US" sz="6400" b="1" i="1" dirty="0">
                <a:solidFill>
                  <a:schemeClr val="bg2"/>
                </a:solidFill>
                <a:latin typeface="Capita" panose="02000503000000020003" pitchFamily="2" charset="0"/>
                <a:ea typeface="Capita" panose="02000503000000020003" pitchFamily="2" charset="0"/>
                <a:cs typeface="Capita" panose="02000503000000020003" pitchFamily="2" charset="0"/>
              </a:defRPr>
            </a:lvl1pPr>
          </a:lstStyle>
          <a:p>
            <a:pPr lvl="0"/>
            <a:r>
              <a:rPr lang="en-US" dirty="0"/>
              <a:t>Your Presentation Title Goes Here</a:t>
            </a:r>
          </a:p>
        </p:txBody>
      </p:sp>
      <p:sp>
        <p:nvSpPr>
          <p:cNvPr id="3" name="Text Placeholder 2"/>
          <p:cNvSpPr>
            <a:spLocks noGrp="1"/>
          </p:cNvSpPr>
          <p:nvPr>
            <p:ph type="body" idx="1" hasCustomPrompt="1"/>
          </p:nvPr>
        </p:nvSpPr>
        <p:spPr>
          <a:xfrm>
            <a:off x="685800" y="5669280"/>
            <a:ext cx="10773543" cy="457200"/>
          </a:xfrm>
          <a:prstGeom prst="rect">
            <a:avLst/>
          </a:prstGeom>
        </p:spPr>
        <p:txBody>
          <a:bodyPr/>
          <a:lstStyle>
            <a:lvl1pPr marL="0" marR="0" indent="0" algn="l" defTabSz="914400" rtl="0" eaLnBrk="1" fontAlgn="auto" latinLnBrk="0" hangingPunct="1">
              <a:lnSpc>
                <a:spcPct val="80000"/>
              </a:lnSpc>
              <a:spcBef>
                <a:spcPts val="1000"/>
              </a:spcBef>
              <a:spcAft>
                <a:spcPts val="0"/>
              </a:spcAft>
              <a:buClrTx/>
              <a:buSzTx/>
              <a:buFontTx/>
              <a:buNone/>
              <a:tabLst/>
              <a:defRPr lang="en-US" sz="2800" b="0" i="0" dirty="0">
                <a:solidFill>
                  <a:schemeClr val="bg2"/>
                </a:solidFill>
                <a:latin typeface="Foro Sans" panose="02000503000000020004" pitchFamily="2" charset="77"/>
                <a:ea typeface="Zilla Slab" pitchFamily="2" charset="77"/>
              </a:defRPr>
            </a:lvl1pPr>
          </a:lstStyle>
          <a:p>
            <a:pPr marL="0" marR="0" lvl="0" indent="0" algn="l" defTabSz="914400" rtl="0" eaLnBrk="1" fontAlgn="auto" latinLnBrk="0" hangingPunct="1">
              <a:lnSpc>
                <a:spcPct val="80000"/>
              </a:lnSpc>
              <a:spcBef>
                <a:spcPts val="1000"/>
              </a:spcBef>
              <a:spcAft>
                <a:spcPts val="0"/>
              </a:spcAft>
              <a:buClrTx/>
              <a:buSzTx/>
              <a:buFontTx/>
              <a:buNone/>
              <a:tabLst/>
              <a:defRPr/>
            </a:pPr>
            <a:r>
              <a:rPr lang="en-US" dirty="0"/>
              <a:t>Speaker Name  |  Spring 2019</a:t>
            </a:r>
          </a:p>
        </p:txBody>
      </p:sp>
      <p:pic>
        <p:nvPicPr>
          <p:cNvPr id="9" name="Picture 8">
            <a:extLst>
              <a:ext uri="{FF2B5EF4-FFF2-40B4-BE49-F238E27FC236}">
                <a16:creationId xmlns:a16="http://schemas.microsoft.com/office/drawing/2014/main" id="{84294004-4617-B04C-965F-727F5D9C32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74" t="3055" r="1875" b="3889"/>
          <a:stretch/>
        </p:blipFill>
        <p:spPr>
          <a:xfrm>
            <a:off x="590549" y="457200"/>
            <a:ext cx="3504066" cy="1188720"/>
          </a:xfrm>
          <a:prstGeom prst="rect">
            <a:avLst/>
          </a:prstGeom>
        </p:spPr>
      </p:pic>
      <p:sp>
        <p:nvSpPr>
          <p:cNvPr id="5" name="Rectangle 4">
            <a:extLst>
              <a:ext uri="{FF2B5EF4-FFF2-40B4-BE49-F238E27FC236}">
                <a16:creationId xmlns:a16="http://schemas.microsoft.com/office/drawing/2014/main" id="{3D4A458E-AB18-436B-B920-B00B152D0267}"/>
              </a:ext>
            </a:extLst>
          </p:cNvPr>
          <p:cNvSpPr/>
          <p:nvPr userDrawn="1"/>
        </p:nvSpPr>
        <p:spPr>
          <a:xfrm>
            <a:off x="0" y="0"/>
            <a:ext cx="118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56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4A5ADD3-42E6-4594-942B-4692686BCF33}"/>
              </a:ext>
            </a:extLst>
          </p:cNvPr>
          <p:cNvSpPr/>
          <p:nvPr userDrawn="1"/>
        </p:nvSpPr>
        <p:spPr>
          <a:xfrm>
            <a:off x="0" y="0"/>
            <a:ext cx="12192000" cy="6126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2514600"/>
            <a:ext cx="10751574" cy="1831467"/>
          </a:xfrm>
          <a:prstGeom prst="rect">
            <a:avLst/>
          </a:prstGeom>
        </p:spPr>
        <p:txBody>
          <a:bodyPr anchor="ctr" anchorCtr="0"/>
          <a:lstStyle>
            <a:lvl1pPr>
              <a:defRPr sz="5400" b="1" i="0">
                <a:latin typeface="Foro Sans" panose="02000503000000020004" pitchFamily="50" charset="0"/>
                <a:ea typeface="Foro Sans" panose="02000503000000020004" pitchFamily="50" charset="0"/>
                <a:cs typeface="Foro Sans" panose="02000503000000020004" pitchFamily="50" charset="0"/>
              </a:defRPr>
            </a:lvl1pPr>
          </a:lstStyle>
          <a:p>
            <a:r>
              <a:rPr lang="en-US" dirty="0"/>
              <a:t>Click to edit Section Title</a:t>
            </a:r>
          </a:p>
        </p:txBody>
      </p:sp>
      <p:sp>
        <p:nvSpPr>
          <p:cNvPr id="13" name="Footer Placeholder 9">
            <a:extLst>
              <a:ext uri="{FF2B5EF4-FFF2-40B4-BE49-F238E27FC236}">
                <a16:creationId xmlns:a16="http://schemas.microsoft.com/office/drawing/2014/main" id="{B33664A6-13A2-4FDD-B754-E71C70520C87}"/>
              </a:ext>
            </a:extLst>
          </p:cNvPr>
          <p:cNvSpPr>
            <a:spLocks noGrp="1"/>
          </p:cNvSpPr>
          <p:nvPr>
            <p:ph type="ftr" sz="quarter" idx="3"/>
          </p:nvPr>
        </p:nvSpPr>
        <p:spPr>
          <a:xfrm>
            <a:off x="3428999" y="6231284"/>
            <a:ext cx="6309360" cy="626716"/>
          </a:xfrm>
          <a:prstGeom prst="rect">
            <a:avLst/>
          </a:prstGeom>
        </p:spPr>
        <p:txBody>
          <a:bodyPr vert="horz" lIns="0" tIns="0" rIns="0" bIns="0" rtlCol="0" anchor="ctr"/>
          <a:lstStyle>
            <a:lvl1pPr algn="l">
              <a:defRPr sz="1400">
                <a:solidFill>
                  <a:schemeClr val="tx2"/>
                </a:solidFill>
              </a:defRPr>
            </a:lvl1pPr>
          </a:lstStyle>
          <a:p>
            <a:r>
              <a:rPr lang="en-US" dirty="0"/>
              <a:t>INSERT THE PRESENTATION TITLE IN FOOTER (ALL CAPS)</a:t>
            </a:r>
          </a:p>
        </p:txBody>
      </p:sp>
      <p:sp>
        <p:nvSpPr>
          <p:cNvPr id="14" name="Slide Number Placeholder 2">
            <a:extLst>
              <a:ext uri="{FF2B5EF4-FFF2-40B4-BE49-F238E27FC236}">
                <a16:creationId xmlns:a16="http://schemas.microsoft.com/office/drawing/2014/main" id="{DD1E7D2D-F659-4907-A533-1C94D48B98DD}"/>
              </a:ext>
            </a:extLst>
          </p:cNvPr>
          <p:cNvSpPr>
            <a:spLocks noGrp="1"/>
          </p:cNvSpPr>
          <p:nvPr>
            <p:ph type="sldNum" sz="quarter" idx="4"/>
          </p:nvPr>
        </p:nvSpPr>
        <p:spPr>
          <a:xfrm>
            <a:off x="11606220" y="5759148"/>
            <a:ext cx="357180" cy="367332"/>
          </a:xfrm>
          <a:prstGeom prst="roundRect">
            <a:avLst>
              <a:gd name="adj" fmla="val 0"/>
            </a:avLst>
          </a:prstGeom>
        </p:spPr>
        <p:txBody>
          <a:bodyPr lIns="0" tIns="0" rIns="0" bIns="0" anchor="t" anchorCtr="0"/>
          <a:lstStyle>
            <a:lvl1pPr algn="r">
              <a:defRPr sz="1400" b="1">
                <a:solidFill>
                  <a:schemeClr val="tx2">
                    <a:lumMod val="75000"/>
                  </a:schemeClr>
                </a:solidFill>
              </a:defRPr>
            </a:lvl1pPr>
          </a:lstStyle>
          <a:p>
            <a:fld id="{DF40D084-39BF-4E4B-88BA-A3CB8221F6BE}" type="slidenum">
              <a:rPr lang="en-US" smtClean="0"/>
              <a:pPr/>
              <a:t>‹#›</a:t>
            </a:fld>
            <a:endParaRPr lang="en-US" dirty="0"/>
          </a:p>
        </p:txBody>
      </p:sp>
      <p:sp>
        <p:nvSpPr>
          <p:cNvPr id="16" name="Rectangle 15">
            <a:extLst>
              <a:ext uri="{FF2B5EF4-FFF2-40B4-BE49-F238E27FC236}">
                <a16:creationId xmlns:a16="http://schemas.microsoft.com/office/drawing/2014/main" id="{E1715483-9AE6-4BE9-83F6-94B2A7F8406B}"/>
              </a:ext>
            </a:extLst>
          </p:cNvPr>
          <p:cNvSpPr/>
          <p:nvPr userDrawn="1"/>
        </p:nvSpPr>
        <p:spPr>
          <a:xfrm>
            <a:off x="0" y="0"/>
            <a:ext cx="11887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67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EB8643-AC91-094E-B706-BCEABB1FDEF4}"/>
              </a:ext>
            </a:extLst>
          </p:cNvPr>
          <p:cNvSpPr>
            <a:spLocks noGrp="1"/>
          </p:cNvSpPr>
          <p:nvPr>
            <p:ph type="title" hasCustomPrompt="1"/>
          </p:nvPr>
        </p:nvSpPr>
        <p:spPr>
          <a:xfrm>
            <a:off x="685800" y="457200"/>
            <a:ext cx="11274552" cy="1370303"/>
          </a:xfrm>
          <a:prstGeom prst="rect">
            <a:avLst/>
          </a:prstGeom>
        </p:spPr>
        <p:txBody>
          <a:bodyPr anchor="ctr" anchorCtr="0"/>
          <a:lstStyle>
            <a:lvl1pPr algn="l">
              <a:lnSpc>
                <a:spcPct val="80000"/>
              </a:lnSpc>
              <a:defRPr sz="4800" b="1" i="0">
                <a:solidFill>
                  <a:schemeClr val="tx2"/>
                </a:solidFill>
                <a:latin typeface="Capita" panose="02000503000000020003" pitchFamily="2" charset="77"/>
                <a:ea typeface="Zilla Slab" pitchFamily="2" charset="77"/>
                <a:cs typeface="Open Sans" panose="020B0606030504020204" pitchFamily="34" charset="0"/>
              </a:defRPr>
            </a:lvl1pPr>
          </a:lstStyle>
          <a:p>
            <a:r>
              <a:rPr lang="en-US" dirty="0"/>
              <a:t>Click To Edit Master Title Style</a:t>
            </a:r>
          </a:p>
        </p:txBody>
      </p:sp>
      <p:sp>
        <p:nvSpPr>
          <p:cNvPr id="11" name="Content Placeholder 9">
            <a:extLst>
              <a:ext uri="{FF2B5EF4-FFF2-40B4-BE49-F238E27FC236}">
                <a16:creationId xmlns:a16="http://schemas.microsoft.com/office/drawing/2014/main" id="{77664D6B-EF5D-4C80-A8A2-A68529E34EB1}"/>
              </a:ext>
            </a:extLst>
          </p:cNvPr>
          <p:cNvSpPr>
            <a:spLocks noGrp="1"/>
          </p:cNvSpPr>
          <p:nvPr>
            <p:ph sz="quarter" idx="19" hasCustomPrompt="1"/>
          </p:nvPr>
        </p:nvSpPr>
        <p:spPr>
          <a:xfrm>
            <a:off x="6263640" y="1828800"/>
            <a:ext cx="5212080" cy="4114800"/>
          </a:xfrm>
          <a:prstGeom prst="rect">
            <a:avLst/>
          </a:prstGeom>
        </p:spPr>
        <p:txBody>
          <a:bodyPr/>
          <a:lstStyle>
            <a:lvl1pPr>
              <a:defRPr lang="en-US" sz="1800" dirty="0" smtClean="0">
                <a:ea typeface="Foro Sans" panose="02000503000000020004" pitchFamily="50" charset="0"/>
                <a:cs typeface="Foro Sans" panose="02000503000000020004" pitchFamily="50" charset="0"/>
              </a:defRPr>
            </a:lvl1pPr>
            <a:lvl2pPr marL="515938" indent="-285750" algn="l" defTabSz="914400" rtl="0" eaLnBrk="1" latinLnBrk="0" hangingPunct="1">
              <a:lnSpc>
                <a:spcPct val="90000"/>
              </a:lnSpc>
              <a:spcBef>
                <a:spcPts val="500"/>
              </a:spcBef>
              <a:buClr>
                <a:schemeClr val="accent1">
                  <a:lumMod val="75000"/>
                </a:schemeClr>
              </a:buClr>
              <a:buSzPct val="130000"/>
              <a:buFontTx/>
              <a:buChar char="›"/>
              <a:tabLst/>
              <a:defRPr lang="en-US" sz="1800" b="0" i="0" kern="1200" dirty="0">
                <a:solidFill>
                  <a:schemeClr val="tx2">
                    <a:lumMod val="85000"/>
                  </a:schemeClr>
                </a:solidFill>
                <a:latin typeface="Foro Sans Light" panose="02000503000000020004" pitchFamily="50" charset="0"/>
                <a:ea typeface="+mn-ea"/>
                <a:cs typeface="+mn-cs"/>
              </a:defRPr>
            </a:lvl2pPr>
          </a:lstStyle>
          <a:p>
            <a:pPr lvl="0">
              <a:spcBef>
                <a:spcPts val="1800"/>
              </a:spcBef>
              <a:buClr>
                <a:schemeClr val="accent1"/>
              </a:buClr>
              <a:buSzPct val="130000"/>
              <a:tabLst/>
            </a:pPr>
            <a:r>
              <a:rPr lang="en-US" dirty="0"/>
              <a:t>Insert main bullet text here</a:t>
            </a:r>
          </a:p>
          <a:p>
            <a:pPr marL="515938" lvl="1" indent="-285750" algn="l" defTabSz="914400" rtl="0" eaLnBrk="1" latinLnBrk="0" hangingPunct="1">
              <a:lnSpc>
                <a:spcPct val="90000"/>
              </a:lnSpc>
              <a:spcBef>
                <a:spcPts val="500"/>
              </a:spcBef>
              <a:buClr>
                <a:schemeClr val="accent1">
                  <a:lumMod val="75000"/>
                </a:schemeClr>
              </a:buClr>
              <a:buSzPct val="130000"/>
              <a:buFont typeface="Foro Sans" panose="02000503000000020004" pitchFamily="2" charset="0"/>
              <a:buChar char="›"/>
              <a:tabLst/>
            </a:pPr>
            <a:r>
              <a:rPr lang="en-US" dirty="0"/>
              <a:t>Insert sub-points here</a:t>
            </a:r>
          </a:p>
          <a:p>
            <a:pPr marL="515938" lvl="1" indent="-285750" algn="l" defTabSz="914400" rtl="0" eaLnBrk="1" latinLnBrk="0" hangingPunct="1">
              <a:lnSpc>
                <a:spcPct val="90000"/>
              </a:lnSpc>
              <a:spcBef>
                <a:spcPts val="500"/>
              </a:spcBef>
              <a:buClr>
                <a:schemeClr val="accent1">
                  <a:lumMod val="75000"/>
                </a:schemeClr>
              </a:buClr>
              <a:buSzPct val="130000"/>
              <a:buFont typeface="Foro Sans" panose="02000503000000020004" pitchFamily="2" charset="0"/>
              <a:buChar char="›"/>
              <a:tabLst/>
            </a:pPr>
            <a:r>
              <a:rPr lang="en-US" dirty="0"/>
              <a:t>Insert another sub-point here</a:t>
            </a:r>
          </a:p>
          <a:p>
            <a:pPr lvl="0">
              <a:spcBef>
                <a:spcPts val="1800"/>
              </a:spcBef>
              <a:buClr>
                <a:schemeClr val="accent1"/>
              </a:buClr>
              <a:buSzPct val="130000"/>
              <a:tabLst/>
            </a:pPr>
            <a:r>
              <a:rPr lang="en-US" dirty="0"/>
              <a:t>Insert bullet point text here</a:t>
            </a:r>
          </a:p>
          <a:p>
            <a:pPr lvl="0">
              <a:spcBef>
                <a:spcPts val="1800"/>
              </a:spcBef>
              <a:buClr>
                <a:schemeClr val="accent1"/>
              </a:buClr>
              <a:buSzPct val="130000"/>
              <a:tabLst/>
            </a:pPr>
            <a:r>
              <a:rPr lang="en-US" dirty="0"/>
              <a:t>Insert another bullet point text</a:t>
            </a:r>
          </a:p>
        </p:txBody>
      </p:sp>
      <p:sp>
        <p:nvSpPr>
          <p:cNvPr id="12" name="Content Placeholder 9">
            <a:extLst>
              <a:ext uri="{FF2B5EF4-FFF2-40B4-BE49-F238E27FC236}">
                <a16:creationId xmlns:a16="http://schemas.microsoft.com/office/drawing/2014/main" id="{8ABBC6D4-3832-44B9-8AD0-C2CCD1808B3F}"/>
              </a:ext>
            </a:extLst>
          </p:cNvPr>
          <p:cNvSpPr>
            <a:spLocks noGrp="1"/>
          </p:cNvSpPr>
          <p:nvPr>
            <p:ph sz="quarter" idx="20" hasCustomPrompt="1"/>
          </p:nvPr>
        </p:nvSpPr>
        <p:spPr>
          <a:xfrm>
            <a:off x="685800" y="1828800"/>
            <a:ext cx="5212080" cy="4114800"/>
          </a:xfrm>
          <a:prstGeom prst="rect">
            <a:avLst/>
          </a:prstGeom>
        </p:spPr>
        <p:txBody>
          <a:bodyPr/>
          <a:lstStyle>
            <a:lvl1pPr>
              <a:defRPr lang="en-US" sz="1800" dirty="0" smtClean="0">
                <a:ea typeface="Foro Sans" panose="02000503000000020004" pitchFamily="50" charset="0"/>
                <a:cs typeface="Foro Sans" panose="02000503000000020004" pitchFamily="50" charset="0"/>
              </a:defRPr>
            </a:lvl1pPr>
            <a:lvl2pPr marL="515938" indent="-285750" algn="l" defTabSz="914400" rtl="0" eaLnBrk="1" latinLnBrk="0" hangingPunct="1">
              <a:lnSpc>
                <a:spcPct val="90000"/>
              </a:lnSpc>
              <a:spcBef>
                <a:spcPts val="500"/>
              </a:spcBef>
              <a:buClr>
                <a:schemeClr val="accent1">
                  <a:lumMod val="75000"/>
                </a:schemeClr>
              </a:buClr>
              <a:buSzPct val="130000"/>
              <a:buFont typeface="Foro Sans" panose="02000503000000020004" pitchFamily="2" charset="0"/>
              <a:buChar char="›"/>
              <a:tabLst/>
              <a:defRPr lang="en-US" sz="1800" b="0" i="0" kern="1200" dirty="0">
                <a:solidFill>
                  <a:schemeClr val="tx2">
                    <a:lumMod val="85000"/>
                  </a:schemeClr>
                </a:solidFill>
                <a:latin typeface="Foro Sans Light" panose="02000503000000020004" pitchFamily="50" charset="0"/>
                <a:ea typeface="+mn-ea"/>
                <a:cs typeface="+mn-cs"/>
              </a:defRPr>
            </a:lvl2pPr>
          </a:lstStyle>
          <a:p>
            <a:pPr lvl="0">
              <a:spcBef>
                <a:spcPts val="1800"/>
              </a:spcBef>
              <a:buClr>
                <a:schemeClr val="accent1"/>
              </a:buClr>
              <a:buSzPct val="130000"/>
              <a:tabLst/>
            </a:pPr>
            <a:r>
              <a:rPr lang="en-US" dirty="0"/>
              <a:t>Insert main bullet text here</a:t>
            </a:r>
          </a:p>
          <a:p>
            <a:pPr marL="515938" lvl="1" indent="-285750" algn="l" defTabSz="914400" rtl="0" eaLnBrk="1" latinLnBrk="0" hangingPunct="1">
              <a:lnSpc>
                <a:spcPct val="90000"/>
              </a:lnSpc>
              <a:spcBef>
                <a:spcPts val="500"/>
              </a:spcBef>
              <a:buClr>
                <a:schemeClr val="accent1">
                  <a:lumMod val="75000"/>
                </a:schemeClr>
              </a:buClr>
              <a:buSzPct val="130000"/>
              <a:buFont typeface="Foro Sans" panose="02000503000000020004" pitchFamily="2" charset="0"/>
              <a:buChar char="›"/>
              <a:tabLst/>
            </a:pPr>
            <a:r>
              <a:rPr lang="en-US" dirty="0"/>
              <a:t>Insert sub-points here</a:t>
            </a:r>
          </a:p>
          <a:p>
            <a:pPr marL="515938" lvl="1" indent="-285750" algn="l" defTabSz="914400" rtl="0" eaLnBrk="1" latinLnBrk="0" hangingPunct="1">
              <a:lnSpc>
                <a:spcPct val="90000"/>
              </a:lnSpc>
              <a:spcBef>
                <a:spcPts val="500"/>
              </a:spcBef>
              <a:buClr>
                <a:schemeClr val="accent1">
                  <a:lumMod val="75000"/>
                </a:schemeClr>
              </a:buClr>
              <a:buSzPct val="130000"/>
              <a:buFont typeface="Foro Sans" panose="02000503000000020004" pitchFamily="2" charset="0"/>
              <a:buChar char="›"/>
              <a:tabLst/>
            </a:pPr>
            <a:r>
              <a:rPr lang="en-US" dirty="0"/>
              <a:t>Insert another sub-point here</a:t>
            </a:r>
          </a:p>
          <a:p>
            <a:pPr lvl="0">
              <a:spcBef>
                <a:spcPts val="1800"/>
              </a:spcBef>
              <a:buClr>
                <a:schemeClr val="accent1"/>
              </a:buClr>
              <a:buSzPct val="130000"/>
              <a:tabLst/>
            </a:pPr>
            <a:r>
              <a:rPr lang="en-US" dirty="0"/>
              <a:t>Insert bullet point text here</a:t>
            </a:r>
          </a:p>
          <a:p>
            <a:pPr lvl="0">
              <a:spcBef>
                <a:spcPts val="1800"/>
              </a:spcBef>
              <a:buClr>
                <a:schemeClr val="accent1"/>
              </a:buClr>
              <a:buSzPct val="130000"/>
              <a:tabLst/>
            </a:pPr>
            <a:r>
              <a:rPr lang="en-US" dirty="0"/>
              <a:t>Insert another bullet point text</a:t>
            </a:r>
          </a:p>
        </p:txBody>
      </p:sp>
      <p:sp>
        <p:nvSpPr>
          <p:cNvPr id="20" name="Slide Number Placeholder 2">
            <a:extLst>
              <a:ext uri="{FF2B5EF4-FFF2-40B4-BE49-F238E27FC236}">
                <a16:creationId xmlns:a16="http://schemas.microsoft.com/office/drawing/2014/main" id="{FE8F7108-090A-41C4-BC3E-134CB568F121}"/>
              </a:ext>
            </a:extLst>
          </p:cNvPr>
          <p:cNvSpPr>
            <a:spLocks noGrp="1"/>
          </p:cNvSpPr>
          <p:nvPr>
            <p:ph type="sldNum" sz="quarter" idx="4"/>
          </p:nvPr>
        </p:nvSpPr>
        <p:spPr>
          <a:xfrm>
            <a:off x="11606220" y="5759148"/>
            <a:ext cx="357180" cy="367332"/>
          </a:xfrm>
          <a:prstGeom prst="roundRect">
            <a:avLst>
              <a:gd name="adj" fmla="val 0"/>
            </a:avLst>
          </a:prstGeom>
        </p:spPr>
        <p:txBody>
          <a:bodyPr lIns="0" tIns="0" rIns="0" bIns="0" anchor="t" anchorCtr="0"/>
          <a:lstStyle>
            <a:lvl1pPr algn="r">
              <a:defRPr sz="1400" b="1"/>
            </a:lvl1pPr>
          </a:lstStyle>
          <a:p>
            <a:fld id="{DF40D084-39BF-4E4B-88BA-A3CB8221F6BE}" type="slidenum">
              <a:rPr lang="en-US" smtClean="0"/>
              <a:pPr/>
              <a:t>‹#›</a:t>
            </a:fld>
            <a:endParaRPr lang="en-US" dirty="0"/>
          </a:p>
        </p:txBody>
      </p:sp>
      <p:sp>
        <p:nvSpPr>
          <p:cNvPr id="8" name="Footer Placeholder 9">
            <a:extLst>
              <a:ext uri="{FF2B5EF4-FFF2-40B4-BE49-F238E27FC236}">
                <a16:creationId xmlns:a16="http://schemas.microsoft.com/office/drawing/2014/main" id="{B33664A6-13A2-4FDD-B754-E71C70520C87}"/>
              </a:ext>
            </a:extLst>
          </p:cNvPr>
          <p:cNvSpPr>
            <a:spLocks noGrp="1"/>
          </p:cNvSpPr>
          <p:nvPr>
            <p:ph type="ftr" sz="quarter" idx="3"/>
          </p:nvPr>
        </p:nvSpPr>
        <p:spPr>
          <a:xfrm>
            <a:off x="3428999" y="6231284"/>
            <a:ext cx="6309360" cy="626716"/>
          </a:xfrm>
          <a:prstGeom prst="rect">
            <a:avLst/>
          </a:prstGeom>
        </p:spPr>
        <p:txBody>
          <a:bodyPr vert="horz" lIns="0" tIns="0" rIns="0" bIns="0" rtlCol="0" anchor="ctr"/>
          <a:lstStyle>
            <a:lvl1pPr algn="l">
              <a:defRPr sz="1400">
                <a:solidFill>
                  <a:schemeClr val="tx2"/>
                </a:solidFill>
              </a:defRPr>
            </a:lvl1pPr>
          </a:lstStyle>
          <a:p>
            <a:r>
              <a:rPr lang="en-US" dirty="0"/>
              <a:t>INSERT THE PRESENTATION TITLE IN FOOTER (ALL CAPS)</a:t>
            </a:r>
          </a:p>
        </p:txBody>
      </p:sp>
    </p:spTree>
    <p:extLst>
      <p:ext uri="{BB962C8B-B14F-4D97-AF65-F5344CB8AC3E}">
        <p14:creationId xmlns:p14="http://schemas.microsoft.com/office/powerpoint/2010/main" val="289297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EB8643-AC91-094E-B706-BCEABB1FDEF4}"/>
              </a:ext>
            </a:extLst>
          </p:cNvPr>
          <p:cNvSpPr>
            <a:spLocks noGrp="1"/>
          </p:cNvSpPr>
          <p:nvPr>
            <p:ph type="title" hasCustomPrompt="1"/>
          </p:nvPr>
        </p:nvSpPr>
        <p:spPr>
          <a:xfrm>
            <a:off x="685800" y="457200"/>
            <a:ext cx="5212080" cy="1370303"/>
          </a:xfrm>
          <a:prstGeom prst="rect">
            <a:avLst/>
          </a:prstGeom>
        </p:spPr>
        <p:txBody>
          <a:bodyPr anchor="ctr" anchorCtr="0"/>
          <a:lstStyle>
            <a:lvl1pPr algn="l">
              <a:lnSpc>
                <a:spcPct val="80000"/>
              </a:lnSpc>
              <a:defRPr sz="4400" b="1" i="0">
                <a:solidFill>
                  <a:schemeClr val="tx2"/>
                </a:solidFill>
                <a:latin typeface="Capita" panose="02000503000000020003" pitchFamily="2" charset="77"/>
                <a:ea typeface="Zilla Slab" pitchFamily="2" charset="77"/>
                <a:cs typeface="Open Sans" panose="020B0606030504020204" pitchFamily="34" charset="0"/>
              </a:defRPr>
            </a:lvl1pPr>
          </a:lstStyle>
          <a:p>
            <a:r>
              <a:rPr lang="en-US" dirty="0"/>
              <a:t>Click To Edit Master Title Style</a:t>
            </a:r>
          </a:p>
        </p:txBody>
      </p:sp>
      <p:sp>
        <p:nvSpPr>
          <p:cNvPr id="12" name="Content Placeholder 9">
            <a:extLst>
              <a:ext uri="{FF2B5EF4-FFF2-40B4-BE49-F238E27FC236}">
                <a16:creationId xmlns:a16="http://schemas.microsoft.com/office/drawing/2014/main" id="{8ABBC6D4-3832-44B9-8AD0-C2CCD1808B3F}"/>
              </a:ext>
            </a:extLst>
          </p:cNvPr>
          <p:cNvSpPr>
            <a:spLocks noGrp="1"/>
          </p:cNvSpPr>
          <p:nvPr>
            <p:ph sz="quarter" idx="20" hasCustomPrompt="1"/>
          </p:nvPr>
        </p:nvSpPr>
        <p:spPr>
          <a:xfrm>
            <a:off x="685800" y="1828800"/>
            <a:ext cx="5212080" cy="3886200"/>
          </a:xfrm>
          <a:prstGeom prst="rect">
            <a:avLst/>
          </a:prstGeom>
        </p:spPr>
        <p:txBody>
          <a:bodyPr/>
          <a:lstStyle>
            <a:lvl1pPr>
              <a:defRPr lang="en-US" sz="2800" dirty="0" smtClean="0">
                <a:ea typeface="Foro Sans" panose="02000503000000020004" pitchFamily="50" charset="0"/>
                <a:cs typeface="Foro Sans" panose="02000503000000020004" pitchFamily="50" charset="0"/>
              </a:defRPr>
            </a:lvl1pPr>
            <a:lvl2pPr marL="515938" indent="-285750" algn="l" defTabSz="914400" rtl="0" eaLnBrk="1" latinLnBrk="0" hangingPunct="1">
              <a:lnSpc>
                <a:spcPct val="90000"/>
              </a:lnSpc>
              <a:spcBef>
                <a:spcPts val="500"/>
              </a:spcBef>
              <a:buClr>
                <a:schemeClr val="accent1">
                  <a:lumMod val="75000"/>
                </a:schemeClr>
              </a:buClr>
              <a:buSzPct val="130000"/>
              <a:buFontTx/>
              <a:buChar char="›"/>
              <a:tabLst/>
              <a:defRPr lang="en-US" sz="2800" b="0" i="0" kern="1200" dirty="0">
                <a:solidFill>
                  <a:schemeClr val="tx2">
                    <a:lumMod val="85000"/>
                  </a:schemeClr>
                </a:solidFill>
                <a:latin typeface="Foro Sans Light" panose="02000503000000020004" pitchFamily="50" charset="0"/>
                <a:ea typeface="+mn-ea"/>
                <a:cs typeface="+mn-cs"/>
              </a:defRPr>
            </a:lvl2pPr>
          </a:lstStyle>
          <a:p>
            <a:pPr lvl="0">
              <a:spcBef>
                <a:spcPts val="1800"/>
              </a:spcBef>
              <a:buClr>
                <a:schemeClr val="accent1"/>
              </a:buClr>
              <a:buSzPct val="130000"/>
              <a:tabLst/>
            </a:pPr>
            <a:r>
              <a:rPr lang="en-US" dirty="0"/>
              <a:t>Insert main bullet text here</a:t>
            </a:r>
          </a:p>
          <a:p>
            <a:pPr marL="515938" lvl="1" indent="-285750" algn="l" defTabSz="914400" rtl="0" eaLnBrk="1" latinLnBrk="0" hangingPunct="1">
              <a:lnSpc>
                <a:spcPct val="90000"/>
              </a:lnSpc>
              <a:spcBef>
                <a:spcPts val="500"/>
              </a:spcBef>
              <a:buClr>
                <a:schemeClr val="accent1">
                  <a:lumMod val="75000"/>
                </a:schemeClr>
              </a:buClr>
              <a:buSzPct val="130000"/>
              <a:buFont typeface="Foro Sans" panose="02000503000000020004" pitchFamily="2" charset="0"/>
              <a:buChar char="›"/>
              <a:tabLst/>
            </a:pPr>
            <a:r>
              <a:rPr lang="en-US" dirty="0"/>
              <a:t>Insert sub-points here</a:t>
            </a:r>
          </a:p>
          <a:p>
            <a:pPr marL="515938" lvl="1" indent="-285750" algn="l" defTabSz="914400" rtl="0" eaLnBrk="1" latinLnBrk="0" hangingPunct="1">
              <a:lnSpc>
                <a:spcPct val="90000"/>
              </a:lnSpc>
              <a:spcBef>
                <a:spcPts val="500"/>
              </a:spcBef>
              <a:buClr>
                <a:schemeClr val="accent1">
                  <a:lumMod val="75000"/>
                </a:schemeClr>
              </a:buClr>
              <a:buSzPct val="130000"/>
              <a:buFont typeface="Foro Sans" panose="02000503000000020004" pitchFamily="2" charset="0"/>
              <a:buChar char="›"/>
              <a:tabLst/>
            </a:pPr>
            <a:r>
              <a:rPr lang="en-US" dirty="0"/>
              <a:t>Insert another sub-point here</a:t>
            </a:r>
          </a:p>
          <a:p>
            <a:pPr lvl="0">
              <a:spcBef>
                <a:spcPts val="1800"/>
              </a:spcBef>
              <a:buClr>
                <a:schemeClr val="accent1"/>
              </a:buClr>
              <a:buSzPct val="130000"/>
              <a:tabLst/>
            </a:pPr>
            <a:r>
              <a:rPr lang="en-US" dirty="0"/>
              <a:t>Insert bullet point text here</a:t>
            </a:r>
          </a:p>
          <a:p>
            <a:pPr lvl="0">
              <a:spcBef>
                <a:spcPts val="1800"/>
              </a:spcBef>
              <a:buClr>
                <a:schemeClr val="accent1"/>
              </a:buClr>
              <a:buSzPct val="130000"/>
              <a:tabLst/>
            </a:pPr>
            <a:r>
              <a:rPr lang="en-US" dirty="0"/>
              <a:t>Insert another bullet point text</a:t>
            </a:r>
          </a:p>
        </p:txBody>
      </p:sp>
      <p:sp>
        <p:nvSpPr>
          <p:cNvPr id="20" name="Slide Number Placeholder 2">
            <a:extLst>
              <a:ext uri="{FF2B5EF4-FFF2-40B4-BE49-F238E27FC236}">
                <a16:creationId xmlns:a16="http://schemas.microsoft.com/office/drawing/2014/main" id="{FE8F7108-090A-41C4-BC3E-134CB568F121}"/>
              </a:ext>
            </a:extLst>
          </p:cNvPr>
          <p:cNvSpPr>
            <a:spLocks noGrp="1"/>
          </p:cNvSpPr>
          <p:nvPr>
            <p:ph type="sldNum" sz="quarter" idx="4"/>
          </p:nvPr>
        </p:nvSpPr>
        <p:spPr>
          <a:xfrm>
            <a:off x="11606220" y="5759148"/>
            <a:ext cx="357180" cy="367332"/>
          </a:xfrm>
          <a:prstGeom prst="roundRect">
            <a:avLst>
              <a:gd name="adj" fmla="val 0"/>
            </a:avLst>
          </a:prstGeom>
        </p:spPr>
        <p:txBody>
          <a:bodyPr lIns="0" tIns="0" rIns="0" bIns="0" anchor="t" anchorCtr="0"/>
          <a:lstStyle>
            <a:lvl1pPr algn="r">
              <a:defRPr sz="1400" b="1"/>
            </a:lvl1pPr>
          </a:lstStyle>
          <a:p>
            <a:fld id="{DF40D084-39BF-4E4B-88BA-A3CB8221F6BE}" type="slidenum">
              <a:rPr lang="en-US" smtClean="0"/>
              <a:pPr/>
              <a:t>‹#›</a:t>
            </a:fld>
            <a:endParaRPr lang="en-US" dirty="0"/>
          </a:p>
        </p:txBody>
      </p:sp>
      <p:sp>
        <p:nvSpPr>
          <p:cNvPr id="3" name="Picture Placeholder 2">
            <a:extLst>
              <a:ext uri="{FF2B5EF4-FFF2-40B4-BE49-F238E27FC236}">
                <a16:creationId xmlns:a16="http://schemas.microsoft.com/office/drawing/2014/main" id="{8CC2EC9B-C9F5-4A13-A199-6E87B2D2151D}"/>
              </a:ext>
            </a:extLst>
          </p:cNvPr>
          <p:cNvSpPr>
            <a:spLocks noGrp="1"/>
          </p:cNvSpPr>
          <p:nvPr>
            <p:ph type="pic" sz="quarter" idx="21"/>
          </p:nvPr>
        </p:nvSpPr>
        <p:spPr>
          <a:xfrm>
            <a:off x="6263640" y="457200"/>
            <a:ext cx="5699760" cy="5257800"/>
          </a:xfrm>
          <a:prstGeom prst="rect">
            <a:avLst/>
          </a:prstGeom>
        </p:spPr>
        <p:txBody>
          <a:bodyPr anchor="ctr" anchorCtr="0"/>
          <a:lstStyle>
            <a:lvl1pPr algn="ctr">
              <a:defRPr/>
            </a:lvl1pPr>
          </a:lstStyle>
          <a:p>
            <a:r>
              <a:rPr lang="en-US"/>
              <a:t>Click icon to add picture</a:t>
            </a:r>
          </a:p>
        </p:txBody>
      </p:sp>
      <p:sp>
        <p:nvSpPr>
          <p:cNvPr id="7" name="Footer Placeholder 9">
            <a:extLst>
              <a:ext uri="{FF2B5EF4-FFF2-40B4-BE49-F238E27FC236}">
                <a16:creationId xmlns:a16="http://schemas.microsoft.com/office/drawing/2014/main" id="{B33664A6-13A2-4FDD-B754-E71C70520C87}"/>
              </a:ext>
            </a:extLst>
          </p:cNvPr>
          <p:cNvSpPr>
            <a:spLocks noGrp="1"/>
          </p:cNvSpPr>
          <p:nvPr>
            <p:ph type="ftr" sz="quarter" idx="3"/>
          </p:nvPr>
        </p:nvSpPr>
        <p:spPr>
          <a:xfrm>
            <a:off x="3428999" y="6231284"/>
            <a:ext cx="6309360" cy="626716"/>
          </a:xfrm>
          <a:prstGeom prst="rect">
            <a:avLst/>
          </a:prstGeom>
        </p:spPr>
        <p:txBody>
          <a:bodyPr vert="horz" lIns="0" tIns="0" rIns="0" bIns="0" rtlCol="0" anchor="ctr"/>
          <a:lstStyle>
            <a:lvl1pPr algn="l">
              <a:defRPr sz="1400">
                <a:solidFill>
                  <a:schemeClr val="tx2"/>
                </a:solidFill>
              </a:defRPr>
            </a:lvl1pPr>
          </a:lstStyle>
          <a:p>
            <a:r>
              <a:rPr lang="en-US" dirty="0"/>
              <a:t>INSERT THE PRESENTATION TITLE IN FOOTER (ALL CAPS)</a:t>
            </a:r>
          </a:p>
        </p:txBody>
      </p:sp>
    </p:spTree>
    <p:extLst>
      <p:ext uri="{BB962C8B-B14F-4D97-AF65-F5344CB8AC3E}">
        <p14:creationId xmlns:p14="http://schemas.microsoft.com/office/powerpoint/2010/main" val="1704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3A47BAC-0E15-4609-8C14-E6E8DF22006A}"/>
              </a:ext>
            </a:extLst>
          </p:cNvPr>
          <p:cNvSpPr>
            <a:spLocks noGrp="1"/>
          </p:cNvSpPr>
          <p:nvPr>
            <p:ph type="title"/>
          </p:nvPr>
        </p:nvSpPr>
        <p:spPr>
          <a:xfrm>
            <a:off x="685800" y="457200"/>
            <a:ext cx="11274552" cy="1370303"/>
          </a:xfrm>
          <a:prstGeom prst="rect">
            <a:avLst/>
          </a:prstGeom>
        </p:spPr>
        <p:txBody>
          <a:bodyPr anchor="ctr" anchorCtr="0"/>
          <a:lstStyle>
            <a:lvl1pPr algn="l">
              <a:lnSpc>
                <a:spcPct val="80000"/>
              </a:lnSpc>
              <a:defRPr sz="4800" b="1" i="0">
                <a:solidFill>
                  <a:schemeClr val="tx2"/>
                </a:solidFill>
                <a:latin typeface="Capita" panose="02000503000000020003" pitchFamily="2" charset="77"/>
                <a:ea typeface="Zilla Slab" pitchFamily="2" charset="77"/>
                <a:cs typeface="Open Sans" panose="020B0606030504020204" pitchFamily="34" charset="0"/>
              </a:defRPr>
            </a:lvl1pPr>
          </a:lstStyle>
          <a:p>
            <a:r>
              <a:rPr lang="en-US"/>
              <a:t>Click to edit Master title style</a:t>
            </a:r>
            <a:endParaRPr lang="en-US" dirty="0"/>
          </a:p>
        </p:txBody>
      </p:sp>
      <p:sp>
        <p:nvSpPr>
          <p:cNvPr id="13" name="Slide Number Placeholder 2">
            <a:extLst>
              <a:ext uri="{FF2B5EF4-FFF2-40B4-BE49-F238E27FC236}">
                <a16:creationId xmlns:a16="http://schemas.microsoft.com/office/drawing/2014/main" id="{35D43321-99E9-48BC-BFDD-A617379D8F29}"/>
              </a:ext>
            </a:extLst>
          </p:cNvPr>
          <p:cNvSpPr>
            <a:spLocks noGrp="1"/>
          </p:cNvSpPr>
          <p:nvPr>
            <p:ph type="sldNum" sz="quarter" idx="4"/>
          </p:nvPr>
        </p:nvSpPr>
        <p:spPr>
          <a:xfrm>
            <a:off x="11606220" y="5759148"/>
            <a:ext cx="357180" cy="367332"/>
          </a:xfrm>
          <a:prstGeom prst="roundRect">
            <a:avLst>
              <a:gd name="adj" fmla="val 0"/>
            </a:avLst>
          </a:prstGeom>
        </p:spPr>
        <p:txBody>
          <a:bodyPr lIns="0" tIns="0" rIns="0" bIns="0" anchor="t" anchorCtr="0"/>
          <a:lstStyle>
            <a:lvl1pPr algn="r">
              <a:defRPr sz="1400" b="1"/>
            </a:lvl1pPr>
          </a:lstStyle>
          <a:p>
            <a:fld id="{DF40D084-39BF-4E4B-88BA-A3CB8221F6BE}" type="slidenum">
              <a:rPr lang="en-US" smtClean="0"/>
              <a:pPr/>
              <a:t>‹#›</a:t>
            </a:fld>
            <a:endParaRPr lang="en-US" dirty="0"/>
          </a:p>
        </p:txBody>
      </p:sp>
      <p:sp>
        <p:nvSpPr>
          <p:cNvPr id="5" name="Footer Placeholder 9">
            <a:extLst>
              <a:ext uri="{FF2B5EF4-FFF2-40B4-BE49-F238E27FC236}">
                <a16:creationId xmlns:a16="http://schemas.microsoft.com/office/drawing/2014/main" id="{B33664A6-13A2-4FDD-B754-E71C70520C87}"/>
              </a:ext>
            </a:extLst>
          </p:cNvPr>
          <p:cNvSpPr>
            <a:spLocks noGrp="1"/>
          </p:cNvSpPr>
          <p:nvPr>
            <p:ph type="ftr" sz="quarter" idx="3"/>
          </p:nvPr>
        </p:nvSpPr>
        <p:spPr>
          <a:xfrm>
            <a:off x="3428999" y="6231284"/>
            <a:ext cx="6309360" cy="626716"/>
          </a:xfrm>
          <a:prstGeom prst="rect">
            <a:avLst/>
          </a:prstGeom>
        </p:spPr>
        <p:txBody>
          <a:bodyPr vert="horz" lIns="0" tIns="0" rIns="0" bIns="0" rtlCol="0" anchor="ctr"/>
          <a:lstStyle>
            <a:lvl1pPr algn="l">
              <a:defRPr sz="1400">
                <a:solidFill>
                  <a:schemeClr val="tx2"/>
                </a:solidFill>
              </a:defRPr>
            </a:lvl1pPr>
          </a:lstStyle>
          <a:p>
            <a:r>
              <a:rPr lang="en-US" dirty="0"/>
              <a:t>INSERT THE PRESENTATION TITLE IN FOOTER (ALL CAPS)</a:t>
            </a:r>
          </a:p>
        </p:txBody>
      </p:sp>
    </p:spTree>
    <p:extLst>
      <p:ext uri="{BB962C8B-B14F-4D97-AF65-F5344CB8AC3E}">
        <p14:creationId xmlns:p14="http://schemas.microsoft.com/office/powerpoint/2010/main" val="207552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101E617E-9134-45B0-99EA-94ADA11CDA36}"/>
              </a:ext>
            </a:extLst>
          </p:cNvPr>
          <p:cNvSpPr>
            <a:spLocks noGrp="1"/>
          </p:cNvSpPr>
          <p:nvPr>
            <p:ph type="body" sz="quarter" idx="14" hasCustomPrompt="1"/>
          </p:nvPr>
        </p:nvSpPr>
        <p:spPr>
          <a:xfrm>
            <a:off x="685800" y="457200"/>
            <a:ext cx="10817352" cy="5486400"/>
          </a:xfrm>
          <a:prstGeom prst="rect">
            <a:avLst/>
          </a:prstGeom>
        </p:spPr>
        <p:txBody>
          <a:bodyPr anchor="ctr" anchorCtr="0"/>
          <a:lstStyle>
            <a:lvl1pPr marL="0" indent="0" algn="l" defTabSz="914400" rtl="0" eaLnBrk="1" latinLnBrk="0" hangingPunct="1">
              <a:lnSpc>
                <a:spcPct val="90000"/>
              </a:lnSpc>
              <a:spcBef>
                <a:spcPts val="1800"/>
              </a:spcBef>
              <a:buClr>
                <a:schemeClr val="accent1"/>
              </a:buClr>
              <a:buSzPct val="130000"/>
              <a:buFontTx/>
              <a:buNone/>
              <a:tabLst/>
              <a:defRPr lang="en-US" sz="3000" b="0" i="0" kern="1200" dirty="0">
                <a:solidFill>
                  <a:schemeClr val="tx2"/>
                </a:solidFill>
                <a:latin typeface="Foro Sans" panose="02000503000000020004" pitchFamily="50" charset="0"/>
                <a:ea typeface="Foro Sans" panose="02000503000000020004" pitchFamily="50" charset="0"/>
                <a:cs typeface="Foro Sans" panose="02000503000000020004" pitchFamily="50" charset="0"/>
              </a:defRPr>
            </a:lvl1pPr>
            <a:lvl2pPr marL="515938" indent="-285750">
              <a:buClr>
                <a:schemeClr val="accent1">
                  <a:lumMod val="75000"/>
                </a:schemeClr>
              </a:buClr>
              <a:buSzPct val="130000"/>
              <a:buFont typeface="Foro Sans" panose="02000503000000020004" pitchFamily="2" charset="0"/>
              <a:buChar char="›"/>
              <a:tabLst/>
              <a:defRPr sz="3000" b="0" i="0">
                <a:solidFill>
                  <a:schemeClr val="tx2">
                    <a:lumMod val="85000"/>
                  </a:schemeClr>
                </a:solidFill>
                <a:latin typeface="Foro Sans Light" panose="02000503000000020004" pitchFamily="50" charset="0"/>
              </a:defRPr>
            </a:lvl2pPr>
            <a:lvl3pPr marL="914400" indent="-366713">
              <a:buClr>
                <a:schemeClr val="tx2">
                  <a:lumMod val="85000"/>
                </a:schemeClr>
              </a:buClr>
              <a:buSzPct val="100000"/>
              <a:buFont typeface=".AppleSystemUIFont"/>
              <a:buChar char="–"/>
              <a:tabLst/>
              <a:defRPr sz="3000" b="0" i="0">
                <a:solidFill>
                  <a:schemeClr val="tx2">
                    <a:lumMod val="85000"/>
                  </a:schemeClr>
                </a:solidFill>
                <a:latin typeface="Foro Sans Light" panose="02000503000000020004" pitchFamily="50" charset="0"/>
              </a:defRPr>
            </a:lvl3pPr>
            <a:lvl4pPr marL="1495425" indent="-268288">
              <a:buClr>
                <a:schemeClr val="tx2">
                  <a:lumMod val="85000"/>
                </a:schemeClr>
              </a:buClr>
              <a:buSzPct val="100000"/>
              <a:buFont typeface="Arial" panose="020B0604020202020204" pitchFamily="34" charset="0"/>
              <a:buChar char="•"/>
              <a:tabLst/>
              <a:defRPr sz="3000" b="0" i="0">
                <a:solidFill>
                  <a:schemeClr val="tx2">
                    <a:lumMod val="85000"/>
                  </a:schemeClr>
                </a:solidFill>
                <a:latin typeface="Foro Sans Light" panose="02000503000000020004" pitchFamily="50" charset="0"/>
              </a:defRPr>
            </a:lvl4pPr>
            <a:lvl5pPr marL="2057400" indent="-228600">
              <a:buClr>
                <a:schemeClr val="accent4"/>
              </a:buClr>
              <a:buSzPct val="130000"/>
              <a:buFont typeface="AdventPro-Bold" panose="02000506040000020004" pitchFamily="2" charset="0"/>
              <a:buChar char="›"/>
              <a:defRPr sz="2400" b="0" i="0">
                <a:latin typeface="Open Sans Regular" panose="020B0606030504020204" pitchFamily="34" charset="0"/>
              </a:defRPr>
            </a:lvl5pPr>
          </a:lstStyle>
          <a:p>
            <a:pPr lvl="0"/>
            <a:r>
              <a:rPr lang="en-US" dirty="0"/>
              <a:t>Insert main bullet text here</a:t>
            </a:r>
          </a:p>
          <a:p>
            <a:pPr lvl="1"/>
            <a:r>
              <a:rPr lang="en-US" dirty="0"/>
              <a:t>Insert sub-points here</a:t>
            </a:r>
          </a:p>
          <a:p>
            <a:pPr lvl="1"/>
            <a:r>
              <a:rPr lang="en-US" dirty="0"/>
              <a:t>Insert another sub-point here</a:t>
            </a:r>
          </a:p>
          <a:p>
            <a:r>
              <a:rPr lang="en-US" dirty="0"/>
              <a:t>Insert bullet point text here</a:t>
            </a:r>
          </a:p>
          <a:p>
            <a:r>
              <a:rPr lang="en-US" dirty="0"/>
              <a:t>Insert another bullet point text</a:t>
            </a:r>
          </a:p>
        </p:txBody>
      </p:sp>
      <p:sp>
        <p:nvSpPr>
          <p:cNvPr id="16" name="Slide Number Placeholder 2">
            <a:extLst>
              <a:ext uri="{FF2B5EF4-FFF2-40B4-BE49-F238E27FC236}">
                <a16:creationId xmlns:a16="http://schemas.microsoft.com/office/drawing/2014/main" id="{0C00E5CE-9BF9-4CC2-B36A-1D0F62DB4F8F}"/>
              </a:ext>
            </a:extLst>
          </p:cNvPr>
          <p:cNvSpPr>
            <a:spLocks noGrp="1"/>
          </p:cNvSpPr>
          <p:nvPr>
            <p:ph type="sldNum" sz="quarter" idx="4"/>
          </p:nvPr>
        </p:nvSpPr>
        <p:spPr>
          <a:xfrm>
            <a:off x="11606220" y="5759148"/>
            <a:ext cx="357180" cy="367332"/>
          </a:xfrm>
          <a:prstGeom prst="roundRect">
            <a:avLst>
              <a:gd name="adj" fmla="val 0"/>
            </a:avLst>
          </a:prstGeom>
        </p:spPr>
        <p:txBody>
          <a:bodyPr lIns="0" tIns="0" rIns="0" bIns="0" anchor="t" anchorCtr="0"/>
          <a:lstStyle>
            <a:lvl1pPr algn="r">
              <a:defRPr sz="1400" b="1"/>
            </a:lvl1pPr>
          </a:lstStyle>
          <a:p>
            <a:fld id="{DF40D084-39BF-4E4B-88BA-A3CB8221F6BE}" type="slidenum">
              <a:rPr lang="en-US" smtClean="0"/>
              <a:pPr/>
              <a:t>‹#›</a:t>
            </a:fld>
            <a:endParaRPr lang="en-US" dirty="0"/>
          </a:p>
        </p:txBody>
      </p:sp>
      <p:sp>
        <p:nvSpPr>
          <p:cNvPr id="5" name="Footer Placeholder 9">
            <a:extLst>
              <a:ext uri="{FF2B5EF4-FFF2-40B4-BE49-F238E27FC236}">
                <a16:creationId xmlns:a16="http://schemas.microsoft.com/office/drawing/2014/main" id="{B33664A6-13A2-4FDD-B754-E71C70520C87}"/>
              </a:ext>
            </a:extLst>
          </p:cNvPr>
          <p:cNvSpPr>
            <a:spLocks noGrp="1"/>
          </p:cNvSpPr>
          <p:nvPr>
            <p:ph type="ftr" sz="quarter" idx="3"/>
          </p:nvPr>
        </p:nvSpPr>
        <p:spPr>
          <a:xfrm>
            <a:off x="3428999" y="6231284"/>
            <a:ext cx="6309360" cy="626716"/>
          </a:xfrm>
          <a:prstGeom prst="rect">
            <a:avLst/>
          </a:prstGeom>
        </p:spPr>
        <p:txBody>
          <a:bodyPr vert="horz" lIns="0" tIns="0" rIns="0" bIns="0" rtlCol="0" anchor="ctr"/>
          <a:lstStyle>
            <a:lvl1pPr algn="l">
              <a:defRPr sz="1400">
                <a:solidFill>
                  <a:schemeClr val="tx2"/>
                </a:solidFill>
              </a:defRPr>
            </a:lvl1pPr>
          </a:lstStyle>
          <a:p>
            <a:r>
              <a:rPr lang="en-US" dirty="0"/>
              <a:t>INSERT THE PRESENTATION TITLE IN FOOTER (ALL CAPS)</a:t>
            </a:r>
          </a:p>
        </p:txBody>
      </p:sp>
    </p:spTree>
    <p:extLst>
      <p:ext uri="{BB962C8B-B14F-4D97-AF65-F5344CB8AC3E}">
        <p14:creationId xmlns:p14="http://schemas.microsoft.com/office/powerpoint/2010/main" val="263748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Content Placeholder 9">
            <a:extLst>
              <a:ext uri="{FF2B5EF4-FFF2-40B4-BE49-F238E27FC236}">
                <a16:creationId xmlns:a16="http://schemas.microsoft.com/office/drawing/2014/main" id="{77664D6B-EF5D-4C80-A8A2-A68529E34EB1}"/>
              </a:ext>
            </a:extLst>
          </p:cNvPr>
          <p:cNvSpPr>
            <a:spLocks noGrp="1"/>
          </p:cNvSpPr>
          <p:nvPr>
            <p:ph sz="quarter" idx="19"/>
          </p:nvPr>
        </p:nvSpPr>
        <p:spPr>
          <a:xfrm>
            <a:off x="6263640" y="457200"/>
            <a:ext cx="5212080" cy="5486400"/>
          </a:xfrm>
          <a:prstGeom prst="rect">
            <a:avLst/>
          </a:prstGeom>
        </p:spPr>
        <p:txBody>
          <a:bodyPr anchor="ctr" anchorCtr="0"/>
          <a:lstStyle>
            <a:lvl1pPr>
              <a:defRPr lang="en-US" sz="3400" b="0" i="0" kern="1200" dirty="0" smtClean="0">
                <a:solidFill>
                  <a:schemeClr val="tx2"/>
                </a:solidFill>
                <a:latin typeface="Foro Sans" panose="02000503000000020004" pitchFamily="50" charset="0"/>
                <a:ea typeface="Foro Sans" panose="02000503000000020004" pitchFamily="50" charset="0"/>
                <a:cs typeface="Foro Sans" panose="02000503000000020004" pitchFamily="50" charset="0"/>
              </a:defRPr>
            </a:lvl1pPr>
            <a:lvl2pPr marL="687388" indent="-457200">
              <a:defRPr lang="en-US" sz="3000" b="0" i="0" kern="1200" dirty="0">
                <a:solidFill>
                  <a:schemeClr val="tx2">
                    <a:lumMod val="85000"/>
                  </a:schemeClr>
                </a:solidFill>
                <a:latin typeface="Foro Sans Light" panose="02000503000000020004" pitchFamily="50" charset="0"/>
                <a:ea typeface="+mn-ea"/>
                <a:cs typeface="+mn-cs"/>
              </a:defRPr>
            </a:lvl2pPr>
          </a:lstStyle>
          <a:p>
            <a:pPr marL="0" lvl="0" indent="0" algn="l" defTabSz="914400" rtl="0" eaLnBrk="1" latinLnBrk="0" hangingPunct="1">
              <a:lnSpc>
                <a:spcPct val="90000"/>
              </a:lnSpc>
              <a:spcBef>
                <a:spcPts val="1800"/>
              </a:spcBef>
              <a:buClr>
                <a:schemeClr val="accent1"/>
              </a:buClr>
              <a:buSzPct val="130000"/>
              <a:buFontTx/>
              <a:buNone/>
              <a:tabLst/>
            </a:pPr>
            <a:r>
              <a:rPr lang="en-US"/>
              <a:t>Click to edit Master text styles</a:t>
            </a:r>
          </a:p>
          <a:p>
            <a:pPr marL="0" lvl="1" indent="0" algn="l" defTabSz="914400" rtl="0" eaLnBrk="1" latinLnBrk="0" hangingPunct="1">
              <a:lnSpc>
                <a:spcPct val="90000"/>
              </a:lnSpc>
              <a:spcBef>
                <a:spcPts val="1800"/>
              </a:spcBef>
              <a:buClr>
                <a:schemeClr val="accent1"/>
              </a:buClr>
              <a:buSzPct val="130000"/>
              <a:buFontTx/>
              <a:buNone/>
              <a:tabLst/>
            </a:pPr>
            <a:r>
              <a:rPr lang="en-US"/>
              <a:t>Second level</a:t>
            </a:r>
          </a:p>
        </p:txBody>
      </p:sp>
      <p:sp>
        <p:nvSpPr>
          <p:cNvPr id="7" name="Content Placeholder 9">
            <a:extLst>
              <a:ext uri="{FF2B5EF4-FFF2-40B4-BE49-F238E27FC236}">
                <a16:creationId xmlns:a16="http://schemas.microsoft.com/office/drawing/2014/main" id="{D95F1E15-25D4-469D-9593-4798B97FA443}"/>
              </a:ext>
            </a:extLst>
          </p:cNvPr>
          <p:cNvSpPr>
            <a:spLocks noGrp="1"/>
          </p:cNvSpPr>
          <p:nvPr>
            <p:ph sz="quarter" idx="20"/>
          </p:nvPr>
        </p:nvSpPr>
        <p:spPr>
          <a:xfrm>
            <a:off x="685800" y="457200"/>
            <a:ext cx="5212080" cy="5486400"/>
          </a:xfrm>
          <a:prstGeom prst="rect">
            <a:avLst/>
          </a:prstGeom>
        </p:spPr>
        <p:txBody>
          <a:bodyPr anchor="ctr" anchorCtr="0"/>
          <a:lstStyle>
            <a:lvl1pPr>
              <a:defRPr lang="en-US" sz="3400" dirty="0" smtClean="0">
                <a:ea typeface="Foro Sans" panose="02000503000000020004" pitchFamily="50" charset="0"/>
                <a:cs typeface="Foro Sans" panose="02000503000000020004" pitchFamily="50" charset="0"/>
              </a:defRPr>
            </a:lvl1pPr>
            <a:lvl2pPr marL="687388" indent="-457200">
              <a:defRPr lang="en-US" sz="3000" b="0" i="0" kern="1200" dirty="0">
                <a:solidFill>
                  <a:schemeClr val="tx2">
                    <a:lumMod val="85000"/>
                  </a:schemeClr>
                </a:solidFill>
                <a:latin typeface="Foro Sans Light" panose="02000503000000020004" pitchFamily="50" charset="0"/>
                <a:ea typeface="+mn-ea"/>
                <a:cs typeface="+mn-cs"/>
              </a:defRPr>
            </a:lvl2pPr>
          </a:lstStyle>
          <a:p>
            <a:pPr lvl="0">
              <a:spcBef>
                <a:spcPts val="1800"/>
              </a:spcBef>
              <a:buClr>
                <a:schemeClr val="accent1"/>
              </a:buClr>
              <a:buSzPct val="130000"/>
              <a:tabLst/>
            </a:pPr>
            <a:r>
              <a:rPr lang="en-US"/>
              <a:t>Click to edit Master text styles</a:t>
            </a:r>
          </a:p>
          <a:p>
            <a:pPr lvl="1">
              <a:spcBef>
                <a:spcPts val="1800"/>
              </a:spcBef>
              <a:buClr>
                <a:schemeClr val="accent1"/>
              </a:buClr>
              <a:buSzPct val="130000"/>
              <a:tabLst/>
            </a:pPr>
            <a:r>
              <a:rPr lang="en-US"/>
              <a:t>Second level</a:t>
            </a:r>
          </a:p>
        </p:txBody>
      </p:sp>
      <p:sp>
        <p:nvSpPr>
          <p:cNvPr id="16" name="Slide Number Placeholder 2">
            <a:extLst>
              <a:ext uri="{FF2B5EF4-FFF2-40B4-BE49-F238E27FC236}">
                <a16:creationId xmlns:a16="http://schemas.microsoft.com/office/drawing/2014/main" id="{6A399F11-40E5-4DC9-A43A-3F0E8E04E666}"/>
              </a:ext>
            </a:extLst>
          </p:cNvPr>
          <p:cNvSpPr>
            <a:spLocks noGrp="1"/>
          </p:cNvSpPr>
          <p:nvPr>
            <p:ph type="sldNum" sz="quarter" idx="4"/>
          </p:nvPr>
        </p:nvSpPr>
        <p:spPr>
          <a:xfrm>
            <a:off x="11606220" y="5759148"/>
            <a:ext cx="357180" cy="367332"/>
          </a:xfrm>
          <a:prstGeom prst="roundRect">
            <a:avLst>
              <a:gd name="adj" fmla="val 0"/>
            </a:avLst>
          </a:prstGeom>
        </p:spPr>
        <p:txBody>
          <a:bodyPr lIns="0" tIns="0" rIns="0" bIns="0" anchor="t" anchorCtr="0"/>
          <a:lstStyle>
            <a:lvl1pPr algn="r">
              <a:defRPr sz="1400" b="1"/>
            </a:lvl1pPr>
          </a:lstStyle>
          <a:p>
            <a:fld id="{DF40D084-39BF-4E4B-88BA-A3CB8221F6BE}" type="slidenum">
              <a:rPr lang="en-US" smtClean="0"/>
              <a:pPr/>
              <a:t>‹#›</a:t>
            </a:fld>
            <a:endParaRPr lang="en-US" dirty="0"/>
          </a:p>
        </p:txBody>
      </p:sp>
      <p:sp>
        <p:nvSpPr>
          <p:cNvPr id="6" name="Footer Placeholder 9">
            <a:extLst>
              <a:ext uri="{FF2B5EF4-FFF2-40B4-BE49-F238E27FC236}">
                <a16:creationId xmlns:a16="http://schemas.microsoft.com/office/drawing/2014/main" id="{B33664A6-13A2-4FDD-B754-E71C70520C87}"/>
              </a:ext>
            </a:extLst>
          </p:cNvPr>
          <p:cNvSpPr>
            <a:spLocks noGrp="1"/>
          </p:cNvSpPr>
          <p:nvPr>
            <p:ph type="ftr" sz="quarter" idx="3"/>
          </p:nvPr>
        </p:nvSpPr>
        <p:spPr>
          <a:xfrm>
            <a:off x="3428999" y="6231284"/>
            <a:ext cx="6309360" cy="626716"/>
          </a:xfrm>
          <a:prstGeom prst="rect">
            <a:avLst/>
          </a:prstGeom>
        </p:spPr>
        <p:txBody>
          <a:bodyPr vert="horz" lIns="0" tIns="0" rIns="0" bIns="0" rtlCol="0" anchor="ctr"/>
          <a:lstStyle>
            <a:lvl1pPr algn="l">
              <a:defRPr sz="1400">
                <a:solidFill>
                  <a:schemeClr val="tx2"/>
                </a:solidFill>
              </a:defRPr>
            </a:lvl1pPr>
          </a:lstStyle>
          <a:p>
            <a:r>
              <a:rPr lang="en-US" dirty="0"/>
              <a:t>INSERT THE PRESENTATION TITLE IN FOOTER (ALL CAPS)</a:t>
            </a:r>
          </a:p>
        </p:txBody>
      </p:sp>
    </p:spTree>
    <p:extLst>
      <p:ext uri="{BB962C8B-B14F-4D97-AF65-F5344CB8AC3E}">
        <p14:creationId xmlns:p14="http://schemas.microsoft.com/office/powerpoint/2010/main" val="234591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F50A12-99D0-4D3E-BA51-20F3A2EF4987}"/>
              </a:ext>
            </a:extLst>
          </p:cNvPr>
          <p:cNvSpPr/>
          <p:nvPr userDrawn="1"/>
        </p:nvSpPr>
        <p:spPr>
          <a:xfrm>
            <a:off x="0" y="0"/>
            <a:ext cx="12192000" cy="612648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03D9C7-4405-E649-8717-6D03F6E1215E}"/>
              </a:ext>
            </a:extLst>
          </p:cNvPr>
          <p:cNvSpPr/>
          <p:nvPr userDrawn="1"/>
        </p:nvSpPr>
        <p:spPr>
          <a:xfrm>
            <a:off x="0" y="0"/>
            <a:ext cx="118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a:extLst>
              <a:ext uri="{FF2B5EF4-FFF2-40B4-BE49-F238E27FC236}">
                <a16:creationId xmlns:a16="http://schemas.microsoft.com/office/drawing/2014/main" id="{CCBF9E32-7686-4B61-896B-1627E5A04387}"/>
              </a:ext>
            </a:extLst>
          </p:cNvPr>
          <p:cNvSpPr>
            <a:spLocks noGrp="1"/>
          </p:cNvSpPr>
          <p:nvPr>
            <p:ph type="ftr" sz="quarter" idx="3"/>
          </p:nvPr>
        </p:nvSpPr>
        <p:spPr>
          <a:xfrm>
            <a:off x="3428999" y="6231284"/>
            <a:ext cx="6309360" cy="626716"/>
          </a:xfrm>
          <a:prstGeom prst="rect">
            <a:avLst/>
          </a:prstGeom>
        </p:spPr>
        <p:txBody>
          <a:bodyPr vert="horz" lIns="0" tIns="0" rIns="0" bIns="0" rtlCol="0" anchor="ctr"/>
          <a:lstStyle>
            <a:lvl1pPr algn="l">
              <a:defRPr sz="1400">
                <a:solidFill>
                  <a:schemeClr val="tx2"/>
                </a:solidFill>
              </a:defRPr>
            </a:lvl1pPr>
          </a:lstStyle>
          <a:p>
            <a:r>
              <a:rPr lang="en-US" dirty="0"/>
              <a:t>HELP FOR HOMESCHOOLERS STRUGGLING WITH READING</a:t>
            </a:r>
          </a:p>
        </p:txBody>
      </p:sp>
      <p:pic>
        <p:nvPicPr>
          <p:cNvPr id="13" name="Picture 12">
            <a:extLst>
              <a:ext uri="{FF2B5EF4-FFF2-40B4-BE49-F238E27FC236}">
                <a16:creationId xmlns:a16="http://schemas.microsoft.com/office/drawing/2014/main" id="{EFBEC3A0-5534-4B7E-BE52-F8F7AEC50994}"/>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685800" y="6337814"/>
            <a:ext cx="2486773" cy="457200"/>
          </a:xfrm>
          <a:prstGeom prst="rect">
            <a:avLst/>
          </a:prstGeom>
        </p:spPr>
      </p:pic>
      <p:sp>
        <p:nvSpPr>
          <p:cNvPr id="15" name="Slide Number Placeholder 2">
            <a:extLst>
              <a:ext uri="{FF2B5EF4-FFF2-40B4-BE49-F238E27FC236}">
                <a16:creationId xmlns:a16="http://schemas.microsoft.com/office/drawing/2014/main" id="{CB24DD05-287C-4BA0-A79F-B29B60212022}"/>
              </a:ext>
            </a:extLst>
          </p:cNvPr>
          <p:cNvSpPr>
            <a:spLocks noGrp="1"/>
          </p:cNvSpPr>
          <p:nvPr>
            <p:ph type="sldNum" sz="quarter" idx="4"/>
          </p:nvPr>
        </p:nvSpPr>
        <p:spPr>
          <a:xfrm>
            <a:off x="11606220" y="5759148"/>
            <a:ext cx="357180" cy="367332"/>
          </a:xfrm>
          <a:prstGeom prst="roundRect">
            <a:avLst>
              <a:gd name="adj" fmla="val 0"/>
            </a:avLst>
          </a:prstGeom>
        </p:spPr>
        <p:txBody>
          <a:bodyPr lIns="0" tIns="0" rIns="0" bIns="0" anchor="t" anchorCtr="0"/>
          <a:lstStyle>
            <a:lvl1pPr algn="r">
              <a:defRPr sz="1400" b="1"/>
            </a:lvl1pPr>
          </a:lstStyle>
          <a:p>
            <a:fld id="{DF40D084-39BF-4E4B-88BA-A3CB8221F6BE}" type="slidenum">
              <a:rPr lang="en-US" smtClean="0"/>
              <a:pPr/>
              <a:t>‹#›</a:t>
            </a:fld>
            <a:endParaRPr lang="en-US" dirty="0"/>
          </a:p>
        </p:txBody>
      </p:sp>
      <p:pic>
        <p:nvPicPr>
          <p:cNvPr id="17" name="Picture 16">
            <a:extLst>
              <a:ext uri="{FF2B5EF4-FFF2-40B4-BE49-F238E27FC236}">
                <a16:creationId xmlns:a16="http://schemas.microsoft.com/office/drawing/2014/main" id="{64499EEE-6EF8-438D-86BB-C1E80BF86EF1}"/>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264795" y="6196786"/>
            <a:ext cx="1810512" cy="626715"/>
          </a:xfrm>
          <a:prstGeom prst="rect">
            <a:avLst/>
          </a:prstGeom>
        </p:spPr>
      </p:pic>
    </p:spTree>
    <p:extLst>
      <p:ext uri="{BB962C8B-B14F-4D97-AF65-F5344CB8AC3E}">
        <p14:creationId xmlns:p14="http://schemas.microsoft.com/office/powerpoint/2010/main" val="2935985268"/>
      </p:ext>
    </p:extLst>
  </p:cSld>
  <p:clrMap bg1="lt1" tx1="dk1" bg2="lt2" tx2="dk2" accent1="accent1" accent2="accent2" accent3="accent3" accent4="accent4" accent5="accent5" accent6="accent6" hlink="hlink" folHlink="folHlink"/>
  <p:sldLayoutIdLst>
    <p:sldLayoutId id="2147483746" r:id="rId1"/>
    <p:sldLayoutId id="2147483786" r:id="rId2"/>
    <p:sldLayoutId id="2147483785" r:id="rId3"/>
    <p:sldLayoutId id="2147483745" r:id="rId4"/>
    <p:sldLayoutId id="2147483766" r:id="rId5"/>
    <p:sldLayoutId id="2147483770" r:id="rId6"/>
    <p:sldLayoutId id="2147483750" r:id="rId7"/>
    <p:sldLayoutId id="2147483769" r:id="rId8"/>
    <p:sldLayoutId id="2147483767" r:id="rId9"/>
    <p:sldLayoutId id="2147483752" r:id="rId10"/>
    <p:sldLayoutId id="2147483751" r:id="rId11"/>
    <p:sldLayoutId id="2147483783" r:id="rId12"/>
    <p:sldLayoutId id="2147483784" r:id="rId13"/>
    <p:sldLayoutId id="2147483753" r:id="rId14"/>
    <p:sldLayoutId id="2147483787" r:id="rId15"/>
    <p:sldLayoutId id="2147483790" r:id="rId16"/>
    <p:sldLayoutId id="2147483791"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lang="en-US" sz="3400" b="0" i="0" kern="1200" dirty="0" smtClean="0">
          <a:solidFill>
            <a:schemeClr val="tx2"/>
          </a:solidFill>
          <a:latin typeface="Foro Sans" panose="0200050300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3000" b="0" i="0" kern="1200" dirty="0" smtClean="0">
          <a:solidFill>
            <a:schemeClr val="tx2">
              <a:lumMod val="85000"/>
            </a:schemeClr>
          </a:solidFill>
          <a:latin typeface="Foro Sans Light" panose="0200050300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3000" b="0" i="0" kern="1200" dirty="0" smtClean="0">
          <a:solidFill>
            <a:schemeClr val="tx2">
              <a:lumMod val="85000"/>
            </a:schemeClr>
          </a:solidFill>
          <a:latin typeface="Foro Sans Light" panose="0200050300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000" b="0" i="0" kern="1200" dirty="0" smtClean="0">
          <a:solidFill>
            <a:schemeClr val="tx2">
              <a:lumMod val="85000"/>
            </a:schemeClr>
          </a:solidFill>
          <a:latin typeface="Foro Sans Light" panose="0200050300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chemeClr val="tx1"/>
          </a:solidFill>
          <a:latin typeface="Open Sans Regular"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hyperlink" Target="https://pixabay.com/en/baseball-baseball-bat-hit-black-150324/" TargetMode="External"/><Relationship Id="rId3" Type="http://schemas.openxmlformats.org/officeDocument/2006/relationships/image" Target="../media/image19.gif"/><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hyperlink" Target="http://en.m.wikipedia.org/wiki/file:baseball.svg" TargetMode="External"/><Relationship Id="rId5" Type="http://schemas.openxmlformats.org/officeDocument/2006/relationships/image" Target="../media/image20.png"/><Relationship Id="rId10" Type="http://schemas.openxmlformats.org/officeDocument/2006/relationships/hyperlink" Target="http://www.freestockphotos.biz/stockphoto/14510" TargetMode="External"/><Relationship Id="rId4" Type="http://schemas.openxmlformats.org/officeDocument/2006/relationships/hyperlink" Target="http://stackoverflow.com/q/41415085" TargetMode="External"/><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diagramLayout" Target="../diagrams/layout1.xml"/><Relationship Id="rId12" Type="http://schemas.openxmlformats.org/officeDocument/2006/relationships/hyperlink" Target="http://www.neuroscientificallychallenged.com/blog/know-your-brain-vestibular-system"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diagramData" Target="../diagrams/data1.xml"/><Relationship Id="rId11" Type="http://schemas.openxmlformats.org/officeDocument/2006/relationships/image" Target="../media/image26.jpg"/><Relationship Id="rId5" Type="http://schemas.openxmlformats.org/officeDocument/2006/relationships/hyperlink" Target="http://commons.wikimedia.org/wiki/File:Oxygen480-devices-audio-headphones.svg" TargetMode="External"/><Relationship Id="rId10" Type="http://schemas.microsoft.com/office/2007/relationships/diagramDrawing" Target="../diagrams/drawing1.xml"/><Relationship Id="rId4" Type="http://schemas.openxmlformats.org/officeDocument/2006/relationships/image" Target="../media/image25.png"/><Relationship Id="rId9" Type="http://schemas.openxmlformats.org/officeDocument/2006/relationships/diagramColors" Target="../diagrams/colors1.xml"/><Relationship Id="rId14" Type="http://schemas.openxmlformats.org/officeDocument/2006/relationships/hyperlink" Target="http://aimeemaree.inf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hyperlink" Target="https://pixabay.com/en/baseball-baseball-bat-hit-black-150324/" TargetMode="External"/><Relationship Id="rId5" Type="http://schemas.openxmlformats.org/officeDocument/2006/relationships/image" Target="../media/image21.png"/><Relationship Id="rId4" Type="http://schemas.openxmlformats.org/officeDocument/2006/relationships/hyperlink" Target="http://stackoverflow.com/q/4141508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hyperlink" Target="https://pixabay.com/en/brain-cognition-design-art-2029391/" TargetMode="External"/><Relationship Id="rId5" Type="http://schemas.openxmlformats.org/officeDocument/2006/relationships/image" Target="../media/image29.png"/><Relationship Id="rId4" Type="http://schemas.openxmlformats.org/officeDocument/2006/relationships/hyperlink" Target="http://biology.stackexchange.com/questions/25967/nerves-neurons-axons-and-dendrites-by-exampl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hyperlink" Target="https://en.wikipedia.org/wiki/Natchez_Trace_National_Scenic_Trail" TargetMode="External"/><Relationship Id="rId5" Type="http://schemas.openxmlformats.org/officeDocument/2006/relationships/image" Target="../media/image30.jpg"/><Relationship Id="rId4" Type="http://schemas.openxmlformats.org/officeDocument/2006/relationships/hyperlink" Target="https://pixabay.com/en/brain-cognition-design-art-202939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hyperlink" Target="https://pixabay.com/en/brain-cognition-design-art-2029391/" TargetMode="External"/><Relationship Id="rId5" Type="http://schemas.openxmlformats.org/officeDocument/2006/relationships/image" Target="../media/image29.png"/><Relationship Id="rId4" Type="http://schemas.openxmlformats.org/officeDocument/2006/relationships/hyperlink" Target="http://commons.wikimedia.org/wiki/File:Wikimedia-research.pn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commons.wikimedia.org/wiki/File:Olympic_pictogram_Athletics_-_colored.svg" TargetMode="External"/><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hyperlink" Target="https://pixabay.com/en/brain-cognition-design-art-2029391/" TargetMode="External"/><Relationship Id="rId5" Type="http://schemas.openxmlformats.org/officeDocument/2006/relationships/image" Target="../media/image29.png"/><Relationship Id="rId4" Type="http://schemas.openxmlformats.org/officeDocument/2006/relationships/hyperlink" Target="https://pixabay.com/en/boy-computer-home-office-male-man-1297397/"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jpg"/><Relationship Id="rId7" Type="http://schemas.openxmlformats.org/officeDocument/2006/relationships/image" Target="../media/image37.png"/><Relationship Id="rId12" Type="http://schemas.openxmlformats.org/officeDocument/2006/relationships/hyperlink" Target="https://pixabay.com/en/brain-cognition-design-art-2029391/" TargetMode="External"/><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image" Target="../media/image36.png"/><Relationship Id="rId11" Type="http://schemas.openxmlformats.org/officeDocument/2006/relationships/image" Target="../media/image29.png"/><Relationship Id="rId5" Type="http://schemas.openxmlformats.org/officeDocument/2006/relationships/image" Target="../media/image35.png"/><Relationship Id="rId10" Type="http://schemas.openxmlformats.org/officeDocument/2006/relationships/hyperlink" Target="http://commons.wikimedia.org/wiki/File:Tic_Tac_Toe.png" TargetMode="External"/><Relationship Id="rId4" Type="http://schemas.openxmlformats.org/officeDocument/2006/relationships/hyperlink" Target="https://chrisdevoss.wordpress.com/2012/11/16/the-finals-of-the-world-championship-uno-competition/" TargetMode="External"/><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openxmlformats.org/officeDocument/2006/relationships/hyperlink" Target="https://pixabay.com/en/boy-happy-child-childhood-kid-310729/" TargetMode="External"/><Relationship Id="rId3" Type="http://schemas.openxmlformats.org/officeDocument/2006/relationships/image" Target="../media/image40.jp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hyperlink" Target="https://pixabay.com/en/woman-mother-adult-people-smiling-158140/" TargetMode="External"/><Relationship Id="rId5" Type="http://schemas.openxmlformats.org/officeDocument/2006/relationships/image" Target="../media/image41.png"/><Relationship Id="rId4" Type="http://schemas.openxmlformats.org/officeDocument/2006/relationships/hyperlink" Target="http://blogs.ubc.ca/communicatingscience2014w110/2014/10/27/flavonoids-consumption-can-decrease-age-related-memory-declin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hyperlink" Target="http://mumsgather.blogspot.com/2011/01/kssr-kurikulum-standard-sekolah-rendah.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hyperlink" Target="https://pixabay.com/en/brain-cognition-design-art-2029391/" TargetMode="External"/><Relationship Id="rId5" Type="http://schemas.openxmlformats.org/officeDocument/2006/relationships/image" Target="../media/image29.png"/><Relationship Id="rId4" Type="http://schemas.openxmlformats.org/officeDocument/2006/relationships/hyperlink" Target="http://commons.wikimedia.org/wiki/File:Wikimedia-research.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www.remix3d.com/details/49c3770d5df448e5834efe0eb2bd6d08" TargetMode="External"/><Relationship Id="rId3" Type="http://schemas.openxmlformats.org/officeDocument/2006/relationships/image" Target="../media/image47.jpg"/><Relationship Id="rId7" Type="http://schemas.microsoft.com/office/2017/06/relationships/model3d" Target="../media/model3d1.glb"/><Relationship Id="rId2" Type="http://schemas.openxmlformats.org/officeDocument/2006/relationships/notesSlide" Target="../notesSlides/notesSlide40.xml"/><Relationship Id="rId1" Type="http://schemas.openxmlformats.org/officeDocument/2006/relationships/slideLayout" Target="../slideLayouts/slideLayout27.xml"/><Relationship Id="rId6" Type="http://schemas.openxmlformats.org/officeDocument/2006/relationships/hyperlink" Target="https://commons.wikimedia.org/wiki/File:Blue_person_pictogram.svg" TargetMode="External"/><Relationship Id="rId11" Type="http://schemas.openxmlformats.org/officeDocument/2006/relationships/hyperlink" Target="https://pixabay.com/en/blackboard-chalk-school-chalkboard-2712823/" TargetMode="External"/><Relationship Id="rId5" Type="http://schemas.openxmlformats.org/officeDocument/2006/relationships/image" Target="../media/image48.png"/><Relationship Id="rId10" Type="http://schemas.openxmlformats.org/officeDocument/2006/relationships/image" Target="../media/image50.jpg"/><Relationship Id="rId4" Type="http://schemas.openxmlformats.org/officeDocument/2006/relationships/hyperlink" Target="http://amrutam-nopen.blogspot.com/2012/02/love-is-when.html" TargetMode="External"/><Relationship Id="rId9"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hyperlink" Target="http://www.thestrugglingreader.com/"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gemmlearning.com/"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hyperlink" Target="http://www.linguisystems.com/" TargetMode="External"/><Relationship Id="rId4" Type="http://schemas.openxmlformats.org/officeDocument/2006/relationships/hyperlink" Target="http://www.superduperinc.com/"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www.hslda.org/strugglinglearner"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interdys.org/"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hyperlink" Target="http://www.literacyconnections.co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www.publicdomainpictures.net/view-image.php?image=24101&amp;picture=burning-fire&amp;large=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mumsgather.blogspot.com/2011/01/kssr-kurikulum-standard-sekolah-rendah.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9" y="1965960"/>
            <a:ext cx="5006336" cy="1463040"/>
          </a:xfrm>
        </p:spPr>
        <p:txBody>
          <a:bodyPr vert="horz" lIns="91440" tIns="45720" rIns="91440" bIns="45720" rtlCol="0" anchor="ctr">
            <a:normAutofit/>
          </a:bodyPr>
          <a:lstStyle/>
          <a:p>
            <a:r>
              <a:rPr lang="en-US" sz="4400" dirty="0">
                <a:solidFill>
                  <a:schemeClr val="tx1"/>
                </a:solidFill>
                <a:latin typeface="+mj-lt"/>
                <a:ea typeface="+mj-ea"/>
                <a:cs typeface="+mj-cs"/>
              </a:rPr>
              <a:t>Equipping Minds for Reading Success!</a:t>
            </a:r>
          </a:p>
        </p:txBody>
      </p:sp>
      <p:sp>
        <p:nvSpPr>
          <p:cNvPr id="3" name="Text Placeholder 2"/>
          <p:cNvSpPr>
            <a:spLocks noGrp="1"/>
          </p:cNvSpPr>
          <p:nvPr>
            <p:ph type="body" idx="1"/>
          </p:nvPr>
        </p:nvSpPr>
        <p:spPr>
          <a:xfrm>
            <a:off x="805543" y="3886200"/>
            <a:ext cx="5006336" cy="1463040"/>
          </a:xfrm>
        </p:spPr>
        <p:txBody>
          <a:bodyPr vert="horz" lIns="91440" tIns="45720" rIns="91440" bIns="45720" rtlCol="0" anchor="t">
            <a:noAutofit/>
          </a:bodyPr>
          <a:lstStyle/>
          <a:p>
            <a:pPr>
              <a:lnSpc>
                <a:spcPct val="90000"/>
              </a:lnSpc>
            </a:pPr>
            <a:r>
              <a:rPr lang="en-US" sz="2400" dirty="0">
                <a:solidFill>
                  <a:schemeClr val="tx1"/>
                </a:solidFill>
                <a:latin typeface="+mn-lt"/>
                <a:ea typeface="+mn-ea"/>
              </a:rPr>
              <a:t>Faith Berens, M.Ed., Reading and Dyslexia Specialist     </a:t>
            </a:r>
          </a:p>
          <a:p>
            <a:pPr>
              <a:lnSpc>
                <a:spcPct val="90000"/>
              </a:lnSpc>
            </a:pPr>
            <a:r>
              <a:rPr lang="en-US" sz="2400" dirty="0">
                <a:solidFill>
                  <a:schemeClr val="tx1"/>
                </a:solidFill>
                <a:latin typeface="+mn-lt"/>
                <a:ea typeface="+mn-ea"/>
              </a:rPr>
              <a:t>Equipping Minds Conference, 2020</a:t>
            </a:r>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D672193F-90B0-4FD4-8D1F-B622D926E3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34" r="1" b="1"/>
          <a:stretch/>
        </p:blipFill>
        <p:spPr bwMode="auto">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56720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What is Reading?</a:t>
            </a:r>
            <a:br>
              <a:rPr lang="en-US" sz="4700" kern="1200">
                <a:solidFill>
                  <a:srgbClr val="FFFFFF"/>
                </a:solidFill>
                <a:latin typeface="+mj-lt"/>
                <a:ea typeface="+mj-ea"/>
                <a:cs typeface="+mj-cs"/>
              </a:rPr>
            </a:br>
            <a:r>
              <a:rPr lang="en-US" sz="4700" kern="1200">
                <a:solidFill>
                  <a:srgbClr val="FFFFFF"/>
                </a:solidFill>
                <a:latin typeface="+mj-lt"/>
                <a:ea typeface="+mj-ea"/>
                <a:cs typeface="+mj-cs"/>
              </a:rPr>
              <a:t>Necessary skills for reading?  </a:t>
            </a:r>
          </a:p>
        </p:txBody>
      </p:sp>
      <p:sp>
        <p:nvSpPr>
          <p:cNvPr id="4" name="Slide Number Placeholder 3"/>
          <p:cNvSpPr>
            <a:spLocks noGrp="1"/>
          </p:cNvSpPr>
          <p:nvPr>
            <p:ph type="sldNum" sz="quarter" idx="4"/>
          </p:nvPr>
        </p:nvSpPr>
        <p:spPr>
          <a:xfrm>
            <a:off x="10825930" y="6223702"/>
            <a:ext cx="570728" cy="314067"/>
          </a:xfrm>
        </p:spPr>
        <p:txBody>
          <a:bodyPr vert="horz" lIns="91440" tIns="45720" rIns="91440" bIns="45720" rtlCol="0" anchor="ctr">
            <a:normAutofit/>
          </a:bodyPr>
          <a:lstStyle/>
          <a:p>
            <a:pPr defTabSz="914400">
              <a:spcAft>
                <a:spcPts val="600"/>
              </a:spcAft>
            </a:pPr>
            <a:fld id="{DF40D084-39BF-4E4B-88BA-A3CB8221F6BE}" type="slidenum">
              <a:rPr lang="en-US" sz="1000">
                <a:solidFill>
                  <a:srgbClr val="898989"/>
                </a:solidFill>
              </a:rPr>
              <a:pPr defTabSz="914400">
                <a:spcAft>
                  <a:spcPts val="600"/>
                </a:spcAft>
              </a:pPr>
              <a:t>10</a:t>
            </a:fld>
            <a:endParaRPr lang="en-US" sz="1000">
              <a:solidFill>
                <a:srgbClr val="898989"/>
              </a:solidFill>
            </a:endParaRPr>
          </a:p>
        </p:txBody>
      </p:sp>
    </p:spTree>
    <p:extLst>
      <p:ext uri="{BB962C8B-B14F-4D97-AF65-F5344CB8AC3E}">
        <p14:creationId xmlns:p14="http://schemas.microsoft.com/office/powerpoint/2010/main" val="19068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C77F-658C-4895-93C5-85F1A8F8FD88}"/>
              </a:ext>
            </a:extLst>
          </p:cNvPr>
          <p:cNvSpPr>
            <a:spLocks noGrp="1"/>
          </p:cNvSpPr>
          <p:nvPr>
            <p:ph type="title"/>
          </p:nvPr>
        </p:nvSpPr>
        <p:spPr>
          <a:xfrm>
            <a:off x="685800" y="1"/>
            <a:ext cx="10751574" cy="1338470"/>
          </a:xfrm>
        </p:spPr>
        <p:txBody>
          <a:bodyPr/>
          <a:lstStyle/>
          <a:p>
            <a:r>
              <a:rPr lang="en-US" dirty="0"/>
              <a:t>Key Predictors or Reading Ability</a:t>
            </a:r>
          </a:p>
        </p:txBody>
      </p:sp>
      <p:sp>
        <p:nvSpPr>
          <p:cNvPr id="4" name="Slide Number Placeholder 3">
            <a:extLst>
              <a:ext uri="{FF2B5EF4-FFF2-40B4-BE49-F238E27FC236}">
                <a16:creationId xmlns:a16="http://schemas.microsoft.com/office/drawing/2014/main" id="{85F63838-86A6-4BAF-8A71-0F4B34178DF7}"/>
              </a:ext>
            </a:extLst>
          </p:cNvPr>
          <p:cNvSpPr>
            <a:spLocks noGrp="1"/>
          </p:cNvSpPr>
          <p:nvPr>
            <p:ph type="sldNum" sz="quarter" idx="4"/>
          </p:nvPr>
        </p:nvSpPr>
        <p:spPr/>
        <p:txBody>
          <a:bodyPr/>
          <a:lstStyle/>
          <a:p>
            <a:fld id="{DF40D084-39BF-4E4B-88BA-A3CB8221F6BE}" type="slidenum">
              <a:rPr lang="en-US" smtClean="0"/>
              <a:pPr/>
              <a:t>11</a:t>
            </a:fld>
            <a:endParaRPr lang="en-US" dirty="0"/>
          </a:p>
        </p:txBody>
      </p:sp>
      <p:sp>
        <p:nvSpPr>
          <p:cNvPr id="5" name="TextBox 4">
            <a:extLst>
              <a:ext uri="{FF2B5EF4-FFF2-40B4-BE49-F238E27FC236}">
                <a16:creationId xmlns:a16="http://schemas.microsoft.com/office/drawing/2014/main" id="{5A50821E-BCEE-48C0-97F8-43F3EB281FB1}"/>
              </a:ext>
            </a:extLst>
          </p:cNvPr>
          <p:cNvSpPr txBox="1"/>
          <p:nvPr/>
        </p:nvSpPr>
        <p:spPr>
          <a:xfrm>
            <a:off x="685800" y="1921565"/>
            <a:ext cx="10920419"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t>Phonological/Phonemic Awareness</a:t>
            </a:r>
          </a:p>
          <a:p>
            <a:pPr marL="457200" indent="-457200">
              <a:buFont typeface="Arial" panose="020B0604020202020204" pitchFamily="34" charset="0"/>
              <a:buChar char="•"/>
            </a:pPr>
            <a:r>
              <a:rPr lang="en-US" sz="3200" dirty="0"/>
              <a:t>Receptive and Expressive Language Vocabulary</a:t>
            </a:r>
          </a:p>
          <a:p>
            <a:pPr marL="457200" indent="-457200">
              <a:buFont typeface="Arial" panose="020B0604020202020204" pitchFamily="34" charset="0"/>
              <a:buChar char="•"/>
            </a:pPr>
            <a:r>
              <a:rPr lang="en-US" sz="3200" dirty="0"/>
              <a:t>Rapid Automatic naming abilities/Naming Speed</a:t>
            </a:r>
          </a:p>
          <a:p>
            <a:pPr marL="457200" indent="-457200">
              <a:buFont typeface="Arial" panose="020B0604020202020204" pitchFamily="34" charset="0"/>
              <a:buChar char="•"/>
            </a:pPr>
            <a:r>
              <a:rPr lang="en-US" sz="3200" dirty="0"/>
              <a:t>Letter name knowledge</a:t>
            </a:r>
          </a:p>
          <a:p>
            <a:pPr marL="457200" indent="-457200">
              <a:buFont typeface="Arial" panose="020B0604020202020204" pitchFamily="34" charset="0"/>
              <a:buChar char="•"/>
            </a:pPr>
            <a:r>
              <a:rPr lang="en-US" sz="3200" dirty="0"/>
              <a:t>Verbal Short term memory</a:t>
            </a:r>
          </a:p>
          <a:p>
            <a:pPr marL="457200" indent="-457200">
              <a:buFont typeface="Arial" panose="020B0604020202020204" pitchFamily="34" charset="0"/>
              <a:buChar char="•"/>
            </a:pPr>
            <a:r>
              <a:rPr lang="en-US" sz="3200" dirty="0"/>
              <a:t>Home Literacy environment</a:t>
            </a:r>
          </a:p>
        </p:txBody>
      </p:sp>
    </p:spTree>
    <p:extLst>
      <p:ext uri="{BB962C8B-B14F-4D97-AF65-F5344CB8AC3E}">
        <p14:creationId xmlns:p14="http://schemas.microsoft.com/office/powerpoint/2010/main" val="18863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2507776" cy="1370303"/>
          </a:xfrm>
        </p:spPr>
        <p:txBody>
          <a:bodyPr/>
          <a:lstStyle/>
          <a:p>
            <a:r>
              <a:rPr lang="en-US" dirty="0"/>
              <a:t>Reading Rope</a:t>
            </a:r>
          </a:p>
        </p:txBody>
      </p:sp>
      <p:sp>
        <p:nvSpPr>
          <p:cNvPr id="3" name="Content Placeholder 2"/>
          <p:cNvSpPr>
            <a:spLocks noGrp="1"/>
          </p:cNvSpPr>
          <p:nvPr>
            <p:ph sz="quarter" idx="20"/>
          </p:nvPr>
        </p:nvSpPr>
        <p:spPr>
          <a:xfrm>
            <a:off x="685800" y="2374710"/>
            <a:ext cx="2507776" cy="3340289"/>
          </a:xfrm>
        </p:spPr>
        <p:txBody>
          <a:bodyPr/>
          <a:lstStyle/>
          <a:p>
            <a:r>
              <a:rPr lang="en-US" dirty="0"/>
              <a:t>created by Hollis Scarborough</a:t>
            </a:r>
          </a:p>
        </p:txBody>
      </p:sp>
      <p:sp>
        <p:nvSpPr>
          <p:cNvPr id="4" name="Slide Number Placeholder 3"/>
          <p:cNvSpPr>
            <a:spLocks noGrp="1"/>
          </p:cNvSpPr>
          <p:nvPr>
            <p:ph type="sldNum" sz="quarter" idx="4"/>
          </p:nvPr>
        </p:nvSpPr>
        <p:spPr/>
        <p:txBody>
          <a:bodyPr/>
          <a:lstStyle/>
          <a:p>
            <a:fld id="{DF40D084-39BF-4E4B-88BA-A3CB8221F6BE}" type="slidenum">
              <a:rPr lang="en-US" smtClean="0"/>
              <a:pPr/>
              <a:t>12</a:t>
            </a:fld>
            <a:endParaRPr lang="en-US" dirty="0"/>
          </a:p>
        </p:txBody>
      </p:sp>
      <p:pic>
        <p:nvPicPr>
          <p:cNvPr id="9" name="Picture Placeholder 8"/>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1665" b="1665"/>
          <a:stretch>
            <a:fillRect/>
          </a:stretch>
        </p:blipFill>
        <p:spPr>
          <a:xfrm>
            <a:off x="3429000" y="457200"/>
            <a:ext cx="8534400" cy="5257800"/>
          </a:xfrm>
        </p:spPr>
      </p:pic>
      <p:sp>
        <p:nvSpPr>
          <p:cNvPr id="10" name="Text Placeholder 1"/>
          <p:cNvSpPr txBox="1">
            <a:spLocks/>
          </p:cNvSpPr>
          <p:nvPr/>
        </p:nvSpPr>
        <p:spPr>
          <a:xfrm>
            <a:off x="3428999" y="5759148"/>
            <a:ext cx="8335371" cy="367332"/>
          </a:xfrm>
          <a:prstGeom prst="rect">
            <a:avLst/>
          </a:prstGeom>
        </p:spPr>
        <p:txBody>
          <a:bodyPr/>
          <a:lstStyle>
            <a:lvl1pPr marL="0" indent="0" algn="l" defTabSz="914400" rtl="0" eaLnBrk="1" latinLnBrk="0" hangingPunct="1">
              <a:lnSpc>
                <a:spcPct val="90000"/>
              </a:lnSpc>
              <a:spcBef>
                <a:spcPts val="1000"/>
              </a:spcBef>
              <a:buFontTx/>
              <a:buNone/>
              <a:defRPr lang="en-US" sz="3400" b="0" i="0" kern="1200" dirty="0" smtClean="0">
                <a:solidFill>
                  <a:schemeClr val="tx2"/>
                </a:solidFill>
                <a:latin typeface="Foro Sans" panose="0200050300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3000" b="0" i="0" kern="1200" dirty="0" smtClean="0">
                <a:solidFill>
                  <a:schemeClr val="tx2">
                    <a:lumMod val="85000"/>
                  </a:schemeClr>
                </a:solidFill>
                <a:latin typeface="Foro Sans Light" panose="0200050300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3000" b="0" i="0" kern="1200" dirty="0" smtClean="0">
                <a:solidFill>
                  <a:schemeClr val="tx2">
                    <a:lumMod val="85000"/>
                  </a:schemeClr>
                </a:solidFill>
                <a:latin typeface="Foro Sans Light" panose="0200050300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000" b="0" i="0" kern="1200" dirty="0" smtClean="0">
                <a:solidFill>
                  <a:schemeClr val="tx2">
                    <a:lumMod val="85000"/>
                  </a:schemeClr>
                </a:solidFill>
                <a:latin typeface="Foro Sans Light" panose="0200050300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chemeClr val="tx1"/>
                </a:solidFill>
                <a:latin typeface="Open Sans Regular"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2">
                    <a:lumMod val="50000"/>
                  </a:schemeClr>
                </a:solidFill>
                <a:latin typeface="Arial" panose="020B0604020202020204" pitchFamily="34" charset="0"/>
                <a:cs typeface="Arial" panose="020B0604020202020204" pitchFamily="34" charset="0"/>
              </a:rPr>
              <a:t>Photo from: https://courses.lumenlearning.com/suny-hccc-childrenslit/chapter/the-simple-view-of-reading</a:t>
            </a:r>
            <a:endParaRPr lang="en-US"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740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a:t>
            </a:r>
          </a:p>
        </p:txBody>
      </p:sp>
      <p:sp>
        <p:nvSpPr>
          <p:cNvPr id="3" name="Content Placeholder 2"/>
          <p:cNvSpPr>
            <a:spLocks noGrp="1"/>
          </p:cNvSpPr>
          <p:nvPr>
            <p:ph sz="quarter" idx="20"/>
          </p:nvPr>
        </p:nvSpPr>
        <p:spPr>
          <a:xfrm>
            <a:off x="685800" y="2086376"/>
            <a:ext cx="5212080" cy="3628623"/>
          </a:xfrm>
        </p:spPr>
        <p:txBody>
          <a:bodyPr/>
          <a:lstStyle/>
          <a:p>
            <a:pPr marL="457200" indent="-457200">
              <a:buFont typeface="Wingdings" panose="05000000000000000000" pitchFamily="2" charset="2"/>
              <a:buChar char="v"/>
            </a:pPr>
            <a:r>
              <a:rPr lang="en-US" dirty="0"/>
              <a:t>Visual Discrimination</a:t>
            </a:r>
          </a:p>
          <a:p>
            <a:pPr marL="457200" indent="-457200">
              <a:buFont typeface="Wingdings" panose="05000000000000000000" pitchFamily="2" charset="2"/>
              <a:buChar char="v"/>
            </a:pPr>
            <a:r>
              <a:rPr lang="en-US" dirty="0"/>
              <a:t>Visual Figure-Ground</a:t>
            </a:r>
          </a:p>
          <a:p>
            <a:pPr marL="457200" indent="-457200">
              <a:buFont typeface="Wingdings" panose="05000000000000000000" pitchFamily="2" charset="2"/>
              <a:buChar char="v"/>
            </a:pPr>
            <a:r>
              <a:rPr lang="en-US" dirty="0"/>
              <a:t>Visual Memory</a:t>
            </a:r>
          </a:p>
          <a:p>
            <a:pPr marL="457200" indent="-457200">
              <a:buFont typeface="Wingdings" panose="05000000000000000000" pitchFamily="2" charset="2"/>
              <a:buChar char="v"/>
            </a:pPr>
            <a:r>
              <a:rPr lang="en-US" dirty="0"/>
              <a:t>Convergence</a:t>
            </a:r>
          </a:p>
          <a:p>
            <a:pPr marL="457200" indent="-457200">
              <a:buFont typeface="Wingdings" panose="05000000000000000000" pitchFamily="2" charset="2"/>
              <a:buChar char="v"/>
            </a:pPr>
            <a:r>
              <a:rPr lang="en-US" dirty="0"/>
              <a:t>Tracking	</a:t>
            </a:r>
          </a:p>
        </p:txBody>
      </p:sp>
      <p:sp>
        <p:nvSpPr>
          <p:cNvPr id="5" name="Slide Number Placeholder 4"/>
          <p:cNvSpPr>
            <a:spLocks noGrp="1"/>
          </p:cNvSpPr>
          <p:nvPr>
            <p:ph type="sldNum" sz="quarter" idx="4"/>
          </p:nvPr>
        </p:nvSpPr>
        <p:spPr/>
        <p:txBody>
          <a:bodyPr/>
          <a:lstStyle/>
          <a:p>
            <a:fld id="{DF40D084-39BF-4E4B-88BA-A3CB8221F6BE}" type="slidenum">
              <a:rPr lang="en-US" smtClean="0"/>
              <a:pPr/>
              <a:t>13</a:t>
            </a:fld>
            <a:endParaRPr lang="en-US" dirty="0"/>
          </a:p>
        </p:txBody>
      </p:sp>
      <p:pic>
        <p:nvPicPr>
          <p:cNvPr id="12" name="Picture Placeholder 11"/>
          <p:cNvPicPr>
            <a:picLocks noGrp="1" noChangeAspect="1"/>
          </p:cNvPicPr>
          <p:nvPr>
            <p:ph type="pic" sz="quarter" idx="21"/>
          </p:nvPr>
        </p:nvPicPr>
        <p:blipFill>
          <a:blip r:embed="rId3" cstate="print">
            <a:extLst>
              <a:ext uri="{28A0092B-C50C-407E-A947-70E740481C1C}">
                <a14:useLocalDpi xmlns:a14="http://schemas.microsoft.com/office/drawing/2010/main" val="0"/>
              </a:ext>
            </a:extLst>
          </a:blip>
          <a:srcRect l="13869" r="13869"/>
          <a:stretch>
            <a:fillRect/>
          </a:stretch>
        </p:blipFill>
        <p:spPr>
          <a:xfrm>
            <a:off x="6263640" y="370114"/>
            <a:ext cx="5699760" cy="5257800"/>
          </a:xfrm>
        </p:spPr>
      </p:pic>
    </p:spTree>
    <p:extLst>
      <p:ext uri="{BB962C8B-B14F-4D97-AF65-F5344CB8AC3E}">
        <p14:creationId xmlns:p14="http://schemas.microsoft.com/office/powerpoint/2010/main" val="376712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Auditory</a:t>
            </a:r>
          </a:p>
        </p:txBody>
      </p:sp>
      <p:sp>
        <p:nvSpPr>
          <p:cNvPr id="3" name="Content Placeholder 2"/>
          <p:cNvSpPr>
            <a:spLocks noGrp="1"/>
          </p:cNvSpPr>
          <p:nvPr>
            <p:ph sz="quarter" idx="20"/>
          </p:nvPr>
        </p:nvSpPr>
        <p:spPr/>
        <p:txBody>
          <a:bodyPr/>
          <a:lstStyle/>
          <a:p>
            <a:pPr marL="457200" indent="-457200">
              <a:buFont typeface="Wingdings" panose="05000000000000000000" pitchFamily="2" charset="2"/>
              <a:buChar char="v"/>
            </a:pPr>
            <a:r>
              <a:rPr lang="en-US" dirty="0"/>
              <a:t>Auditory Memory</a:t>
            </a:r>
          </a:p>
          <a:p>
            <a:pPr marL="457200" indent="-457200">
              <a:buFont typeface="Wingdings" panose="05000000000000000000" pitchFamily="2" charset="2"/>
              <a:buChar char="v"/>
            </a:pPr>
            <a:r>
              <a:rPr lang="en-US" dirty="0"/>
              <a:t>Auditory Discrimination</a:t>
            </a:r>
          </a:p>
          <a:p>
            <a:pPr marL="457200" indent="-457200">
              <a:buFont typeface="Wingdings" panose="05000000000000000000" pitchFamily="2" charset="2"/>
              <a:buChar char="v"/>
            </a:pPr>
            <a:r>
              <a:rPr lang="en-US" dirty="0"/>
              <a:t>Sound Sequencing</a:t>
            </a:r>
          </a:p>
          <a:p>
            <a:pPr marL="457200" indent="-457200">
              <a:buFont typeface="Wingdings" panose="05000000000000000000" pitchFamily="2" charset="2"/>
              <a:buChar char="v"/>
            </a:pPr>
            <a:r>
              <a:rPr lang="en-US" dirty="0"/>
              <a:t>Phonological Processing</a:t>
            </a:r>
          </a:p>
          <a:p>
            <a:pPr marL="457200" indent="-457200">
              <a:buFont typeface="Wingdings" panose="05000000000000000000" pitchFamily="2" charset="2"/>
              <a:buChar char="v"/>
            </a:pPr>
            <a:r>
              <a:rPr lang="en-US" dirty="0"/>
              <a:t>Phonemic Awareness Skills</a:t>
            </a:r>
          </a:p>
        </p:txBody>
      </p:sp>
      <p:sp>
        <p:nvSpPr>
          <p:cNvPr id="5" name="Slide Number Placeholder 4"/>
          <p:cNvSpPr>
            <a:spLocks noGrp="1"/>
          </p:cNvSpPr>
          <p:nvPr>
            <p:ph type="sldNum" sz="quarter" idx="4"/>
          </p:nvPr>
        </p:nvSpPr>
        <p:spPr/>
        <p:txBody>
          <a:bodyPr/>
          <a:lstStyle/>
          <a:p>
            <a:fld id="{DF40D084-39BF-4E4B-88BA-A3CB8221F6BE}" type="slidenum">
              <a:rPr lang="en-US" smtClean="0"/>
              <a:pPr/>
              <a:t>14</a:t>
            </a:fld>
            <a:endParaRPr lang="en-US" dirty="0"/>
          </a:p>
        </p:txBody>
      </p:sp>
      <p:pic>
        <p:nvPicPr>
          <p:cNvPr id="7" name="Picture Placeholder 6"/>
          <p:cNvPicPr>
            <a:picLocks noGrp="1" noChangeAspect="1"/>
          </p:cNvPicPr>
          <p:nvPr>
            <p:ph type="pic" sz="quarter" idx="21"/>
          </p:nvPr>
        </p:nvPicPr>
        <p:blipFill rotWithShape="1">
          <a:blip r:embed="rId3" cstate="print">
            <a:extLst>
              <a:ext uri="{28A0092B-C50C-407E-A947-70E740481C1C}">
                <a14:useLocalDpi xmlns:a14="http://schemas.microsoft.com/office/drawing/2010/main" val="0"/>
              </a:ext>
            </a:extLst>
          </a:blip>
          <a:srcRect l="5442" t="519" r="27090" b="-519"/>
          <a:stretch/>
        </p:blipFill>
        <p:spPr/>
      </p:pic>
    </p:spTree>
    <p:extLst>
      <p:ext uri="{BB962C8B-B14F-4D97-AF65-F5344CB8AC3E}">
        <p14:creationId xmlns:p14="http://schemas.microsoft.com/office/powerpoint/2010/main" val="3009390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defRPr/>
            </a:pPr>
            <a:r>
              <a:rPr lang="en-US" dirty="0"/>
              <a:t>Phonemic awareness is the ability to hear and manipulate the sounds within words</a:t>
            </a:r>
          </a:p>
          <a:p>
            <a:pPr>
              <a:defRPr/>
            </a:pPr>
            <a:r>
              <a:rPr lang="en-US" dirty="0"/>
              <a:t>Phonemic Awareness skills include:</a:t>
            </a:r>
          </a:p>
          <a:p>
            <a:pPr marL="457200" indent="-457200">
              <a:buFont typeface="Wingdings" panose="05000000000000000000" pitchFamily="2" charset="2"/>
              <a:buChar char="§"/>
              <a:defRPr/>
            </a:pPr>
            <a:r>
              <a:rPr lang="en-US" dirty="0"/>
              <a:t>Rhyming (recognizing and generating)</a:t>
            </a:r>
          </a:p>
          <a:p>
            <a:pPr marL="457200" indent="-457200">
              <a:buFont typeface="Wingdings" panose="05000000000000000000" pitchFamily="2" charset="2"/>
              <a:buChar char="§"/>
              <a:defRPr/>
            </a:pPr>
            <a:r>
              <a:rPr lang="en-US" dirty="0"/>
              <a:t>Segmenting sounds, Phoneme isolation, blending and manipulation</a:t>
            </a:r>
          </a:p>
          <a:p>
            <a:pPr marL="457200" indent="-457200">
              <a:buFont typeface="Wingdings" panose="05000000000000000000" pitchFamily="2" charset="2"/>
              <a:buChar char="§"/>
              <a:defRPr/>
            </a:pPr>
            <a:r>
              <a:rPr lang="en-US" dirty="0"/>
              <a:t>Syllable awareness and counting</a:t>
            </a:r>
          </a:p>
          <a:p>
            <a:endParaRPr lang="en-US" dirty="0"/>
          </a:p>
        </p:txBody>
      </p:sp>
      <p:sp>
        <p:nvSpPr>
          <p:cNvPr id="3" name="Title 2"/>
          <p:cNvSpPr>
            <a:spLocks noGrp="1"/>
          </p:cNvSpPr>
          <p:nvPr>
            <p:ph type="title"/>
          </p:nvPr>
        </p:nvSpPr>
        <p:spPr/>
        <p:txBody>
          <a:bodyPr/>
          <a:lstStyle/>
          <a:p>
            <a:r>
              <a:rPr lang="en-US" altLang="en-US" dirty="0"/>
              <a:t>Phonological Processing/Phonemic Awareness</a:t>
            </a:r>
            <a:endParaRPr lang="en-US" dirty="0"/>
          </a:p>
        </p:txBody>
      </p:sp>
      <p:sp>
        <p:nvSpPr>
          <p:cNvPr id="4" name="Slide Number Placeholder 3"/>
          <p:cNvSpPr>
            <a:spLocks noGrp="1"/>
          </p:cNvSpPr>
          <p:nvPr>
            <p:ph type="sldNum" sz="quarter" idx="4"/>
          </p:nvPr>
        </p:nvSpPr>
        <p:spPr/>
        <p:txBody>
          <a:bodyPr/>
          <a:lstStyle/>
          <a:p>
            <a:fld id="{DF40D084-39BF-4E4B-88BA-A3CB8221F6BE}" type="slidenum">
              <a:rPr lang="en-US" smtClean="0"/>
              <a:pPr/>
              <a:t>15</a:t>
            </a:fld>
            <a:endParaRPr lang="en-US" dirty="0"/>
          </a:p>
        </p:txBody>
      </p:sp>
    </p:spTree>
    <p:extLst>
      <p:ext uri="{BB962C8B-B14F-4D97-AF65-F5344CB8AC3E}">
        <p14:creationId xmlns:p14="http://schemas.microsoft.com/office/powerpoint/2010/main" val="210786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47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C46C9-DD4B-49A9-8E2C-3651F23DD453}"/>
              </a:ext>
            </a:extLst>
          </p:cNvPr>
          <p:cNvSpPr>
            <a:spLocks noGrp="1"/>
          </p:cNvSpPr>
          <p:nvPr>
            <p:ph type="title"/>
          </p:nvPr>
        </p:nvSpPr>
        <p:spPr>
          <a:xfrm>
            <a:off x="640079" y="1722783"/>
            <a:ext cx="2884999" cy="306085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800" kern="1200" dirty="0">
                <a:solidFill>
                  <a:srgbClr val="FFFFFF"/>
                </a:solidFill>
                <a:latin typeface="+mj-lt"/>
                <a:ea typeface="+mj-ea"/>
                <a:cs typeface="+mj-cs"/>
              </a:rPr>
              <a:t>Brain’s </a:t>
            </a:r>
            <a:r>
              <a:rPr lang="en-US" sz="2800" dirty="0">
                <a:solidFill>
                  <a:srgbClr val="FFFFFF"/>
                </a:solidFill>
                <a:latin typeface="+mj-lt"/>
                <a:ea typeface="+mj-ea"/>
                <a:cs typeface="+mj-cs"/>
              </a:rPr>
              <a:t>Architecture</a:t>
            </a:r>
            <a:br>
              <a:rPr lang="en-US" sz="2800" dirty="0">
                <a:solidFill>
                  <a:srgbClr val="FFFFFF"/>
                </a:solidFill>
                <a:latin typeface="+mj-lt"/>
                <a:ea typeface="+mj-ea"/>
                <a:cs typeface="+mj-cs"/>
              </a:rPr>
            </a:br>
            <a:r>
              <a:rPr lang="en-US" sz="2800" dirty="0">
                <a:solidFill>
                  <a:srgbClr val="FFFFFF"/>
                </a:solidFill>
                <a:latin typeface="+mj-lt"/>
                <a:ea typeface="+mj-ea"/>
                <a:cs typeface="+mj-cs"/>
              </a:rPr>
              <a:t>For Reading</a:t>
            </a:r>
            <a:endParaRPr lang="en-US" sz="2800" kern="1200" dirty="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1D730BD4-7D39-499A-8993-2F707FEED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358" y="961812"/>
            <a:ext cx="6920683" cy="4930987"/>
          </a:xfrm>
          <a:prstGeom prst="rect">
            <a:avLst/>
          </a:prstGeom>
        </p:spPr>
      </p:pic>
      <p:sp>
        <p:nvSpPr>
          <p:cNvPr id="4" name="Slide Number Placeholder 3">
            <a:extLst>
              <a:ext uri="{FF2B5EF4-FFF2-40B4-BE49-F238E27FC236}">
                <a16:creationId xmlns:a16="http://schemas.microsoft.com/office/drawing/2014/main" id="{E06DE237-4293-4127-8B5F-F303FE96AAF1}"/>
              </a:ext>
            </a:extLst>
          </p:cNvPr>
          <p:cNvSpPr>
            <a:spLocks noGrp="1"/>
          </p:cNvSpPr>
          <p:nvPr>
            <p:ph type="sldNum" sz="quarter" idx="4"/>
          </p:nvPr>
        </p:nvSpPr>
        <p:spPr>
          <a:xfrm>
            <a:off x="11310257" y="6356350"/>
            <a:ext cx="560009" cy="365125"/>
          </a:xfrm>
        </p:spPr>
        <p:txBody>
          <a:bodyPr vert="horz" lIns="91440" tIns="45720" rIns="91440" bIns="45720" rtlCol="0" anchor="ctr">
            <a:normAutofit/>
          </a:bodyPr>
          <a:lstStyle/>
          <a:p>
            <a:pPr defTabSz="914400">
              <a:spcAft>
                <a:spcPts val="600"/>
              </a:spcAft>
            </a:pPr>
            <a:fld id="{DF40D084-39BF-4E4B-88BA-A3CB8221F6BE}" type="slidenum">
              <a:rPr lang="en-US" sz="1200">
                <a:solidFill>
                  <a:srgbClr val="898989"/>
                </a:solidFill>
              </a:rPr>
              <a:pPr defTabSz="914400">
                <a:spcAft>
                  <a:spcPts val="600"/>
                </a:spcAft>
              </a:pPr>
              <a:t>16</a:t>
            </a:fld>
            <a:endParaRPr lang="en-US" sz="1200">
              <a:solidFill>
                <a:srgbClr val="898989"/>
              </a:solidFill>
            </a:endParaRPr>
          </a:p>
        </p:txBody>
      </p:sp>
    </p:spTree>
    <p:extLst>
      <p:ext uri="{BB962C8B-B14F-4D97-AF65-F5344CB8AC3E}">
        <p14:creationId xmlns:p14="http://schemas.microsoft.com/office/powerpoint/2010/main" val="367454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F40D084-39BF-4E4B-88BA-A3CB8221F6BE}" type="slidenum">
              <a:rPr lang="en-US" smtClean="0"/>
              <a:pPr/>
              <a:t>17</a:t>
            </a:fld>
            <a:endParaRPr lang="en-US" dirty="0"/>
          </a:p>
        </p:txBody>
      </p:sp>
      <p:sp>
        <p:nvSpPr>
          <p:cNvPr id="4" name="Title 3"/>
          <p:cNvSpPr>
            <a:spLocks noGrp="1"/>
          </p:cNvSpPr>
          <p:nvPr>
            <p:ph type="title"/>
          </p:nvPr>
        </p:nvSpPr>
        <p:spPr/>
        <p:txBody>
          <a:bodyPr/>
          <a:lstStyle/>
          <a:p>
            <a:r>
              <a:rPr lang="en-US" b="1" dirty="0"/>
              <a:t>My child can decode the words but doesn’t understand what he reads.”</a:t>
            </a:r>
            <a:br>
              <a:rPr lang="en-US" b="1" dirty="0"/>
            </a:br>
            <a:endParaRPr lang="en-US" dirty="0"/>
          </a:p>
        </p:txBody>
      </p:sp>
    </p:spTree>
    <p:extLst>
      <p:ext uri="{BB962C8B-B14F-4D97-AF65-F5344CB8AC3E}">
        <p14:creationId xmlns:p14="http://schemas.microsoft.com/office/powerpoint/2010/main" val="37573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457200" indent="-457200">
              <a:buFont typeface="Arial" panose="020B0604020202020204" pitchFamily="34" charset="0"/>
              <a:buChar char="•"/>
            </a:pPr>
            <a:r>
              <a:rPr lang="en-US" dirty="0"/>
              <a:t>Understanding</a:t>
            </a:r>
          </a:p>
          <a:p>
            <a:pPr marL="457200" indent="-457200">
              <a:buFont typeface="Arial" panose="020B0604020202020204" pitchFamily="34" charset="0"/>
              <a:buChar char="•"/>
            </a:pPr>
            <a:r>
              <a:rPr lang="en-US" dirty="0"/>
              <a:t>Making meaning</a:t>
            </a:r>
          </a:p>
          <a:p>
            <a:pPr marL="457200" indent="-457200">
              <a:buFont typeface="Arial" panose="020B0604020202020204" pitchFamily="34" charset="0"/>
              <a:buChar char="•"/>
            </a:pPr>
            <a:r>
              <a:rPr lang="en-US" dirty="0"/>
              <a:t>Making imagery</a:t>
            </a:r>
          </a:p>
          <a:p>
            <a:pPr marL="457200" indent="-457200">
              <a:buFont typeface="Arial" panose="020B0604020202020204" pitchFamily="34" charset="0"/>
              <a:buChar char="•"/>
            </a:pPr>
            <a:r>
              <a:rPr lang="en-US" dirty="0"/>
              <a:t>Translating language (oral or written) into a mental gestalt/picture</a:t>
            </a:r>
          </a:p>
        </p:txBody>
      </p:sp>
      <p:sp>
        <p:nvSpPr>
          <p:cNvPr id="3" name="Title 2"/>
          <p:cNvSpPr>
            <a:spLocks noGrp="1"/>
          </p:cNvSpPr>
          <p:nvPr>
            <p:ph type="title"/>
          </p:nvPr>
        </p:nvSpPr>
        <p:spPr/>
        <p:txBody>
          <a:bodyPr/>
          <a:lstStyle/>
          <a:p>
            <a:r>
              <a:rPr lang="en-US" dirty="0"/>
              <a:t>What is comprehension?                  </a:t>
            </a:r>
          </a:p>
        </p:txBody>
      </p:sp>
      <p:sp>
        <p:nvSpPr>
          <p:cNvPr id="4" name="Slide Number Placeholder 3"/>
          <p:cNvSpPr>
            <a:spLocks noGrp="1"/>
          </p:cNvSpPr>
          <p:nvPr>
            <p:ph type="sldNum" sz="quarter" idx="4"/>
          </p:nvPr>
        </p:nvSpPr>
        <p:spPr/>
        <p:txBody>
          <a:bodyPr/>
          <a:lstStyle/>
          <a:p>
            <a:fld id="{DF40D084-39BF-4E4B-88BA-A3CB8221F6BE}" type="slidenum">
              <a:rPr lang="en-US" smtClean="0"/>
              <a:pPr/>
              <a:t>18</a:t>
            </a:fld>
            <a:endParaRPr lang="en-US" dirty="0"/>
          </a:p>
        </p:txBody>
      </p:sp>
    </p:spTree>
    <p:extLst>
      <p:ext uri="{BB962C8B-B14F-4D97-AF65-F5344CB8AC3E}">
        <p14:creationId xmlns:p14="http://schemas.microsoft.com/office/powerpoint/2010/main" val="2311284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a:t>
            </a:r>
          </a:p>
        </p:txBody>
      </p:sp>
      <p:sp>
        <p:nvSpPr>
          <p:cNvPr id="3" name="Content Placeholder 2"/>
          <p:cNvSpPr>
            <a:spLocks noGrp="1"/>
          </p:cNvSpPr>
          <p:nvPr>
            <p:ph sz="quarter" idx="20"/>
          </p:nvPr>
        </p:nvSpPr>
        <p:spPr>
          <a:xfrm>
            <a:off x="685800" y="2240280"/>
            <a:ext cx="5212080" cy="3886200"/>
          </a:xfrm>
        </p:spPr>
        <p:txBody>
          <a:bodyPr/>
          <a:lstStyle/>
          <a:p>
            <a:pPr marL="457200" indent="-457200">
              <a:buFont typeface="Wingdings" panose="05000000000000000000" pitchFamily="2" charset="2"/>
              <a:buChar char="v"/>
            </a:pPr>
            <a:r>
              <a:rPr lang="en-US" dirty="0"/>
              <a:t>Background Knowledge</a:t>
            </a:r>
          </a:p>
          <a:p>
            <a:pPr marL="457200" indent="-457200">
              <a:buFont typeface="Wingdings" panose="05000000000000000000" pitchFamily="2" charset="2"/>
              <a:buChar char="v"/>
            </a:pPr>
            <a:r>
              <a:rPr lang="en-US" dirty="0"/>
              <a:t>Vocabulary</a:t>
            </a:r>
          </a:p>
          <a:p>
            <a:pPr marL="457200" indent="-457200">
              <a:buFont typeface="Wingdings" panose="05000000000000000000" pitchFamily="2" charset="2"/>
              <a:buChar char="v"/>
            </a:pPr>
            <a:r>
              <a:rPr lang="en-US" dirty="0"/>
              <a:t>Language Structures</a:t>
            </a:r>
          </a:p>
          <a:p>
            <a:pPr marL="457200" indent="-457200">
              <a:buFont typeface="Wingdings" panose="05000000000000000000" pitchFamily="2" charset="2"/>
              <a:buChar char="v"/>
            </a:pPr>
            <a:r>
              <a:rPr lang="en-US" dirty="0"/>
              <a:t>Verbal Reasoning</a:t>
            </a:r>
          </a:p>
          <a:p>
            <a:pPr marL="457200" indent="-457200">
              <a:buFont typeface="Wingdings" panose="05000000000000000000" pitchFamily="2" charset="2"/>
              <a:buChar char="v"/>
            </a:pPr>
            <a:r>
              <a:rPr lang="en-US" dirty="0"/>
              <a:t>Print Awareness</a:t>
            </a:r>
          </a:p>
        </p:txBody>
      </p:sp>
      <p:sp>
        <p:nvSpPr>
          <p:cNvPr id="5" name="Slide Number Placeholder 4"/>
          <p:cNvSpPr>
            <a:spLocks noGrp="1"/>
          </p:cNvSpPr>
          <p:nvPr>
            <p:ph type="sldNum" sz="quarter" idx="4"/>
          </p:nvPr>
        </p:nvSpPr>
        <p:spPr/>
        <p:txBody>
          <a:bodyPr/>
          <a:lstStyle/>
          <a:p>
            <a:fld id="{DF40D084-39BF-4E4B-88BA-A3CB8221F6BE}" type="slidenum">
              <a:rPr lang="en-US" smtClean="0"/>
              <a:pPr/>
              <a:t>19</a:t>
            </a:fld>
            <a:endParaRPr lang="en-US" dirty="0"/>
          </a:p>
        </p:txBody>
      </p:sp>
      <p:pic>
        <p:nvPicPr>
          <p:cNvPr id="7" name="Picture Placeholder 6"/>
          <p:cNvPicPr>
            <a:picLocks noGrp="1" noChangeAspect="1"/>
          </p:cNvPicPr>
          <p:nvPr>
            <p:ph type="pic" sz="quarter" idx="21"/>
          </p:nvPr>
        </p:nvPicPr>
        <p:blipFill>
          <a:blip r:embed="rId3" cstate="print">
            <a:extLst>
              <a:ext uri="{28A0092B-C50C-407E-A947-70E740481C1C}">
                <a14:useLocalDpi xmlns:a14="http://schemas.microsoft.com/office/drawing/2010/main" val="0"/>
              </a:ext>
            </a:extLst>
          </a:blip>
          <a:srcRect l="13869" r="13869"/>
          <a:stretch>
            <a:fillRect/>
          </a:stretch>
        </p:blipFill>
        <p:spPr/>
      </p:pic>
    </p:spTree>
    <p:extLst>
      <p:ext uri="{BB962C8B-B14F-4D97-AF65-F5344CB8AC3E}">
        <p14:creationId xmlns:p14="http://schemas.microsoft.com/office/powerpoint/2010/main" val="3482311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865EC-0A16-497D-B23E-DD015EC3192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My Family</a:t>
            </a:r>
          </a:p>
        </p:txBody>
      </p:sp>
      <p:pic>
        <p:nvPicPr>
          <p:cNvPr id="8" name="Picture 4">
            <a:extLst>
              <a:ext uri="{FF2B5EF4-FFF2-40B4-BE49-F238E27FC236}">
                <a16:creationId xmlns:a16="http://schemas.microsoft.com/office/drawing/2014/main" id="{2E2BBF59-3457-4C5D-9AE1-155EE818D6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497" y="1823118"/>
            <a:ext cx="2775859" cy="321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F2038B25-9FA9-46B9-882A-7F0BFFA59A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5867" y="2291518"/>
            <a:ext cx="2451044" cy="321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AA13CA68-AA75-4162-A346-0D645609BD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61792" y="1823119"/>
            <a:ext cx="2005665" cy="321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EEDAD385-4A12-4235-A514-572395E0D8A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6305" y="2291519"/>
            <a:ext cx="2336093" cy="311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024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F776E0A-CDCE-4411-9A38-B5C31866D33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05001" y="1074759"/>
            <a:ext cx="6118015" cy="4382881"/>
          </a:xfrm>
          <a:prstGeom prst="rect">
            <a:avLst/>
          </a:prstGeom>
        </p:spPr>
      </p:pic>
      <p:pic>
        <p:nvPicPr>
          <p:cNvPr id="33" name="Picture 32">
            <a:extLst>
              <a:ext uri="{FF2B5EF4-FFF2-40B4-BE49-F238E27FC236}">
                <a16:creationId xmlns:a16="http://schemas.microsoft.com/office/drawing/2014/main" id="{063BABF3-50B2-49E6-8592-A1C1F34C3AF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748841" y="3097024"/>
            <a:ext cx="381713" cy="381713"/>
          </a:xfrm>
          <a:prstGeom prst="rect">
            <a:avLst/>
          </a:prstGeom>
        </p:spPr>
      </p:pic>
      <p:pic>
        <p:nvPicPr>
          <p:cNvPr id="42" name="Content Placeholder 41">
            <a:extLst>
              <a:ext uri="{FF2B5EF4-FFF2-40B4-BE49-F238E27FC236}">
                <a16:creationId xmlns:a16="http://schemas.microsoft.com/office/drawing/2014/main" id="{AEFA2C1B-BCC7-4B73-A9A9-305E9B816B49}"/>
              </a:ext>
            </a:extLst>
          </p:cNvPr>
          <p:cNvPicPr>
            <a:picLocks noGrp="1" noChangeAspect="1"/>
          </p:cNvPicPr>
          <p:nvPr>
            <p:ph sz="quarter" idx="10"/>
          </p:nvPr>
        </p:nvPicPr>
        <p:blipFill>
          <a:blip r:embed="rId7">
            <a:extLst>
              <a:ext uri="{837473B0-CC2E-450A-ABE3-18F120FF3D39}">
                <a1611:picAttrSrcUrl xmlns:a1611="http://schemas.microsoft.com/office/drawing/2016/11/main" r:id="rId8"/>
              </a:ext>
            </a:extLst>
          </a:blip>
          <a:stretch>
            <a:fillRect/>
          </a:stretch>
        </p:blipFill>
        <p:spPr>
          <a:xfrm rot="328130">
            <a:off x="4619724" y="3900374"/>
            <a:ext cx="1018902" cy="1187386"/>
          </a:xfrm>
        </p:spPr>
      </p:pic>
      <p:sp>
        <p:nvSpPr>
          <p:cNvPr id="52" name="TextBox 51">
            <a:extLst>
              <a:ext uri="{FF2B5EF4-FFF2-40B4-BE49-F238E27FC236}">
                <a16:creationId xmlns:a16="http://schemas.microsoft.com/office/drawing/2014/main" id="{F46EE20B-74AE-4450-8A08-9F1DD0E36EF8}"/>
              </a:ext>
            </a:extLst>
          </p:cNvPr>
          <p:cNvSpPr txBox="1"/>
          <p:nvPr/>
        </p:nvSpPr>
        <p:spPr>
          <a:xfrm>
            <a:off x="8864987" y="4424708"/>
            <a:ext cx="3268076" cy="400110"/>
          </a:xfrm>
          <a:prstGeom prst="rect">
            <a:avLst/>
          </a:prstGeom>
          <a:noFill/>
        </p:spPr>
        <p:txBody>
          <a:bodyPr wrap="square" rtlCol="0">
            <a:spAutoFit/>
          </a:bodyPr>
          <a:lstStyle/>
          <a:p>
            <a:r>
              <a:rPr lang="en-US" sz="2000" dirty="0"/>
              <a:t>Notes / Scribe / Reader</a:t>
            </a:r>
          </a:p>
        </p:txBody>
      </p:sp>
      <p:grpSp>
        <p:nvGrpSpPr>
          <p:cNvPr id="59" name="Group 58">
            <a:extLst>
              <a:ext uri="{FF2B5EF4-FFF2-40B4-BE49-F238E27FC236}">
                <a16:creationId xmlns:a16="http://schemas.microsoft.com/office/drawing/2014/main" id="{7DD35F01-8410-46D2-AEA3-5CBF1342EFA3}"/>
              </a:ext>
            </a:extLst>
          </p:cNvPr>
          <p:cNvGrpSpPr/>
          <p:nvPr/>
        </p:nvGrpSpPr>
        <p:grpSpPr>
          <a:xfrm>
            <a:off x="5115198" y="3540857"/>
            <a:ext cx="2189949" cy="1416785"/>
            <a:chOff x="3574203" y="4202401"/>
            <a:chExt cx="2189949" cy="1416785"/>
          </a:xfrm>
        </p:grpSpPr>
        <p:pic>
          <p:nvPicPr>
            <p:cNvPr id="12" name="Picture 11">
              <a:extLst>
                <a:ext uri="{FF2B5EF4-FFF2-40B4-BE49-F238E27FC236}">
                  <a16:creationId xmlns:a16="http://schemas.microsoft.com/office/drawing/2014/main" id="{A9453689-40C3-4B94-9877-EF112B083A8E}"/>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rot="5400000">
              <a:off x="3960785" y="3815819"/>
              <a:ext cx="1416785" cy="2189949"/>
            </a:xfrm>
            <a:prstGeom prst="rect">
              <a:avLst/>
            </a:prstGeom>
          </p:spPr>
        </p:pic>
        <p:sp>
          <p:nvSpPr>
            <p:cNvPr id="58" name="TextBox 57">
              <a:extLst>
                <a:ext uri="{FF2B5EF4-FFF2-40B4-BE49-F238E27FC236}">
                  <a16:creationId xmlns:a16="http://schemas.microsoft.com/office/drawing/2014/main" id="{79FD11A7-B8D9-4615-AC3E-DE91450B774B}"/>
                </a:ext>
              </a:extLst>
            </p:cNvPr>
            <p:cNvSpPr txBox="1"/>
            <p:nvPr/>
          </p:nvSpPr>
          <p:spPr>
            <a:xfrm rot="21313245">
              <a:off x="4859145" y="4744606"/>
              <a:ext cx="557910" cy="276999"/>
            </a:xfrm>
            <a:prstGeom prst="rect">
              <a:avLst/>
            </a:prstGeom>
            <a:noFill/>
          </p:spPr>
          <p:txBody>
            <a:bodyPr wrap="none" rtlCol="0">
              <a:spAutoFit/>
            </a:bodyPr>
            <a:lstStyle/>
            <a:p>
              <a:r>
                <a:rPr lang="en-US" sz="1200" b="1" dirty="0"/>
                <a:t>Notes</a:t>
              </a:r>
            </a:p>
          </p:txBody>
        </p:sp>
      </p:grpSp>
      <p:grpSp>
        <p:nvGrpSpPr>
          <p:cNvPr id="64" name="Group 63">
            <a:extLst>
              <a:ext uri="{FF2B5EF4-FFF2-40B4-BE49-F238E27FC236}">
                <a16:creationId xmlns:a16="http://schemas.microsoft.com/office/drawing/2014/main" id="{4749E053-8F9C-4EB0-9858-2648BD230B09}"/>
              </a:ext>
            </a:extLst>
          </p:cNvPr>
          <p:cNvGrpSpPr/>
          <p:nvPr/>
        </p:nvGrpSpPr>
        <p:grpSpPr>
          <a:xfrm>
            <a:off x="4076608" y="2702555"/>
            <a:ext cx="1792729" cy="952440"/>
            <a:chOff x="2480228" y="3522352"/>
            <a:chExt cx="1792729" cy="952440"/>
          </a:xfrm>
        </p:grpSpPr>
        <p:sp>
          <p:nvSpPr>
            <p:cNvPr id="61" name="Rectangle 60">
              <a:extLst>
                <a:ext uri="{FF2B5EF4-FFF2-40B4-BE49-F238E27FC236}">
                  <a16:creationId xmlns:a16="http://schemas.microsoft.com/office/drawing/2014/main" id="{B5DD857D-197B-48E5-AB74-E62AE3A883BE}"/>
                </a:ext>
              </a:extLst>
            </p:cNvPr>
            <p:cNvSpPr/>
            <p:nvPr/>
          </p:nvSpPr>
          <p:spPr>
            <a:xfrm rot="18785938">
              <a:off x="2480228" y="4246192"/>
              <a:ext cx="228600" cy="228600"/>
            </a:xfrm>
            <a:prstGeom prst="rect">
              <a:avLst/>
            </a:prstGeom>
            <a:solidFill>
              <a:schemeClr val="bg1"/>
            </a:solidFill>
            <a:effectLst>
              <a:outerShdw blurRad="177800" dir="5400000" sx="81000" sy="81000" algn="ctr" rotWithShape="0">
                <a:srgbClr val="000000">
                  <a:alpha val="43137"/>
                </a:srgbClr>
              </a:outerShdw>
            </a:effectLst>
            <a:scene3d>
              <a:camera prst="orthographicFront"/>
              <a:lightRig rig="threePt" dir="t"/>
            </a:scene3d>
            <a:sp3d>
              <a:bevelT w="88900"/>
              <a:bevelB w="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050F10D-FCC1-4D86-AA72-035CC7282814}"/>
                </a:ext>
              </a:extLst>
            </p:cNvPr>
            <p:cNvSpPr/>
            <p:nvPr/>
          </p:nvSpPr>
          <p:spPr>
            <a:xfrm rot="18767005">
              <a:off x="3253328" y="3522352"/>
              <a:ext cx="228600" cy="228600"/>
            </a:xfrm>
            <a:prstGeom prst="rect">
              <a:avLst/>
            </a:prstGeom>
            <a:solidFill>
              <a:schemeClr val="bg1"/>
            </a:solidFill>
            <a:effectLst>
              <a:outerShdw blurRad="177800" dir="5400000" sx="81000" sy="81000" algn="ctr" rotWithShape="0">
                <a:srgbClr val="000000">
                  <a:alpha val="43137"/>
                </a:srgbClr>
              </a:outerShdw>
            </a:effectLst>
            <a:scene3d>
              <a:camera prst="orthographicFront"/>
              <a:lightRig rig="threePt" dir="t"/>
            </a:scene3d>
            <a:sp3d>
              <a:bevelT w="88900"/>
              <a:bevelB w="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DE671492-75BD-40A2-94CC-C99FEF29683D}"/>
                </a:ext>
              </a:extLst>
            </p:cNvPr>
            <p:cNvSpPr/>
            <p:nvPr/>
          </p:nvSpPr>
          <p:spPr>
            <a:xfrm rot="19032361">
              <a:off x="4044357" y="4108856"/>
              <a:ext cx="228600" cy="228600"/>
            </a:xfrm>
            <a:prstGeom prst="rect">
              <a:avLst/>
            </a:prstGeom>
            <a:solidFill>
              <a:schemeClr val="bg1"/>
            </a:solidFill>
            <a:effectLst>
              <a:outerShdw blurRad="177800" dir="5400000" sx="81000" sy="81000" algn="ctr" rotWithShape="0">
                <a:srgbClr val="000000">
                  <a:alpha val="43137"/>
                </a:srgbClr>
              </a:outerShdw>
            </a:effectLst>
            <a:scene3d>
              <a:camera prst="orthographicFront"/>
              <a:lightRig rig="threePt" dir="t"/>
            </a:scene3d>
            <a:sp3d>
              <a:bevelT w="88900"/>
              <a:bevelB w="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a:extLst>
              <a:ext uri="{FF2B5EF4-FFF2-40B4-BE49-F238E27FC236}">
                <a16:creationId xmlns:a16="http://schemas.microsoft.com/office/drawing/2014/main" id="{9F198A8E-5C37-4E9F-8CDB-70E86DDC671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735632" y="3086001"/>
            <a:ext cx="381713" cy="381713"/>
          </a:xfrm>
          <a:prstGeom prst="rect">
            <a:avLst/>
          </a:prstGeom>
        </p:spPr>
      </p:pic>
      <p:sp>
        <p:nvSpPr>
          <p:cNvPr id="68" name="&quot;Not Allowed&quot; Symbol 67">
            <a:extLst>
              <a:ext uri="{FF2B5EF4-FFF2-40B4-BE49-F238E27FC236}">
                <a16:creationId xmlns:a16="http://schemas.microsoft.com/office/drawing/2014/main" id="{B965A5F9-4600-49E9-9B4D-BEA418828078}"/>
              </a:ext>
            </a:extLst>
          </p:cNvPr>
          <p:cNvSpPr/>
          <p:nvPr/>
        </p:nvSpPr>
        <p:spPr>
          <a:xfrm>
            <a:off x="1924615" y="206360"/>
            <a:ext cx="908574" cy="940574"/>
          </a:xfrm>
          <a:prstGeom prst="noSmoking">
            <a:avLst>
              <a:gd name="adj" fmla="val 16086"/>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a:extLst>
              <a:ext uri="{FF2B5EF4-FFF2-40B4-BE49-F238E27FC236}">
                <a16:creationId xmlns:a16="http://schemas.microsoft.com/office/drawing/2014/main" id="{E992E476-20DE-4607-95C2-0503FB792E49}"/>
              </a:ext>
            </a:extLst>
          </p:cNvPr>
          <p:cNvGrpSpPr/>
          <p:nvPr/>
        </p:nvGrpSpPr>
        <p:grpSpPr>
          <a:xfrm>
            <a:off x="3699785" y="2340620"/>
            <a:ext cx="2425049" cy="941029"/>
            <a:chOff x="2083498" y="2630778"/>
            <a:chExt cx="2425049" cy="941029"/>
          </a:xfrm>
        </p:grpSpPr>
        <p:sp>
          <p:nvSpPr>
            <p:cNvPr id="4" name="Rectangle 3">
              <a:extLst>
                <a:ext uri="{FF2B5EF4-FFF2-40B4-BE49-F238E27FC236}">
                  <a16:creationId xmlns:a16="http://schemas.microsoft.com/office/drawing/2014/main" id="{3C5A744B-B552-4EE5-8941-4A4108FD4A42}"/>
                </a:ext>
              </a:extLst>
            </p:cNvPr>
            <p:cNvSpPr/>
            <p:nvPr/>
          </p:nvSpPr>
          <p:spPr>
            <a:xfrm>
              <a:off x="3249677" y="2630778"/>
              <a:ext cx="242721" cy="207091"/>
            </a:xfrm>
            <a:prstGeom prst="rect">
              <a:avLst/>
            </a:prstGeom>
            <a:solidFill>
              <a:srgbClr val="FEC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8FD1F45-9D8C-4957-BBF6-4F410A0A7630}"/>
                </a:ext>
              </a:extLst>
            </p:cNvPr>
            <p:cNvSpPr/>
            <p:nvPr/>
          </p:nvSpPr>
          <p:spPr>
            <a:xfrm rot="1991569">
              <a:off x="2083498" y="3364716"/>
              <a:ext cx="242721" cy="207091"/>
            </a:xfrm>
            <a:prstGeom prst="rect">
              <a:avLst/>
            </a:prstGeom>
            <a:solidFill>
              <a:srgbClr val="FEC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9380979-9D6A-4EE3-9CA7-21B14048B7B6}"/>
                </a:ext>
              </a:extLst>
            </p:cNvPr>
            <p:cNvSpPr/>
            <p:nvPr/>
          </p:nvSpPr>
          <p:spPr>
            <a:xfrm rot="2772810">
              <a:off x="4283641" y="3337973"/>
              <a:ext cx="242721" cy="207091"/>
            </a:xfrm>
            <a:prstGeom prst="rect">
              <a:avLst/>
            </a:prstGeom>
            <a:solidFill>
              <a:srgbClr val="FEC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Table 7">
            <a:extLst>
              <a:ext uri="{FF2B5EF4-FFF2-40B4-BE49-F238E27FC236}">
                <a16:creationId xmlns:a16="http://schemas.microsoft.com/office/drawing/2014/main" id="{AFB739CC-C5B9-4884-9221-C2BEBDB3D3B6}"/>
              </a:ext>
            </a:extLst>
          </p:cNvPr>
          <p:cNvGraphicFramePr>
            <a:graphicFrameLocks noGrp="1"/>
          </p:cNvGraphicFramePr>
          <p:nvPr/>
        </p:nvGraphicFramePr>
        <p:xfrm>
          <a:off x="8872532" y="167341"/>
          <a:ext cx="3045009" cy="3181184"/>
        </p:xfrm>
        <a:graphic>
          <a:graphicData uri="http://schemas.openxmlformats.org/drawingml/2006/table">
            <a:tbl>
              <a:tblPr firstRow="1" bandRow="1">
                <a:tableStyleId>{3B4B98B0-60AC-42C2-AFA5-B58CD77FA1E5}</a:tableStyleId>
              </a:tblPr>
              <a:tblGrid>
                <a:gridCol w="3045009">
                  <a:extLst>
                    <a:ext uri="{9D8B030D-6E8A-4147-A177-3AD203B41FA5}">
                      <a16:colId xmlns:a16="http://schemas.microsoft.com/office/drawing/2014/main" val="3618351731"/>
                    </a:ext>
                  </a:extLst>
                </a:gridCol>
              </a:tblGrid>
              <a:tr h="461299">
                <a:tc>
                  <a:txBody>
                    <a:bodyPr/>
                    <a:lstStyle/>
                    <a:p>
                      <a:r>
                        <a:rPr lang="en-US" sz="2000" dirty="0"/>
                        <a:t>Current Interventions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6618636"/>
                  </a:ext>
                </a:extLst>
              </a:tr>
              <a:tr h="451694">
                <a:tc>
                  <a:txBody>
                    <a:bodyPr/>
                    <a:lstStyle/>
                    <a:p>
                      <a:r>
                        <a:rPr lang="en-US" sz="2000" dirty="0"/>
                        <a:t>Content Remediation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153278"/>
                  </a:ext>
                </a:extLst>
              </a:tr>
              <a:tr h="432784">
                <a:tc>
                  <a:txBody>
                    <a:bodyPr/>
                    <a:lstStyle/>
                    <a:p>
                      <a:r>
                        <a:rPr lang="en-US" sz="2000" dirty="0"/>
                        <a:t>Learning Strategies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616989"/>
                  </a:ext>
                </a:extLst>
              </a:tr>
              <a:tr h="450499">
                <a:tc>
                  <a:txBody>
                    <a:bodyPr/>
                    <a:lstStyle/>
                    <a:p>
                      <a:r>
                        <a:rPr lang="en-US" sz="2000" dirty="0"/>
                        <a:t>Medications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6965424"/>
                  </a:ext>
                </a:extLst>
              </a:tr>
              <a:tr h="519340">
                <a:tc>
                  <a:txBody>
                    <a:bodyPr/>
                    <a:lstStyle/>
                    <a:p>
                      <a:r>
                        <a:rPr lang="en-US" sz="2000" dirty="0"/>
                        <a:t>Occupational 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7074631"/>
                  </a:ext>
                </a:extLst>
              </a:tr>
              <a:tr h="432784">
                <a:tc>
                  <a:txBody>
                    <a:bodyPr/>
                    <a:lstStyle/>
                    <a:p>
                      <a:r>
                        <a:rPr lang="en-US" sz="2000" dirty="0"/>
                        <a:t>Physical 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9161191"/>
                  </a:ext>
                </a:extLst>
              </a:tr>
              <a:tr h="432784">
                <a:tc>
                  <a:txBody>
                    <a:bodyPr/>
                    <a:lstStyle/>
                    <a:p>
                      <a:r>
                        <a:rPr lang="en-US" sz="2000" dirty="0"/>
                        <a:t>Speech 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1850312"/>
                  </a:ext>
                </a:extLst>
              </a:tr>
            </a:tbl>
          </a:graphicData>
        </a:graphic>
      </p:graphicFrame>
      <p:graphicFrame>
        <p:nvGraphicFramePr>
          <p:cNvPr id="35" name="Table 34">
            <a:extLst>
              <a:ext uri="{FF2B5EF4-FFF2-40B4-BE49-F238E27FC236}">
                <a16:creationId xmlns:a16="http://schemas.microsoft.com/office/drawing/2014/main" id="{B4C039C0-D84D-4D3D-84E3-09B033D40F51}"/>
              </a:ext>
            </a:extLst>
          </p:cNvPr>
          <p:cNvGraphicFramePr>
            <a:graphicFrameLocks noGrp="1"/>
          </p:cNvGraphicFramePr>
          <p:nvPr/>
        </p:nvGraphicFramePr>
        <p:xfrm>
          <a:off x="8885422" y="4012327"/>
          <a:ext cx="3045009" cy="2729360"/>
        </p:xfrm>
        <a:graphic>
          <a:graphicData uri="http://schemas.openxmlformats.org/drawingml/2006/table">
            <a:tbl>
              <a:tblPr firstRow="1" bandRow="1">
                <a:tableStyleId>{3B4B98B0-60AC-42C2-AFA5-B58CD77FA1E5}</a:tableStyleId>
              </a:tblPr>
              <a:tblGrid>
                <a:gridCol w="3045009">
                  <a:extLst>
                    <a:ext uri="{9D8B030D-6E8A-4147-A177-3AD203B41FA5}">
                      <a16:colId xmlns:a16="http://schemas.microsoft.com/office/drawing/2014/main" val="3618351731"/>
                    </a:ext>
                  </a:extLst>
                </a:gridCol>
              </a:tblGrid>
              <a:tr h="4064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153278"/>
                  </a:ext>
                </a:extLst>
              </a:tr>
              <a:tr h="406456">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616989"/>
                  </a:ext>
                </a:extLst>
              </a:tr>
              <a:tr h="541588">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6965424"/>
                  </a:ext>
                </a:extLst>
              </a:tr>
              <a:tr h="745134">
                <a:tc>
                  <a:txBody>
                    <a:bodyPr/>
                    <a:lstStyle/>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7074631"/>
                  </a:ext>
                </a:extLst>
              </a:tr>
              <a:tr h="629726">
                <a:tc>
                  <a:txBody>
                    <a:bodyPr/>
                    <a:lstStyle/>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8529670"/>
                  </a:ext>
                </a:extLst>
              </a:tr>
            </a:tbl>
          </a:graphicData>
        </a:graphic>
      </p:graphicFrame>
      <p:sp>
        <p:nvSpPr>
          <p:cNvPr id="10" name="Rectangle 9">
            <a:extLst>
              <a:ext uri="{FF2B5EF4-FFF2-40B4-BE49-F238E27FC236}">
                <a16:creationId xmlns:a16="http://schemas.microsoft.com/office/drawing/2014/main" id="{A4E24B9B-2C71-4799-B651-62788C02DA76}"/>
              </a:ext>
            </a:extLst>
          </p:cNvPr>
          <p:cNvSpPr/>
          <p:nvPr/>
        </p:nvSpPr>
        <p:spPr>
          <a:xfrm>
            <a:off x="8864987" y="4879556"/>
            <a:ext cx="2669962" cy="400110"/>
          </a:xfrm>
          <a:prstGeom prst="rect">
            <a:avLst/>
          </a:prstGeom>
        </p:spPr>
        <p:txBody>
          <a:bodyPr wrap="none">
            <a:spAutoFit/>
          </a:bodyPr>
          <a:lstStyle/>
          <a:p>
            <a:r>
              <a:rPr lang="en-US" sz="2000" dirty="0"/>
              <a:t>Extended Time for Tests</a:t>
            </a:r>
          </a:p>
        </p:txBody>
      </p:sp>
      <p:sp>
        <p:nvSpPr>
          <p:cNvPr id="11" name="Rectangle 10">
            <a:extLst>
              <a:ext uri="{FF2B5EF4-FFF2-40B4-BE49-F238E27FC236}">
                <a16:creationId xmlns:a16="http://schemas.microsoft.com/office/drawing/2014/main" id="{3C10B37B-4436-4EDA-A9BD-1998074A9531}"/>
              </a:ext>
            </a:extLst>
          </p:cNvPr>
          <p:cNvSpPr/>
          <p:nvPr/>
        </p:nvSpPr>
        <p:spPr>
          <a:xfrm>
            <a:off x="8885421" y="5376652"/>
            <a:ext cx="3045009" cy="707886"/>
          </a:xfrm>
          <a:prstGeom prst="rect">
            <a:avLst/>
          </a:prstGeom>
        </p:spPr>
        <p:txBody>
          <a:bodyPr wrap="square">
            <a:spAutoFit/>
          </a:bodyPr>
          <a:lstStyle/>
          <a:p>
            <a:r>
              <a:rPr lang="en-US" sz="2000" dirty="0"/>
              <a:t>Support, Small group, or Co-taught classes</a:t>
            </a:r>
          </a:p>
        </p:txBody>
      </p:sp>
      <p:sp>
        <p:nvSpPr>
          <p:cNvPr id="13" name="Rectangle 12">
            <a:extLst>
              <a:ext uri="{FF2B5EF4-FFF2-40B4-BE49-F238E27FC236}">
                <a16:creationId xmlns:a16="http://schemas.microsoft.com/office/drawing/2014/main" id="{45567604-BB98-4E7C-A942-A9D162805691}"/>
              </a:ext>
            </a:extLst>
          </p:cNvPr>
          <p:cNvSpPr/>
          <p:nvPr/>
        </p:nvSpPr>
        <p:spPr>
          <a:xfrm>
            <a:off x="8911214" y="6191111"/>
            <a:ext cx="2509854" cy="400110"/>
          </a:xfrm>
          <a:prstGeom prst="rect">
            <a:avLst/>
          </a:prstGeom>
        </p:spPr>
        <p:txBody>
          <a:bodyPr wrap="none">
            <a:spAutoFit/>
          </a:bodyPr>
          <a:lstStyle/>
          <a:p>
            <a:r>
              <a:rPr lang="en-US" sz="2000" dirty="0"/>
              <a:t>Modified Assignments</a:t>
            </a:r>
          </a:p>
        </p:txBody>
      </p:sp>
      <p:grpSp>
        <p:nvGrpSpPr>
          <p:cNvPr id="15" name="Group 14">
            <a:extLst>
              <a:ext uri="{FF2B5EF4-FFF2-40B4-BE49-F238E27FC236}">
                <a16:creationId xmlns:a16="http://schemas.microsoft.com/office/drawing/2014/main" id="{EA04D9E7-0911-47E1-8C7A-08DFE9866DC9}"/>
              </a:ext>
            </a:extLst>
          </p:cNvPr>
          <p:cNvGrpSpPr/>
          <p:nvPr/>
        </p:nvGrpSpPr>
        <p:grpSpPr>
          <a:xfrm>
            <a:off x="1676400" y="5401188"/>
            <a:ext cx="7357000" cy="1218976"/>
            <a:chOff x="8248624" y="344690"/>
            <a:chExt cx="6033951" cy="1585409"/>
          </a:xfrm>
        </p:grpSpPr>
        <p:sp>
          <p:nvSpPr>
            <p:cNvPr id="6" name="Rectangle 5">
              <a:extLst>
                <a:ext uri="{FF2B5EF4-FFF2-40B4-BE49-F238E27FC236}">
                  <a16:creationId xmlns:a16="http://schemas.microsoft.com/office/drawing/2014/main" id="{065179DA-CDC4-4F49-A437-053CFDDB2985}"/>
                </a:ext>
              </a:extLst>
            </p:cNvPr>
            <p:cNvSpPr/>
            <p:nvPr/>
          </p:nvSpPr>
          <p:spPr>
            <a:xfrm>
              <a:off x="8287607" y="344690"/>
              <a:ext cx="5994968" cy="1561157"/>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a:ln/>
                  <a:solidFill>
                    <a:srgbClr val="0070C0"/>
                  </a:solidFill>
                </a:rPr>
                <a:t>Equip learners to play on the same field.</a:t>
              </a:r>
              <a:endParaRPr lang="en-US" sz="3200" b="1" dirty="0">
                <a:ln/>
                <a:solidFill>
                  <a:srgbClr val="0070C0"/>
                </a:solidFill>
              </a:endParaRPr>
            </a:p>
          </p:txBody>
        </p:sp>
        <p:sp>
          <p:nvSpPr>
            <p:cNvPr id="14" name="Rectangle: Rounded Corners 13">
              <a:extLst>
                <a:ext uri="{FF2B5EF4-FFF2-40B4-BE49-F238E27FC236}">
                  <a16:creationId xmlns:a16="http://schemas.microsoft.com/office/drawing/2014/main" id="{097025B1-DBBC-49D8-9E2A-7F6F43CDB6AE}"/>
                </a:ext>
              </a:extLst>
            </p:cNvPr>
            <p:cNvSpPr/>
            <p:nvPr/>
          </p:nvSpPr>
          <p:spPr>
            <a:xfrm>
              <a:off x="8248624" y="382523"/>
              <a:ext cx="5542864" cy="1547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a:extLst>
              <a:ext uri="{FF2B5EF4-FFF2-40B4-BE49-F238E27FC236}">
                <a16:creationId xmlns:a16="http://schemas.microsoft.com/office/drawing/2014/main" id="{BEAA49C5-BA1A-48C2-9E2C-6C9E433364E0}"/>
              </a:ext>
            </a:extLst>
          </p:cNvPr>
          <p:cNvSpPr txBox="1"/>
          <p:nvPr/>
        </p:nvSpPr>
        <p:spPr>
          <a:xfrm>
            <a:off x="8864987" y="3985680"/>
            <a:ext cx="2325734" cy="400110"/>
          </a:xfrm>
          <a:prstGeom prst="rect">
            <a:avLst/>
          </a:prstGeom>
          <a:noFill/>
        </p:spPr>
        <p:txBody>
          <a:bodyPr wrap="square" rtlCol="0">
            <a:spAutoFit/>
          </a:bodyPr>
          <a:lstStyle/>
          <a:p>
            <a:r>
              <a:rPr lang="en-US" sz="2000" dirty="0"/>
              <a:t>Preferred Seating</a:t>
            </a:r>
          </a:p>
        </p:txBody>
      </p:sp>
      <p:sp>
        <p:nvSpPr>
          <p:cNvPr id="41" name="Rectangle 40">
            <a:extLst>
              <a:ext uri="{FF2B5EF4-FFF2-40B4-BE49-F238E27FC236}">
                <a16:creationId xmlns:a16="http://schemas.microsoft.com/office/drawing/2014/main" id="{F0481AEC-8CB5-444B-941E-DA8B96C015F8}"/>
              </a:ext>
            </a:extLst>
          </p:cNvPr>
          <p:cNvSpPr/>
          <p:nvPr/>
        </p:nvSpPr>
        <p:spPr>
          <a:xfrm>
            <a:off x="1392870" y="353483"/>
            <a:ext cx="1028700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dirty="0">
                <a:ln/>
                <a:latin typeface="Verdana" panose="020B0604030504040204" pitchFamily="34" charset="0"/>
                <a:ea typeface="Verdana" panose="020B0604030504040204" pitchFamily="34" charset="0"/>
              </a:rPr>
              <a:t>Level the Playing Field</a:t>
            </a:r>
          </a:p>
        </p:txBody>
      </p:sp>
      <p:sp>
        <p:nvSpPr>
          <p:cNvPr id="2" name="Rectangle 1">
            <a:extLst>
              <a:ext uri="{FF2B5EF4-FFF2-40B4-BE49-F238E27FC236}">
                <a16:creationId xmlns:a16="http://schemas.microsoft.com/office/drawing/2014/main" id="{C6486B21-CC0E-40F9-B34A-3A9AC6DCB291}"/>
              </a:ext>
            </a:extLst>
          </p:cNvPr>
          <p:cNvSpPr/>
          <p:nvPr/>
        </p:nvSpPr>
        <p:spPr>
          <a:xfrm>
            <a:off x="8785750" y="3502024"/>
            <a:ext cx="2652521" cy="430887"/>
          </a:xfrm>
          <a:prstGeom prst="rect">
            <a:avLst/>
          </a:prstGeom>
        </p:spPr>
        <p:txBody>
          <a:bodyPr wrap="none">
            <a:spAutoFit/>
          </a:bodyPr>
          <a:lstStyle/>
          <a:p>
            <a:r>
              <a:rPr lang="en-US" sz="2200" b="1" dirty="0"/>
              <a:t>IEP Accommodations</a:t>
            </a:r>
          </a:p>
        </p:txBody>
      </p:sp>
      <p:sp>
        <p:nvSpPr>
          <p:cNvPr id="3" name="Rectangle 2">
            <a:extLst>
              <a:ext uri="{FF2B5EF4-FFF2-40B4-BE49-F238E27FC236}">
                <a16:creationId xmlns:a16="http://schemas.microsoft.com/office/drawing/2014/main" id="{EC703F2A-A2DF-4C02-A64E-D16A0FE12BB3}"/>
              </a:ext>
            </a:extLst>
          </p:cNvPr>
          <p:cNvSpPr/>
          <p:nvPr/>
        </p:nvSpPr>
        <p:spPr>
          <a:xfrm>
            <a:off x="1269661" y="60761"/>
            <a:ext cx="7224754" cy="5279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96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Effect transition="in" filter="fade">
                                      <p:cBhvr>
                                        <p:cTn id="24" dur="1000"/>
                                        <p:tgtEl>
                                          <p:spTgt spid="4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1000" fill="hold"/>
                                        <p:tgtEl>
                                          <p:spTgt spid="52"/>
                                        </p:tgtEl>
                                        <p:attrNameLst>
                                          <p:attrName>ppt_w</p:attrName>
                                        </p:attrNameLst>
                                      </p:cBhvr>
                                      <p:tavLst>
                                        <p:tav tm="0">
                                          <p:val>
                                            <p:fltVal val="0"/>
                                          </p:val>
                                        </p:tav>
                                        <p:tav tm="100000">
                                          <p:val>
                                            <p:strVal val="#ppt_w"/>
                                          </p:val>
                                        </p:tav>
                                      </p:tavLst>
                                    </p:anim>
                                    <p:anim calcmode="lin" valueType="num">
                                      <p:cBhvr>
                                        <p:cTn id="28" dur="1000" fill="hold"/>
                                        <p:tgtEl>
                                          <p:spTgt spid="52"/>
                                        </p:tgtEl>
                                        <p:attrNameLst>
                                          <p:attrName>ppt_h</p:attrName>
                                        </p:attrNameLst>
                                      </p:cBhvr>
                                      <p:tavLst>
                                        <p:tav tm="0">
                                          <p:val>
                                            <p:fltVal val="0"/>
                                          </p:val>
                                        </p:tav>
                                        <p:tav tm="100000">
                                          <p:val>
                                            <p:strVal val="#ppt_h"/>
                                          </p:val>
                                        </p:tav>
                                      </p:tavLst>
                                    </p:anim>
                                    <p:animEffect transition="in" filter="fade">
                                      <p:cBhvr>
                                        <p:cTn id="29" dur="1000"/>
                                        <p:tgtEl>
                                          <p:spTgt spid="52"/>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1000" fill="hold"/>
                                        <p:tgtEl>
                                          <p:spTgt spid="59"/>
                                        </p:tgtEl>
                                        <p:attrNameLst>
                                          <p:attrName>ppt_w</p:attrName>
                                        </p:attrNameLst>
                                      </p:cBhvr>
                                      <p:tavLst>
                                        <p:tav tm="0">
                                          <p:val>
                                            <p:fltVal val="0"/>
                                          </p:val>
                                        </p:tav>
                                        <p:tav tm="100000">
                                          <p:val>
                                            <p:strVal val="#ppt_w"/>
                                          </p:val>
                                        </p:tav>
                                      </p:tavLst>
                                    </p:anim>
                                    <p:anim calcmode="lin" valueType="num">
                                      <p:cBhvr>
                                        <p:cTn id="34" dur="1000" fill="hold"/>
                                        <p:tgtEl>
                                          <p:spTgt spid="59"/>
                                        </p:tgtEl>
                                        <p:attrNameLst>
                                          <p:attrName>ppt_h</p:attrName>
                                        </p:attrNameLst>
                                      </p:cBhvr>
                                      <p:tavLst>
                                        <p:tav tm="0">
                                          <p:val>
                                            <p:fltVal val="0"/>
                                          </p:val>
                                        </p:tav>
                                        <p:tav tm="100000">
                                          <p:val>
                                            <p:strVal val="#ppt_h"/>
                                          </p:val>
                                        </p:tav>
                                      </p:tavLst>
                                    </p:anim>
                                    <p:animEffect transition="in" filter="fade">
                                      <p:cBhvr>
                                        <p:cTn id="35" dur="10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500"/>
                            </p:stCondLst>
                            <p:childTnLst>
                              <p:par>
                                <p:cTn id="49" presetID="53" presetClass="entr" presetSubtype="16" fill="hold" nodeType="afterEffect">
                                  <p:stCondLst>
                                    <p:cond delay="500"/>
                                  </p:stCondLst>
                                  <p:childTnLst>
                                    <p:set>
                                      <p:cBhvr>
                                        <p:cTn id="50" dur="1" fill="hold">
                                          <p:stCondLst>
                                            <p:cond delay="0"/>
                                          </p:stCondLst>
                                        </p:cTn>
                                        <p:tgtEl>
                                          <p:spTgt spid="33"/>
                                        </p:tgtEl>
                                        <p:attrNameLst>
                                          <p:attrName>style.visibility</p:attrName>
                                        </p:attrNameLst>
                                      </p:cBhvr>
                                      <p:to>
                                        <p:strVal val="visible"/>
                                      </p:to>
                                    </p:set>
                                    <p:anim calcmode="lin" valueType="num">
                                      <p:cBhvr>
                                        <p:cTn id="51" dur="1000" fill="hold"/>
                                        <p:tgtEl>
                                          <p:spTgt spid="33"/>
                                        </p:tgtEl>
                                        <p:attrNameLst>
                                          <p:attrName>ppt_w</p:attrName>
                                        </p:attrNameLst>
                                      </p:cBhvr>
                                      <p:tavLst>
                                        <p:tav tm="0">
                                          <p:val>
                                            <p:fltVal val="0"/>
                                          </p:val>
                                        </p:tav>
                                        <p:tav tm="100000">
                                          <p:val>
                                            <p:strVal val="#ppt_w"/>
                                          </p:val>
                                        </p:tav>
                                      </p:tavLst>
                                    </p:anim>
                                    <p:anim calcmode="lin" valueType="num">
                                      <p:cBhvr>
                                        <p:cTn id="52" dur="1000" fill="hold"/>
                                        <p:tgtEl>
                                          <p:spTgt spid="33"/>
                                        </p:tgtEl>
                                        <p:attrNameLst>
                                          <p:attrName>ppt_h</p:attrName>
                                        </p:attrNameLst>
                                      </p:cBhvr>
                                      <p:tavLst>
                                        <p:tav tm="0">
                                          <p:val>
                                            <p:fltVal val="0"/>
                                          </p:val>
                                        </p:tav>
                                        <p:tav tm="100000">
                                          <p:val>
                                            <p:strVal val="#ppt_h"/>
                                          </p:val>
                                        </p:tav>
                                      </p:tavLst>
                                    </p:anim>
                                    <p:animEffect transition="in" filter="fade">
                                      <p:cBhvr>
                                        <p:cTn id="53" dur="1000"/>
                                        <p:tgtEl>
                                          <p:spTgt spid="33"/>
                                        </p:tgtEl>
                                      </p:cBhvr>
                                    </p:animEffect>
                                  </p:childTnLst>
                                </p:cTn>
                              </p:par>
                            </p:childTnLst>
                          </p:cTn>
                        </p:par>
                        <p:par>
                          <p:cTn id="54" fill="hold">
                            <p:stCondLst>
                              <p:cond delay="2000"/>
                            </p:stCondLst>
                            <p:childTnLst>
                              <p:par>
                                <p:cTn id="55" presetID="58" presetClass="path" presetSubtype="0" accel="50000" decel="50000" fill="hold" nodeType="afterEffect">
                                  <p:stCondLst>
                                    <p:cond delay="0"/>
                                  </p:stCondLst>
                                  <p:childTnLst>
                                    <p:animMotion origin="layout" path="M -3.39932E-6 1.85185E-6 L 0.02123 0.03472 C 0.02605 0.04213 0.02879 0.05301 0.02879 0.06458 C 0.02879 0.07754 0.02605 0.08796 0.02123 0.09537 L -3.39932E-6 0.13032 " pathEditMode="relative" rAng="0" ptsTypes="AAAAA">
                                      <p:cBhvr>
                                        <p:cTn id="56" dur="5000" fill="hold"/>
                                        <p:tgtEl>
                                          <p:spTgt spid="33"/>
                                        </p:tgtEl>
                                        <p:attrNameLst>
                                          <p:attrName>ppt_x</p:attrName>
                                          <p:attrName>ppt_y</p:attrName>
                                        </p:attrNameLst>
                                      </p:cBhvr>
                                      <p:rCtr x="1433" y="6505"/>
                                    </p:animMotion>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33"/>
                                        </p:tgtEl>
                                        <p:attrNameLst>
                                          <p:attrName>style.visibility</p:attrName>
                                        </p:attrNameLst>
                                      </p:cBhvr>
                                      <p:to>
                                        <p:strVal val="hidden"/>
                                      </p:to>
                                    </p:set>
                                  </p:childTnLst>
                                </p:cTn>
                              </p:par>
                              <p:par>
                                <p:cTn id="61" presetID="53" presetClass="entr" presetSubtype="16"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childTnLst>
                                </p:cTn>
                              </p:par>
                              <p:par>
                                <p:cTn id="70" presetID="1" presetClass="entr" presetSubtype="0" fill="hold" nodeType="withEffect">
                                  <p:stCondLst>
                                    <p:cond delay="0"/>
                                  </p:stCondLst>
                                  <p:childTnLst>
                                    <p:set>
                                      <p:cBhvr>
                                        <p:cTn id="71" dur="1" fill="hold">
                                          <p:stCondLst>
                                            <p:cond delay="0"/>
                                          </p:stCondLst>
                                        </p:cTn>
                                        <p:tgtEl>
                                          <p:spTgt spid="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67"/>
                                        </p:tgtEl>
                                        <p:attrNameLst>
                                          <p:attrName>style.visibility</p:attrName>
                                        </p:attrNameLst>
                                      </p:cBhvr>
                                      <p:to>
                                        <p:strVal val="visible"/>
                                      </p:to>
                                    </p:set>
                                    <p:anim calcmode="lin" valueType="num">
                                      <p:cBhvr>
                                        <p:cTn id="76" dur="1000" fill="hold"/>
                                        <p:tgtEl>
                                          <p:spTgt spid="67"/>
                                        </p:tgtEl>
                                        <p:attrNameLst>
                                          <p:attrName>ppt_w</p:attrName>
                                        </p:attrNameLst>
                                      </p:cBhvr>
                                      <p:tavLst>
                                        <p:tav tm="0">
                                          <p:val>
                                            <p:fltVal val="0"/>
                                          </p:val>
                                        </p:tav>
                                        <p:tav tm="100000">
                                          <p:val>
                                            <p:strVal val="#ppt_w"/>
                                          </p:val>
                                        </p:tav>
                                      </p:tavLst>
                                    </p:anim>
                                    <p:anim calcmode="lin" valueType="num">
                                      <p:cBhvr>
                                        <p:cTn id="77" dur="1000" fill="hold"/>
                                        <p:tgtEl>
                                          <p:spTgt spid="67"/>
                                        </p:tgtEl>
                                        <p:attrNameLst>
                                          <p:attrName>ppt_h</p:attrName>
                                        </p:attrNameLst>
                                      </p:cBhvr>
                                      <p:tavLst>
                                        <p:tav tm="0">
                                          <p:val>
                                            <p:fltVal val="0"/>
                                          </p:val>
                                        </p:tav>
                                        <p:tav tm="100000">
                                          <p:val>
                                            <p:strVal val="#ppt_h"/>
                                          </p:val>
                                        </p:tav>
                                      </p:tavLst>
                                    </p:anim>
                                    <p:animEffect transition="in" filter="fade">
                                      <p:cBhvr>
                                        <p:cTn id="78" dur="1000"/>
                                        <p:tgtEl>
                                          <p:spTgt spid="67"/>
                                        </p:tgtEl>
                                      </p:cBhvr>
                                    </p:animEffect>
                                  </p:childTnLst>
                                </p:cTn>
                              </p:par>
                            </p:childTnLst>
                          </p:cTn>
                        </p:par>
                        <p:par>
                          <p:cTn id="79" fill="hold">
                            <p:stCondLst>
                              <p:cond delay="1000"/>
                            </p:stCondLst>
                            <p:childTnLst>
                              <p:par>
                                <p:cTn id="80" presetID="58" presetClass="path" presetSubtype="0" accel="50000" decel="50000" fill="hold" nodeType="afterEffect">
                                  <p:stCondLst>
                                    <p:cond delay="0"/>
                                  </p:stCondLst>
                                  <p:childTnLst>
                                    <p:animMotion origin="layout" path="M -1.46132E-6 2.22222E-6 L 0.02123 0.03472 C 0.02605 0.04213 0.02878 0.05301 0.02878 0.06458 C 0.02878 0.07754 0.02605 0.08796 0.02123 0.09537 L -1.46132E-6 0.13032 " pathEditMode="relative" rAng="0" ptsTypes="AAAAA">
                                      <p:cBhvr>
                                        <p:cTn id="81" dur="1000" fill="hold"/>
                                        <p:tgtEl>
                                          <p:spTgt spid="67"/>
                                        </p:tgtEl>
                                        <p:attrNameLst>
                                          <p:attrName>ppt_x</p:attrName>
                                          <p:attrName>ppt_y</p:attrName>
                                        </p:attrNameLst>
                                      </p:cBhvr>
                                      <p:rCtr x="1433" y="6505"/>
                                    </p:animMotion>
                                  </p:childTnLst>
                                </p:cTn>
                              </p:par>
                            </p:childTnLst>
                          </p:cTn>
                        </p:par>
                        <p:par>
                          <p:cTn id="82" fill="hold">
                            <p:stCondLst>
                              <p:cond delay="2000"/>
                            </p:stCondLst>
                            <p:childTnLst>
                              <p:par>
                                <p:cTn id="83" presetID="9" presetClass="emph" presetSubtype="0" nodeType="afterEffect">
                                  <p:stCondLst>
                                    <p:cond delay="0"/>
                                  </p:stCondLst>
                                  <p:childTnLst>
                                    <p:set>
                                      <p:cBhvr>
                                        <p:cTn id="84" dur="indefinite"/>
                                        <p:tgtEl>
                                          <p:spTgt spid="67"/>
                                        </p:tgtEl>
                                        <p:attrNameLst>
                                          <p:attrName>style.opacity</p:attrName>
                                        </p:attrNameLst>
                                      </p:cBhvr>
                                      <p:to>
                                        <p:strVal val="0.5"/>
                                      </p:to>
                                    </p:set>
                                    <p:animEffect filter="image" prLst="opacity: 0.5">
                                      <p:cBhvr rctx="IE">
                                        <p:cTn id="85" dur="indefinite"/>
                                        <p:tgtEl>
                                          <p:spTgt spid="67"/>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wheel(1)">
                                      <p:cBhvr>
                                        <p:cTn id="90" dur="2000"/>
                                        <p:tgtEl>
                                          <p:spTgt spid="68"/>
                                        </p:tgtEl>
                                      </p:cBhvr>
                                    </p:animEffect>
                                  </p:childTnLst>
                                </p:cTn>
                              </p:par>
                              <p:par>
                                <p:cTn id="91" presetID="1" presetClass="exit" presetSubtype="0" fill="hold" nodeType="withEffect">
                                  <p:stCondLst>
                                    <p:cond delay="0"/>
                                  </p:stCondLst>
                                  <p:childTnLst>
                                    <p:set>
                                      <p:cBhvr>
                                        <p:cTn id="92" dur="1" fill="hold">
                                          <p:stCondLst>
                                            <p:cond delay="0"/>
                                          </p:stCondLst>
                                        </p:cTn>
                                        <p:tgtEl>
                                          <p:spTgt spid="67"/>
                                        </p:tgtEl>
                                        <p:attrNameLst>
                                          <p:attrName>style.visibility</p:attrName>
                                        </p:attrNameLst>
                                      </p:cBhvr>
                                      <p:to>
                                        <p:strVal val="hidden"/>
                                      </p:to>
                                    </p:se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500" fill="hold"/>
                                        <p:tgtEl>
                                          <p:spTgt spid="15"/>
                                        </p:tgtEl>
                                        <p:attrNameLst>
                                          <p:attrName>ppt_w</p:attrName>
                                        </p:attrNameLst>
                                      </p:cBhvr>
                                      <p:tavLst>
                                        <p:tav tm="0">
                                          <p:val>
                                            <p:fltVal val="0"/>
                                          </p:val>
                                        </p:tav>
                                        <p:tav tm="100000">
                                          <p:val>
                                            <p:strVal val="#ppt_w"/>
                                          </p:val>
                                        </p:tav>
                                      </p:tavLst>
                                    </p:anim>
                                    <p:anim calcmode="lin" valueType="num">
                                      <p:cBhvr>
                                        <p:cTn id="97" dur="500" fill="hold"/>
                                        <p:tgtEl>
                                          <p:spTgt spid="15"/>
                                        </p:tgtEl>
                                        <p:attrNameLst>
                                          <p:attrName>ppt_h</p:attrName>
                                        </p:attrNameLst>
                                      </p:cBhvr>
                                      <p:tavLst>
                                        <p:tav tm="0">
                                          <p:val>
                                            <p:fltVal val="0"/>
                                          </p:val>
                                        </p:tav>
                                        <p:tav tm="100000">
                                          <p:val>
                                            <p:strVal val="#ppt_h"/>
                                          </p:val>
                                        </p:tav>
                                      </p:tavLst>
                                    </p:anim>
                                    <p:animEffect transition="in" filter="fade">
                                      <p:cBhvr>
                                        <p:cTn id="9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8" grpId="0" animBg="1"/>
      <p:bldP spid="10" grpId="0"/>
      <p:bldP spid="11" grpId="0"/>
      <p:bldP spid="13" grpId="0"/>
      <p:bldP spid="44" grpId="0"/>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85800" y="1827503"/>
            <a:ext cx="10817352" cy="4114800"/>
          </a:xfrm>
        </p:spPr>
        <p:txBody>
          <a:bodyPr/>
          <a:lstStyle/>
          <a:p>
            <a:pPr>
              <a:defRPr/>
            </a:pPr>
            <a:r>
              <a:rPr lang="en-US" sz="2800" dirty="0"/>
              <a:t>Cognitive Skills include:</a:t>
            </a:r>
          </a:p>
          <a:p>
            <a:pPr>
              <a:defRPr/>
            </a:pPr>
            <a:endParaRPr lang="en-US" sz="2400" dirty="0"/>
          </a:p>
          <a:p>
            <a:pPr marL="342900" indent="-342900">
              <a:buFont typeface="Arial" panose="020B0604020202020204" pitchFamily="34" charset="0"/>
              <a:buChar char="•"/>
              <a:defRPr/>
            </a:pPr>
            <a:r>
              <a:rPr lang="en-US" sz="2400" dirty="0"/>
              <a:t>Memory (short term, working, and long term)</a:t>
            </a:r>
          </a:p>
          <a:p>
            <a:pPr marL="342900" indent="-342900">
              <a:buFont typeface="Arial" panose="020B0604020202020204" pitchFamily="34" charset="0"/>
              <a:buChar char="•"/>
              <a:defRPr/>
            </a:pPr>
            <a:r>
              <a:rPr lang="en-US" sz="2400" dirty="0"/>
              <a:t>Attention (sustained, visual and auditory selected, divided, and flexible)</a:t>
            </a:r>
          </a:p>
          <a:p>
            <a:pPr marL="342900" indent="-342900">
              <a:buFont typeface="Arial" panose="020B0604020202020204" pitchFamily="34" charset="0"/>
              <a:buChar char="•"/>
              <a:defRPr/>
            </a:pPr>
            <a:r>
              <a:rPr lang="en-US" sz="2400" dirty="0"/>
              <a:t>Processing (General, language, visual, and auditory)</a:t>
            </a:r>
          </a:p>
          <a:p>
            <a:pPr marL="342900" indent="-342900">
              <a:buFont typeface="Arial" panose="020B0604020202020204" pitchFamily="34" charset="0"/>
              <a:buChar char="•"/>
              <a:defRPr/>
            </a:pPr>
            <a:r>
              <a:rPr lang="en-US" sz="2400" dirty="0"/>
              <a:t>Logic and Reasoning (make a plan, prioritize, analyze and solve) </a:t>
            </a:r>
          </a:p>
          <a:p>
            <a:pPr marL="342900" indent="-342900">
              <a:buFont typeface="Arial" panose="020B0604020202020204" pitchFamily="34" charset="0"/>
              <a:buChar char="•"/>
              <a:defRPr/>
            </a:pPr>
            <a:r>
              <a:rPr lang="en-US" sz="2400" dirty="0"/>
              <a:t>Comprehension (understanding and remembering language, “seeing” details—imagery, or “the movie in your mind”)</a:t>
            </a:r>
          </a:p>
          <a:p>
            <a:endParaRPr lang="en-US" sz="2400" dirty="0"/>
          </a:p>
        </p:txBody>
      </p:sp>
      <p:sp>
        <p:nvSpPr>
          <p:cNvPr id="3" name="Title 2"/>
          <p:cNvSpPr>
            <a:spLocks noGrp="1"/>
          </p:cNvSpPr>
          <p:nvPr>
            <p:ph type="title"/>
          </p:nvPr>
        </p:nvSpPr>
        <p:spPr/>
        <p:txBody>
          <a:bodyPr/>
          <a:lstStyle/>
          <a:p>
            <a:r>
              <a:rPr lang="en-US" altLang="en-US" dirty="0"/>
              <a:t>Cognitive Functioning: </a:t>
            </a:r>
            <a:endParaRPr lang="en-US" dirty="0"/>
          </a:p>
        </p:txBody>
      </p:sp>
      <p:sp>
        <p:nvSpPr>
          <p:cNvPr id="4" name="Slide Number Placeholder 3"/>
          <p:cNvSpPr>
            <a:spLocks noGrp="1"/>
          </p:cNvSpPr>
          <p:nvPr>
            <p:ph type="sldNum" sz="quarter" idx="4"/>
          </p:nvPr>
        </p:nvSpPr>
        <p:spPr/>
        <p:txBody>
          <a:bodyPr/>
          <a:lstStyle/>
          <a:p>
            <a:fld id="{DF40D084-39BF-4E4B-88BA-A3CB8221F6BE}" type="slidenum">
              <a:rPr lang="en-US" smtClean="0"/>
              <a:pPr/>
              <a:t>21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2193" y="457200"/>
            <a:ext cx="2472331" cy="3059816"/>
          </a:xfrm>
          <a:prstGeom prst="rect">
            <a:avLst/>
          </a:prstGeom>
        </p:spPr>
      </p:pic>
    </p:spTree>
    <p:extLst>
      <p:ext uri="{BB962C8B-B14F-4D97-AF65-F5344CB8AC3E}">
        <p14:creationId xmlns:p14="http://schemas.microsoft.com/office/powerpoint/2010/main" val="3424984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52FECF3-B43C-4469-959A-DC5DEF8FDEEA}"/>
              </a:ext>
            </a:extLst>
          </p:cNvPr>
          <p:cNvGrpSpPr/>
          <p:nvPr/>
        </p:nvGrpSpPr>
        <p:grpSpPr>
          <a:xfrm>
            <a:off x="3273391" y="4091461"/>
            <a:ext cx="2931817" cy="2273979"/>
            <a:chOff x="1876295" y="2649607"/>
            <a:chExt cx="3108553" cy="2316882"/>
          </a:xfrm>
        </p:grpSpPr>
        <p:pic>
          <p:nvPicPr>
            <p:cNvPr id="7" name="Picture 6">
              <a:extLst>
                <a:ext uri="{FF2B5EF4-FFF2-40B4-BE49-F238E27FC236}">
                  <a16:creationId xmlns:a16="http://schemas.microsoft.com/office/drawing/2014/main" id="{7D4E1624-AF28-4405-9369-C9D87EFB690C}"/>
                </a:ext>
              </a:extLst>
            </p:cNvPr>
            <p:cNvPicPr>
              <a:picLocks noChangeAspect="1"/>
            </p:cNvPicPr>
            <p:nvPr/>
          </p:nvPicPr>
          <p:blipFill>
            <a:blip r:embed="rId3"/>
            <a:stretch>
              <a:fillRect/>
            </a:stretch>
          </p:blipFill>
          <p:spPr>
            <a:xfrm>
              <a:off x="1876295" y="2651027"/>
              <a:ext cx="3108553" cy="2315462"/>
            </a:xfrm>
            <a:prstGeom prst="rect">
              <a:avLst/>
            </a:prstGeom>
          </p:spPr>
        </p:pic>
        <p:sp>
          <p:nvSpPr>
            <p:cNvPr id="13" name="Rectangle 12">
              <a:extLst>
                <a:ext uri="{FF2B5EF4-FFF2-40B4-BE49-F238E27FC236}">
                  <a16:creationId xmlns:a16="http://schemas.microsoft.com/office/drawing/2014/main" id="{D438B63E-BD86-455B-A2A5-A961A5CFDAD1}"/>
                </a:ext>
              </a:extLst>
            </p:cNvPr>
            <p:cNvSpPr/>
            <p:nvPr/>
          </p:nvSpPr>
          <p:spPr>
            <a:xfrm>
              <a:off x="4037012" y="2649607"/>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FBB86D60-0740-4503-9BDC-91A238E3DEB2}"/>
              </a:ext>
            </a:extLst>
          </p:cNvPr>
          <p:cNvSpPr/>
          <p:nvPr/>
        </p:nvSpPr>
        <p:spPr>
          <a:xfrm rot="12562577">
            <a:off x="2630731" y="1291271"/>
            <a:ext cx="4594528" cy="4594528"/>
          </a:xfrm>
          <a:custGeom>
            <a:avLst/>
            <a:gdLst>
              <a:gd name="connsiteX0" fmla="*/ 2297264 w 4594528"/>
              <a:gd name="connsiteY0" fmla="*/ 4594528 h 4594528"/>
              <a:gd name="connsiteX1" fmla="*/ 307775 w 4594528"/>
              <a:gd name="connsiteY1" fmla="*/ 3445896 h 4594528"/>
              <a:gd name="connsiteX2" fmla="*/ 2297264 w 4594528"/>
              <a:gd name="connsiteY2" fmla="*/ 2297264 h 4594528"/>
              <a:gd name="connsiteX3" fmla="*/ 2297264 w 4594528"/>
              <a:gd name="connsiteY3" fmla="*/ 4594528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2297264" y="4594528"/>
                </a:moveTo>
                <a:cubicBezTo>
                  <a:pt x="1476531" y="4594528"/>
                  <a:pt x="718142" y="4156672"/>
                  <a:pt x="307775" y="3445896"/>
                </a:cubicBezTo>
                <a:lnTo>
                  <a:pt x="2297264" y="2297264"/>
                </a:lnTo>
                <a:lnTo>
                  <a:pt x="2297264" y="4594528"/>
                </a:lnTo>
                <a:close/>
              </a:path>
            </a:pathLst>
          </a:custGeom>
          <a:solidFill>
            <a:srgbClr val="33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5907" tIns="3145656" rIns="2374431" bIns="520211" numCol="1" spcCol="1270" anchor="ctr" anchorCtr="0">
            <a:noAutofit/>
          </a:bodyPr>
          <a:lstStyle/>
          <a:p>
            <a:pPr algn="ctr" defTabSz="977900">
              <a:lnSpc>
                <a:spcPct val="90000"/>
              </a:lnSpc>
              <a:spcBef>
                <a:spcPct val="0"/>
              </a:spcBef>
              <a:spcAft>
                <a:spcPct val="35000"/>
              </a:spcAft>
            </a:pPr>
            <a:endParaRPr lang="en-US" sz="2200" dirty="0"/>
          </a:p>
        </p:txBody>
      </p:sp>
      <p:grpSp>
        <p:nvGrpSpPr>
          <p:cNvPr id="30" name="Group 29">
            <a:extLst>
              <a:ext uri="{FF2B5EF4-FFF2-40B4-BE49-F238E27FC236}">
                <a16:creationId xmlns:a16="http://schemas.microsoft.com/office/drawing/2014/main" id="{EF64A6F0-F2FE-4021-B2CC-D28B8EE45A8B}"/>
              </a:ext>
            </a:extLst>
          </p:cNvPr>
          <p:cNvGrpSpPr/>
          <p:nvPr/>
        </p:nvGrpSpPr>
        <p:grpSpPr>
          <a:xfrm>
            <a:off x="2600484" y="1365302"/>
            <a:ext cx="4722876" cy="4594528"/>
            <a:chOff x="3632167" y="1235831"/>
            <a:chExt cx="4722876" cy="4594528"/>
          </a:xfrm>
        </p:grpSpPr>
        <p:sp>
          <p:nvSpPr>
            <p:cNvPr id="12" name="Freeform: Shape 11">
              <a:extLst>
                <a:ext uri="{FF2B5EF4-FFF2-40B4-BE49-F238E27FC236}">
                  <a16:creationId xmlns:a16="http://schemas.microsoft.com/office/drawing/2014/main" id="{DE206296-3364-49CA-A2DA-B1BE945D9981}"/>
                </a:ext>
              </a:extLst>
            </p:cNvPr>
            <p:cNvSpPr/>
            <p:nvPr/>
          </p:nvSpPr>
          <p:spPr>
            <a:xfrm rot="12562577">
              <a:off x="3632167" y="1235831"/>
              <a:ext cx="4594528" cy="4594528"/>
            </a:xfrm>
            <a:custGeom>
              <a:avLst/>
              <a:gdLst>
                <a:gd name="connsiteX0" fmla="*/ 307775 w 4594528"/>
                <a:gd name="connsiteY0" fmla="*/ 3445896 h 4594528"/>
                <a:gd name="connsiteX1" fmla="*/ 307775 w 4594528"/>
                <a:gd name="connsiteY1" fmla="*/ 1148632 h 4594528"/>
                <a:gd name="connsiteX2" fmla="*/ 2297264 w 4594528"/>
                <a:gd name="connsiteY2" fmla="*/ 2297264 h 4594528"/>
                <a:gd name="connsiteX3" fmla="*/ 307775 w 4594528"/>
                <a:gd name="connsiteY3" fmla="*/ 3445896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307775" y="3445896"/>
                  </a:moveTo>
                  <a:cubicBezTo>
                    <a:pt x="-102592" y="2735120"/>
                    <a:pt x="-102592" y="1859408"/>
                    <a:pt x="307775" y="1148632"/>
                  </a:cubicBezTo>
                  <a:lnTo>
                    <a:pt x="2297264" y="2297264"/>
                  </a:lnTo>
                  <a:lnTo>
                    <a:pt x="307775" y="3445896"/>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46" tIns="1860282" rIns="3162065" bIns="1860281" numCol="1" spcCol="1270" anchor="ctr" anchorCtr="0">
              <a:noAutofit/>
            </a:bodyPr>
            <a:lstStyle/>
            <a:p>
              <a:pPr algn="ctr" defTabSz="977900">
                <a:lnSpc>
                  <a:spcPct val="90000"/>
                </a:lnSpc>
                <a:spcBef>
                  <a:spcPct val="0"/>
                </a:spcBef>
                <a:spcAft>
                  <a:spcPct val="35000"/>
                </a:spcAft>
              </a:pPr>
              <a:endParaRPr lang="en-US" sz="2200" dirty="0"/>
            </a:p>
          </p:txBody>
        </p:sp>
        <p:sp>
          <p:nvSpPr>
            <p:cNvPr id="37" name="TextBox 36">
              <a:extLst>
                <a:ext uri="{FF2B5EF4-FFF2-40B4-BE49-F238E27FC236}">
                  <a16:creationId xmlns:a16="http://schemas.microsoft.com/office/drawing/2014/main" id="{466AF8EC-FD20-4AB0-A43C-A16CF72C62B2}"/>
                </a:ext>
              </a:extLst>
            </p:cNvPr>
            <p:cNvSpPr txBox="1"/>
            <p:nvPr/>
          </p:nvSpPr>
          <p:spPr>
            <a:xfrm>
              <a:off x="6270198" y="3596100"/>
              <a:ext cx="2084845" cy="369332"/>
            </a:xfrm>
            <a:prstGeom prst="rect">
              <a:avLst/>
            </a:prstGeom>
            <a:noFill/>
          </p:spPr>
          <p:txBody>
            <a:bodyPr wrap="square" rtlCol="0">
              <a:spAutoFit/>
            </a:bodyPr>
            <a:lstStyle/>
            <a:p>
              <a:r>
                <a:rPr lang="en-US" b="1" dirty="0"/>
                <a:t>Sound Therapy</a:t>
              </a:r>
            </a:p>
          </p:txBody>
        </p:sp>
        <p:pic>
          <p:nvPicPr>
            <p:cNvPr id="42" name="Picture 41">
              <a:extLst>
                <a:ext uri="{FF2B5EF4-FFF2-40B4-BE49-F238E27FC236}">
                  <a16:creationId xmlns:a16="http://schemas.microsoft.com/office/drawing/2014/main" id="{2F769CB7-C123-4FF9-8B7F-E248C13E393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30792" y="3949084"/>
              <a:ext cx="910936" cy="910936"/>
            </a:xfrm>
            <a:prstGeom prst="rect">
              <a:avLst/>
            </a:prstGeom>
          </p:spPr>
        </p:pic>
      </p:grpSp>
      <p:sp>
        <p:nvSpPr>
          <p:cNvPr id="72" name="Arrow: Circular 71">
            <a:extLst>
              <a:ext uri="{FF2B5EF4-FFF2-40B4-BE49-F238E27FC236}">
                <a16:creationId xmlns:a16="http://schemas.microsoft.com/office/drawing/2014/main" id="{B5102B6E-0252-453B-B30C-55657977F7B0}"/>
              </a:ext>
            </a:extLst>
          </p:cNvPr>
          <p:cNvSpPr/>
          <p:nvPr/>
        </p:nvSpPr>
        <p:spPr>
          <a:xfrm>
            <a:off x="1981200" y="736804"/>
            <a:ext cx="5753278" cy="5737656"/>
          </a:xfrm>
          <a:prstGeom prst="circularArrow">
            <a:avLst>
              <a:gd name="adj1" fmla="val 4168"/>
              <a:gd name="adj2" fmla="val 503210"/>
              <a:gd name="adj3" fmla="val 3246892"/>
              <a:gd name="adj4" fmla="val 7293481"/>
              <a:gd name="adj5" fmla="val 5691"/>
            </a:avLst>
          </a:prstGeom>
          <a:solidFill>
            <a:srgbClr val="00206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3" name="Rectangle 72">
            <a:extLst>
              <a:ext uri="{FF2B5EF4-FFF2-40B4-BE49-F238E27FC236}">
                <a16:creationId xmlns:a16="http://schemas.microsoft.com/office/drawing/2014/main" id="{0F7C3888-62D5-4EC3-9A09-1CA6793FF956}"/>
              </a:ext>
            </a:extLst>
          </p:cNvPr>
          <p:cNvSpPr/>
          <p:nvPr/>
        </p:nvSpPr>
        <p:spPr>
          <a:xfrm>
            <a:off x="2579852" y="6333959"/>
            <a:ext cx="4710264"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rgbClr val="002060"/>
                </a:solidFill>
              </a:rPr>
              <a:t>Mediated Learning Experience</a:t>
            </a:r>
          </a:p>
        </p:txBody>
      </p:sp>
      <p:sp>
        <p:nvSpPr>
          <p:cNvPr id="2" name="Rectangle 1">
            <a:extLst>
              <a:ext uri="{FF2B5EF4-FFF2-40B4-BE49-F238E27FC236}">
                <a16:creationId xmlns:a16="http://schemas.microsoft.com/office/drawing/2014/main" id="{6BC30C82-A824-4F05-926B-2E47A79883AB}"/>
              </a:ext>
            </a:extLst>
          </p:cNvPr>
          <p:cNvSpPr/>
          <p:nvPr/>
        </p:nvSpPr>
        <p:spPr>
          <a:xfrm>
            <a:off x="6569168" y="789074"/>
            <a:ext cx="5943600" cy="523220"/>
          </a:xfrm>
          <a:prstGeom prst="rect">
            <a:avLst/>
          </a:prstGeom>
        </p:spPr>
        <p:txBody>
          <a:bodyPr wrap="square">
            <a:spAutoFit/>
          </a:bodyPr>
          <a:lstStyle/>
          <a:p>
            <a:r>
              <a:rPr lang="en-US" sz="2800" b="1" dirty="0">
                <a:ln/>
                <a:solidFill>
                  <a:srgbClr val="0070C0"/>
                </a:solidFill>
              </a:rPr>
              <a:t>A Holistic-Integrated Approach</a:t>
            </a:r>
            <a:endParaRPr lang="en-US" sz="2800" dirty="0"/>
          </a:p>
        </p:txBody>
      </p:sp>
      <p:grpSp>
        <p:nvGrpSpPr>
          <p:cNvPr id="33" name="Group 32">
            <a:extLst>
              <a:ext uri="{FF2B5EF4-FFF2-40B4-BE49-F238E27FC236}">
                <a16:creationId xmlns:a16="http://schemas.microsoft.com/office/drawing/2014/main" id="{6B7DFA3C-EAD8-418E-A4B5-696065A30408}"/>
              </a:ext>
            </a:extLst>
          </p:cNvPr>
          <p:cNvGrpSpPr/>
          <p:nvPr/>
        </p:nvGrpSpPr>
        <p:grpSpPr>
          <a:xfrm>
            <a:off x="2570237" y="1239439"/>
            <a:ext cx="4594528" cy="4594528"/>
            <a:chOff x="3601920" y="1109968"/>
            <a:chExt cx="4594528" cy="4594528"/>
          </a:xfrm>
        </p:grpSpPr>
        <p:sp>
          <p:nvSpPr>
            <p:cNvPr id="10" name="Freeform: Shape 9">
              <a:extLst>
                <a:ext uri="{FF2B5EF4-FFF2-40B4-BE49-F238E27FC236}">
                  <a16:creationId xmlns:a16="http://schemas.microsoft.com/office/drawing/2014/main" id="{36A029A5-58AC-424D-B426-BC42A9BF5D26}"/>
                </a:ext>
              </a:extLst>
            </p:cNvPr>
            <p:cNvSpPr/>
            <p:nvPr/>
          </p:nvSpPr>
          <p:spPr>
            <a:xfrm rot="12562577">
              <a:off x="3601920" y="1109968"/>
              <a:ext cx="4594528" cy="4594528"/>
            </a:xfrm>
            <a:custGeom>
              <a:avLst/>
              <a:gdLst>
                <a:gd name="connsiteX0" fmla="*/ 4286753 w 4594528"/>
                <a:gd name="connsiteY0" fmla="*/ 3445896 h 4594528"/>
                <a:gd name="connsiteX1" fmla="*/ 2297264 w 4594528"/>
                <a:gd name="connsiteY1" fmla="*/ 4594528 h 4594528"/>
                <a:gd name="connsiteX2" fmla="*/ 2297264 w 4594528"/>
                <a:gd name="connsiteY2" fmla="*/ 2297264 h 4594528"/>
                <a:gd name="connsiteX3" fmla="*/ 4286753 w 4594528"/>
                <a:gd name="connsiteY3" fmla="*/ 3445896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4286753" y="3445896"/>
                  </a:moveTo>
                  <a:cubicBezTo>
                    <a:pt x="3876386" y="4156672"/>
                    <a:pt x="3117997" y="4594528"/>
                    <a:pt x="2297264" y="4594528"/>
                  </a:cubicBezTo>
                  <a:lnTo>
                    <a:pt x="2297264" y="2297264"/>
                  </a:lnTo>
                  <a:lnTo>
                    <a:pt x="4286753" y="3445896"/>
                  </a:lnTo>
                  <a:close/>
                </a:path>
              </a:pathLst>
            </a:custGeom>
            <a:solidFill>
              <a:srgbClr val="36A5C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4431" tIns="3145656" rIns="935907" bIns="520211" numCol="1" spcCol="1270" anchor="ctr" anchorCtr="0">
              <a:noAutofit/>
            </a:bodyPr>
            <a:lstStyle/>
            <a:p>
              <a:pPr algn="ctr" defTabSz="977900">
                <a:lnSpc>
                  <a:spcPct val="90000"/>
                </a:lnSpc>
                <a:spcBef>
                  <a:spcPct val="0"/>
                </a:spcBef>
                <a:spcAft>
                  <a:spcPct val="35000"/>
                </a:spcAft>
              </a:pPr>
              <a:endParaRPr lang="en-US" sz="2200" dirty="0"/>
            </a:p>
          </p:txBody>
        </p:sp>
        <p:sp>
          <p:nvSpPr>
            <p:cNvPr id="34" name="Rectangle 33">
              <a:extLst>
                <a:ext uri="{FF2B5EF4-FFF2-40B4-BE49-F238E27FC236}">
                  <a16:creationId xmlns:a16="http://schemas.microsoft.com/office/drawing/2014/main" id="{4208D1DC-EBDC-4311-9567-738E48DD30BE}"/>
                </a:ext>
              </a:extLst>
            </p:cNvPr>
            <p:cNvSpPr/>
            <p:nvPr/>
          </p:nvSpPr>
          <p:spPr>
            <a:xfrm>
              <a:off x="5173095" y="1351314"/>
              <a:ext cx="1432854" cy="590931"/>
            </a:xfrm>
            <a:prstGeom prst="rect">
              <a:avLst/>
            </a:prstGeom>
          </p:spPr>
          <p:txBody>
            <a:bodyPr wrap="square">
              <a:spAutoFit/>
            </a:bodyPr>
            <a:lstStyle/>
            <a:p>
              <a:pPr algn="ctr" defTabSz="977900">
                <a:lnSpc>
                  <a:spcPct val="90000"/>
                </a:lnSpc>
                <a:spcBef>
                  <a:spcPct val="0"/>
                </a:spcBef>
                <a:spcAft>
                  <a:spcPct val="35000"/>
                </a:spcAft>
              </a:pPr>
              <a:r>
                <a:rPr lang="en-US" b="1" dirty="0"/>
                <a:t>Nutritional Therapy</a:t>
              </a:r>
            </a:p>
          </p:txBody>
        </p:sp>
      </p:grpSp>
      <p:sp>
        <p:nvSpPr>
          <p:cNvPr id="46" name="TextBox 45">
            <a:extLst>
              <a:ext uri="{FF2B5EF4-FFF2-40B4-BE49-F238E27FC236}">
                <a16:creationId xmlns:a16="http://schemas.microsoft.com/office/drawing/2014/main" id="{2DF06596-2B8B-41FC-A4F9-DB68E6E831D3}"/>
              </a:ext>
            </a:extLst>
          </p:cNvPr>
          <p:cNvSpPr txBox="1"/>
          <p:nvPr/>
        </p:nvSpPr>
        <p:spPr>
          <a:xfrm>
            <a:off x="5670848" y="2658557"/>
            <a:ext cx="1603684" cy="646331"/>
          </a:xfrm>
          <a:prstGeom prst="rect">
            <a:avLst/>
          </a:prstGeom>
          <a:noFill/>
        </p:spPr>
        <p:txBody>
          <a:bodyPr wrap="square" rtlCol="0">
            <a:spAutoFit/>
          </a:bodyPr>
          <a:lstStyle/>
          <a:p>
            <a:r>
              <a:rPr lang="en-US" b="1" dirty="0"/>
              <a:t>Primitive Reflex Therapy</a:t>
            </a:r>
          </a:p>
        </p:txBody>
      </p:sp>
      <p:graphicFrame>
        <p:nvGraphicFramePr>
          <p:cNvPr id="54" name="Content Placeholder 53">
            <a:extLst>
              <a:ext uri="{FF2B5EF4-FFF2-40B4-BE49-F238E27FC236}">
                <a16:creationId xmlns:a16="http://schemas.microsoft.com/office/drawing/2014/main" id="{B49275C5-D6F2-405F-B6DF-DEBE61B1225D}"/>
              </a:ext>
            </a:extLst>
          </p:cNvPr>
          <p:cNvGraphicFramePr>
            <a:graphicFrameLocks noGrp="1"/>
          </p:cNvGraphicFramePr>
          <p:nvPr>
            <p:ph sz="quarter" idx="10"/>
          </p:nvPr>
        </p:nvGraphicFramePr>
        <p:xfrm>
          <a:off x="5841246" y="1931316"/>
          <a:ext cx="727922" cy="6223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35" name="Group 34">
            <a:extLst>
              <a:ext uri="{FF2B5EF4-FFF2-40B4-BE49-F238E27FC236}">
                <a16:creationId xmlns:a16="http://schemas.microsoft.com/office/drawing/2014/main" id="{25CADAF1-8CB2-438A-945E-FE01FC28F70D}"/>
              </a:ext>
            </a:extLst>
          </p:cNvPr>
          <p:cNvGrpSpPr/>
          <p:nvPr/>
        </p:nvGrpSpPr>
        <p:grpSpPr>
          <a:xfrm>
            <a:off x="2502707" y="1256323"/>
            <a:ext cx="4594528" cy="4594528"/>
            <a:chOff x="3534390" y="1126852"/>
            <a:chExt cx="4594528" cy="4594528"/>
          </a:xfrm>
        </p:grpSpPr>
        <p:sp>
          <p:nvSpPr>
            <p:cNvPr id="9" name="Freeform: Shape 8">
              <a:extLst>
                <a:ext uri="{FF2B5EF4-FFF2-40B4-BE49-F238E27FC236}">
                  <a16:creationId xmlns:a16="http://schemas.microsoft.com/office/drawing/2014/main" id="{0A89CA95-2794-4552-851B-67EBFEDB46CB}"/>
                </a:ext>
              </a:extLst>
            </p:cNvPr>
            <p:cNvSpPr/>
            <p:nvPr/>
          </p:nvSpPr>
          <p:spPr>
            <a:xfrm rot="12562577">
              <a:off x="3534390" y="1126852"/>
              <a:ext cx="4594528" cy="4594528"/>
            </a:xfrm>
            <a:custGeom>
              <a:avLst/>
              <a:gdLst>
                <a:gd name="connsiteX0" fmla="*/ 4286753 w 4594528"/>
                <a:gd name="connsiteY0" fmla="*/ 1148632 h 4594528"/>
                <a:gd name="connsiteX1" fmla="*/ 4286753 w 4594528"/>
                <a:gd name="connsiteY1" fmla="*/ 3445896 h 4594528"/>
                <a:gd name="connsiteX2" fmla="*/ 2297264 w 4594528"/>
                <a:gd name="connsiteY2" fmla="*/ 2297264 h 4594528"/>
                <a:gd name="connsiteX3" fmla="*/ 4286753 w 4594528"/>
                <a:gd name="connsiteY3" fmla="*/ 1148632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4286753" y="1148632"/>
                  </a:moveTo>
                  <a:cubicBezTo>
                    <a:pt x="4697120" y="1859408"/>
                    <a:pt x="4697120" y="2735120"/>
                    <a:pt x="4286753" y="3445896"/>
                  </a:cubicBezTo>
                  <a:lnTo>
                    <a:pt x="2297264" y="2297264"/>
                  </a:lnTo>
                  <a:lnTo>
                    <a:pt x="4286753" y="1148632"/>
                  </a:lnTo>
                  <a:close/>
                </a:path>
              </a:pathLst>
            </a:custGeom>
            <a:solidFill>
              <a:srgbClr val="B95B2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3004" tIns="1860282" rIns="88107" bIns="1860281" numCol="1" spcCol="1270" anchor="ctr" anchorCtr="0">
              <a:noAutofit/>
            </a:bodyPr>
            <a:lstStyle/>
            <a:p>
              <a:pPr algn="ctr" defTabSz="977900">
                <a:lnSpc>
                  <a:spcPct val="90000"/>
                </a:lnSpc>
                <a:spcBef>
                  <a:spcPct val="0"/>
                </a:spcBef>
                <a:spcAft>
                  <a:spcPct val="35000"/>
                </a:spcAft>
              </a:pPr>
              <a:endParaRPr lang="en-US" sz="2200" dirty="0"/>
            </a:p>
          </p:txBody>
        </p:sp>
        <p:sp>
          <p:nvSpPr>
            <p:cNvPr id="58" name="TextBox 57">
              <a:extLst>
                <a:ext uri="{FF2B5EF4-FFF2-40B4-BE49-F238E27FC236}">
                  <a16:creationId xmlns:a16="http://schemas.microsoft.com/office/drawing/2014/main" id="{B36287BE-D325-4294-9566-EA41F14C744D}"/>
                </a:ext>
              </a:extLst>
            </p:cNvPr>
            <p:cNvSpPr txBox="1"/>
            <p:nvPr/>
          </p:nvSpPr>
          <p:spPr>
            <a:xfrm>
              <a:off x="3918013" y="2742999"/>
              <a:ext cx="1714680" cy="646331"/>
            </a:xfrm>
            <a:prstGeom prst="rect">
              <a:avLst/>
            </a:prstGeom>
            <a:noFill/>
          </p:spPr>
          <p:txBody>
            <a:bodyPr wrap="square" rtlCol="0">
              <a:spAutoFit/>
            </a:bodyPr>
            <a:lstStyle/>
            <a:p>
              <a:r>
                <a:rPr lang="en-US" b="1" dirty="0"/>
                <a:t>Vestibular Therapy</a:t>
              </a:r>
            </a:p>
          </p:txBody>
        </p:sp>
        <p:pic>
          <p:nvPicPr>
            <p:cNvPr id="56" name="Picture 55">
              <a:extLst>
                <a:ext uri="{FF2B5EF4-FFF2-40B4-BE49-F238E27FC236}">
                  <a16:creationId xmlns:a16="http://schemas.microsoft.com/office/drawing/2014/main" id="{563BBE17-8DBA-44D2-B5B9-C0F4AE96F34D}"/>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161567" y="2114203"/>
              <a:ext cx="679818" cy="646331"/>
            </a:xfrm>
            <a:prstGeom prst="rect">
              <a:avLst/>
            </a:prstGeom>
          </p:spPr>
        </p:pic>
      </p:grpSp>
      <p:grpSp>
        <p:nvGrpSpPr>
          <p:cNvPr id="36" name="Group 35">
            <a:extLst>
              <a:ext uri="{FF2B5EF4-FFF2-40B4-BE49-F238E27FC236}">
                <a16:creationId xmlns:a16="http://schemas.microsoft.com/office/drawing/2014/main" id="{A79A3FD3-4EC4-46F7-A5FC-4C59FB16F3A7}"/>
              </a:ext>
            </a:extLst>
          </p:cNvPr>
          <p:cNvGrpSpPr/>
          <p:nvPr/>
        </p:nvGrpSpPr>
        <p:grpSpPr>
          <a:xfrm>
            <a:off x="2509625" y="1332217"/>
            <a:ext cx="4594528" cy="4594528"/>
            <a:chOff x="3541308" y="1202746"/>
            <a:chExt cx="4594528" cy="4594528"/>
          </a:xfrm>
        </p:grpSpPr>
        <p:sp>
          <p:nvSpPr>
            <p:cNvPr id="8" name="Freeform: Shape 7">
              <a:extLst>
                <a:ext uri="{FF2B5EF4-FFF2-40B4-BE49-F238E27FC236}">
                  <a16:creationId xmlns:a16="http://schemas.microsoft.com/office/drawing/2014/main" id="{45998773-A29A-4007-A3AD-C9E589C1B073}"/>
                </a:ext>
              </a:extLst>
            </p:cNvPr>
            <p:cNvSpPr/>
            <p:nvPr/>
          </p:nvSpPr>
          <p:spPr>
            <a:xfrm rot="12562577">
              <a:off x="3541308" y="1202746"/>
              <a:ext cx="4594528" cy="4594528"/>
            </a:xfrm>
            <a:custGeom>
              <a:avLst/>
              <a:gdLst>
                <a:gd name="connsiteX0" fmla="*/ 2297264 w 4594528"/>
                <a:gd name="connsiteY0" fmla="*/ 0 h 4594528"/>
                <a:gd name="connsiteX1" fmla="*/ 4286753 w 4594528"/>
                <a:gd name="connsiteY1" fmla="*/ 1148632 h 4594528"/>
                <a:gd name="connsiteX2" fmla="*/ 2297264 w 4594528"/>
                <a:gd name="connsiteY2" fmla="*/ 2297264 h 4594528"/>
                <a:gd name="connsiteX3" fmla="*/ 2297264 w 4594528"/>
                <a:gd name="connsiteY3" fmla="*/ 0 h 4594528"/>
              </a:gdLst>
              <a:ahLst/>
              <a:cxnLst>
                <a:cxn ang="0">
                  <a:pos x="connsiteX0" y="connsiteY0"/>
                </a:cxn>
                <a:cxn ang="0">
                  <a:pos x="connsiteX1" y="connsiteY1"/>
                </a:cxn>
                <a:cxn ang="0">
                  <a:pos x="connsiteX2" y="connsiteY2"/>
                </a:cxn>
                <a:cxn ang="0">
                  <a:pos x="connsiteX3" y="connsiteY3"/>
                </a:cxn>
              </a:cxnLst>
              <a:rect l="l" t="t" r="r" b="b"/>
              <a:pathLst>
                <a:path w="4594528" h="4594528">
                  <a:moveTo>
                    <a:pt x="2297264" y="0"/>
                  </a:moveTo>
                  <a:cubicBezTo>
                    <a:pt x="3117997" y="0"/>
                    <a:pt x="3876386" y="437856"/>
                    <a:pt x="4286753" y="1148632"/>
                  </a:cubicBezTo>
                  <a:lnTo>
                    <a:pt x="2297264" y="2297264"/>
                  </a:lnTo>
                  <a:lnTo>
                    <a:pt x="2297264" y="0"/>
                  </a:lnTo>
                  <a:close/>
                </a:path>
              </a:pathLst>
            </a:custGeom>
            <a:solidFill>
              <a:srgbClr val="0055C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74431" tIns="520211" rIns="935907" bIns="3145656" numCol="1" spcCol="1270" anchor="ctr" anchorCtr="0">
              <a:noAutofit/>
            </a:bodyPr>
            <a:lstStyle/>
            <a:p>
              <a:pPr algn="ctr" defTabSz="977900">
                <a:lnSpc>
                  <a:spcPct val="90000"/>
                </a:lnSpc>
                <a:spcBef>
                  <a:spcPct val="0"/>
                </a:spcBef>
                <a:spcAft>
                  <a:spcPct val="35000"/>
                </a:spcAft>
              </a:pPr>
              <a:endParaRPr lang="en-US" sz="2200" dirty="0"/>
            </a:p>
          </p:txBody>
        </p:sp>
        <p:sp>
          <p:nvSpPr>
            <p:cNvPr id="59" name="TextBox 58">
              <a:extLst>
                <a:ext uri="{FF2B5EF4-FFF2-40B4-BE49-F238E27FC236}">
                  <a16:creationId xmlns:a16="http://schemas.microsoft.com/office/drawing/2014/main" id="{73A6412F-AB74-4829-B15F-12DE40442DA5}"/>
                </a:ext>
              </a:extLst>
            </p:cNvPr>
            <p:cNvSpPr txBox="1"/>
            <p:nvPr/>
          </p:nvSpPr>
          <p:spPr>
            <a:xfrm>
              <a:off x="3720924" y="3599494"/>
              <a:ext cx="1836414" cy="923330"/>
            </a:xfrm>
            <a:prstGeom prst="rect">
              <a:avLst/>
            </a:prstGeom>
            <a:noFill/>
          </p:spPr>
          <p:txBody>
            <a:bodyPr wrap="square" rtlCol="0">
              <a:spAutoFit/>
            </a:bodyPr>
            <a:lstStyle/>
            <a:p>
              <a:r>
                <a:rPr lang="en-US" b="1" dirty="0"/>
                <a:t>Cognitive Development Therapy</a:t>
              </a:r>
            </a:p>
          </p:txBody>
        </p:sp>
        <p:pic>
          <p:nvPicPr>
            <p:cNvPr id="64" name="Picture 63">
              <a:extLst>
                <a:ext uri="{FF2B5EF4-FFF2-40B4-BE49-F238E27FC236}">
                  <a16:creationId xmlns:a16="http://schemas.microsoft.com/office/drawing/2014/main" id="{B8EB7BDB-B3A5-4E49-800F-350CD46C909E}"/>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4030821" y="4465349"/>
              <a:ext cx="941309" cy="941309"/>
            </a:xfrm>
            <a:prstGeom prst="rect">
              <a:avLst/>
            </a:prstGeom>
          </p:spPr>
        </p:pic>
      </p:grpSp>
      <p:sp>
        <p:nvSpPr>
          <p:cNvPr id="27" name="Title 3">
            <a:extLst>
              <a:ext uri="{FF2B5EF4-FFF2-40B4-BE49-F238E27FC236}">
                <a16:creationId xmlns:a16="http://schemas.microsoft.com/office/drawing/2014/main" id="{66A3E68F-9428-4D35-95BD-8954B3FB210F}"/>
              </a:ext>
            </a:extLst>
          </p:cNvPr>
          <p:cNvSpPr txBox="1">
            <a:spLocks/>
          </p:cNvSpPr>
          <p:nvPr/>
        </p:nvSpPr>
        <p:spPr>
          <a:xfrm>
            <a:off x="1546355" y="-26049"/>
            <a:ext cx="9852670" cy="590931"/>
          </a:xfrm>
          <a:prstGeom prst="rect">
            <a:avLst/>
          </a:prstGeom>
          <a:noFill/>
        </p:spPr>
        <p:txBody>
          <a:bodyPr vert="horz" wrap="square" lIns="91440" tIns="45720" rIns="91440" bIns="45720" rtlCol="0" anchor="b">
            <a:sp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3600" kern="12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ln/>
                <a:solidFill>
                  <a:schemeClr val="tx1"/>
                </a:solidFill>
              </a:rPr>
              <a:t>Equipping Minds of Learners</a:t>
            </a:r>
            <a:endParaRPr lang="en-US" sz="4400" dirty="0">
              <a:ln/>
              <a:solidFill>
                <a:schemeClr val="tx1"/>
              </a:solidFill>
            </a:endParaRPr>
          </a:p>
        </p:txBody>
      </p:sp>
    </p:spTree>
    <p:extLst>
      <p:ext uri="{BB962C8B-B14F-4D97-AF65-F5344CB8AC3E}">
        <p14:creationId xmlns:p14="http://schemas.microsoft.com/office/powerpoint/2010/main" val="159897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fill="hold"/>
                                        <p:tgtEl>
                                          <p:spTgt spid="54"/>
                                        </p:tgtEl>
                                        <p:attrNameLst>
                                          <p:attrName>ppt_w</p:attrName>
                                        </p:attrNameLst>
                                      </p:cBhvr>
                                      <p:tavLst>
                                        <p:tav tm="0">
                                          <p:val>
                                            <p:fltVal val="0"/>
                                          </p:val>
                                        </p:tav>
                                        <p:tav tm="100000">
                                          <p:val>
                                            <p:strVal val="#ppt_w"/>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Effect transition="in" filter="fad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8" fill="hold"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heel(8)">
                                      <p:cBhvr>
                                        <p:cTn id="52" dur="2000"/>
                                        <p:tgtEl>
                                          <p:spTgt spid="72"/>
                                        </p:tgtEl>
                                      </p:cBhvr>
                                    </p:animEffect>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p:cTn id="56" dur="500" fill="hold"/>
                                        <p:tgtEl>
                                          <p:spTgt spid="73"/>
                                        </p:tgtEl>
                                        <p:attrNameLst>
                                          <p:attrName>ppt_w</p:attrName>
                                        </p:attrNameLst>
                                      </p:cBhvr>
                                      <p:tavLst>
                                        <p:tav tm="0">
                                          <p:val>
                                            <p:fltVal val="0"/>
                                          </p:val>
                                        </p:tav>
                                        <p:tav tm="100000">
                                          <p:val>
                                            <p:strVal val="#ppt_w"/>
                                          </p:val>
                                        </p:tav>
                                      </p:tavLst>
                                    </p:anim>
                                    <p:anim calcmode="lin" valueType="num">
                                      <p:cBhvr>
                                        <p:cTn id="57" dur="500" fill="hold"/>
                                        <p:tgtEl>
                                          <p:spTgt spid="73"/>
                                        </p:tgtEl>
                                        <p:attrNameLst>
                                          <p:attrName>ppt_h</p:attrName>
                                        </p:attrNameLst>
                                      </p:cBhvr>
                                      <p:tavLst>
                                        <p:tav tm="0">
                                          <p:val>
                                            <p:fltVal val="0"/>
                                          </p:val>
                                        </p:tav>
                                        <p:tav tm="100000">
                                          <p:val>
                                            <p:strVal val="#ppt_h"/>
                                          </p:val>
                                        </p:tav>
                                      </p:tavLst>
                                    </p:anim>
                                    <p:animEffect transition="in" filter="fade">
                                      <p:cBhvr>
                                        <p:cTn id="58" dur="500"/>
                                        <p:tgtEl>
                                          <p:spTgt spid="73"/>
                                        </p:tgtEl>
                                      </p:cBhvr>
                                    </p:animEffect>
                                  </p:childTnLst>
                                </p:cTn>
                              </p:par>
                            </p:childTnLst>
                          </p:cTn>
                        </p:par>
                        <p:par>
                          <p:cTn id="59" fill="hold">
                            <p:stCondLst>
                              <p:cond delay="2500"/>
                            </p:stCondLst>
                            <p:childTnLst>
                              <p:par>
                                <p:cTn id="60" presetID="53" presetClass="entr" presetSubtype="16" fill="hold" grpId="0" nodeType="afterEffect">
                                  <p:stCondLst>
                                    <p:cond delay="100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3" grpId="0"/>
      <p:bldP spid="2" grpId="0"/>
      <p:bldP spid="46" grpId="0"/>
      <p:bldGraphic spid="5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DEBC31-B421-4041-887A-71B7A5DC14E6}"/>
              </a:ext>
            </a:extLst>
          </p:cNvPr>
          <p:cNvSpPr/>
          <p:nvPr/>
        </p:nvSpPr>
        <p:spPr>
          <a:xfrm>
            <a:off x="-28080" y="2688368"/>
            <a:ext cx="1361788" cy="2173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F776E0A-CDCE-4411-9A38-B5C31866D33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3097" y="2639589"/>
            <a:ext cx="4726975" cy="3468481"/>
          </a:xfrm>
          <a:prstGeom prst="rect">
            <a:avLst/>
          </a:prstGeom>
        </p:spPr>
      </p:pic>
      <p:pic>
        <p:nvPicPr>
          <p:cNvPr id="42" name="Content Placeholder 41">
            <a:extLst>
              <a:ext uri="{FF2B5EF4-FFF2-40B4-BE49-F238E27FC236}">
                <a16:creationId xmlns:a16="http://schemas.microsoft.com/office/drawing/2014/main" id="{AEFA2C1B-BCC7-4B73-A9A9-305E9B816B49}"/>
              </a:ext>
            </a:extLst>
          </p:cNvPr>
          <p:cNvPicPr>
            <a:picLocks noGrp="1" noChangeAspect="1"/>
          </p:cNvPicPr>
          <p:nvPr>
            <p:ph sz="quarter" idx="10"/>
          </p:nvPr>
        </p:nvPicPr>
        <p:blipFill>
          <a:blip r:embed="rId5">
            <a:extLst>
              <a:ext uri="{837473B0-CC2E-450A-ABE3-18F120FF3D39}">
                <a1611:picAttrSrcUrl xmlns:a1611="http://schemas.microsoft.com/office/drawing/2016/11/main" r:id="rId6"/>
              </a:ext>
            </a:extLst>
          </a:blip>
          <a:stretch>
            <a:fillRect/>
          </a:stretch>
        </p:blipFill>
        <p:spPr>
          <a:xfrm rot="328130">
            <a:off x="2242048" y="5051477"/>
            <a:ext cx="1018902" cy="1187386"/>
          </a:xfrm>
        </p:spPr>
      </p:pic>
      <p:sp>
        <p:nvSpPr>
          <p:cNvPr id="17" name="Rectangle 16">
            <a:extLst>
              <a:ext uri="{FF2B5EF4-FFF2-40B4-BE49-F238E27FC236}">
                <a16:creationId xmlns:a16="http://schemas.microsoft.com/office/drawing/2014/main" id="{DB9938EE-20AD-473D-9B26-BD6A3D24AC40}"/>
              </a:ext>
            </a:extLst>
          </p:cNvPr>
          <p:cNvSpPr/>
          <p:nvPr/>
        </p:nvSpPr>
        <p:spPr>
          <a:xfrm>
            <a:off x="8881695" y="4294632"/>
            <a:ext cx="2638992" cy="1384995"/>
          </a:xfrm>
          <a:prstGeom prst="rect">
            <a:avLst/>
          </a:prstGeom>
          <a:noFill/>
        </p:spPr>
        <p:txBody>
          <a:bodyPr wrap="none" lIns="91440" tIns="45720" rIns="91440" bIns="45720">
            <a:spAutoFit/>
          </a:bodyPr>
          <a:lstStyle/>
          <a:p>
            <a:r>
              <a:rPr lang="en-US" sz="2800" dirty="0">
                <a:ln w="0"/>
                <a:solidFill>
                  <a:srgbClr val="4E62C4"/>
                </a:solidFill>
                <a:effectLst>
                  <a:outerShdw blurRad="38100" dist="19050" dir="2700000" algn="tl" rotWithShape="0">
                    <a:schemeClr val="dk1">
                      <a:alpha val="40000"/>
                    </a:schemeClr>
                  </a:outerShdw>
                </a:effectLst>
              </a:rPr>
              <a:t>Reading/Spelling</a:t>
            </a:r>
          </a:p>
          <a:p>
            <a:r>
              <a:rPr lang="en-US" sz="2800" dirty="0">
                <a:ln w="0"/>
                <a:solidFill>
                  <a:srgbClr val="4E62C4"/>
                </a:solidFill>
                <a:effectLst>
                  <a:outerShdw blurRad="38100" dist="19050" dir="2700000" algn="tl" rotWithShape="0">
                    <a:schemeClr val="dk1">
                      <a:alpha val="40000"/>
                    </a:schemeClr>
                  </a:outerShdw>
                </a:effectLst>
              </a:rPr>
              <a:t>Math</a:t>
            </a:r>
          </a:p>
          <a:p>
            <a:r>
              <a:rPr lang="en-US" sz="2800" dirty="0">
                <a:ln w="0"/>
                <a:solidFill>
                  <a:srgbClr val="4E62C4"/>
                </a:solidFill>
                <a:effectLst>
                  <a:outerShdw blurRad="38100" dist="19050" dir="2700000" algn="tl" rotWithShape="0">
                    <a:schemeClr val="dk1">
                      <a:alpha val="40000"/>
                    </a:schemeClr>
                  </a:outerShdw>
                </a:effectLst>
              </a:rPr>
              <a:t>Comprehension</a:t>
            </a:r>
          </a:p>
        </p:txBody>
      </p:sp>
      <p:sp>
        <p:nvSpPr>
          <p:cNvPr id="20" name="Rectangle 19">
            <a:extLst>
              <a:ext uri="{FF2B5EF4-FFF2-40B4-BE49-F238E27FC236}">
                <a16:creationId xmlns:a16="http://schemas.microsoft.com/office/drawing/2014/main" id="{6EF73A8F-E261-4BD7-B0EA-90D5F1A2EB1D}"/>
              </a:ext>
            </a:extLst>
          </p:cNvPr>
          <p:cNvSpPr/>
          <p:nvPr/>
        </p:nvSpPr>
        <p:spPr>
          <a:xfrm>
            <a:off x="5103830" y="3802190"/>
            <a:ext cx="2982382" cy="1877437"/>
          </a:xfrm>
          <a:prstGeom prst="rect">
            <a:avLst/>
          </a:prstGeom>
        </p:spPr>
        <p:txBody>
          <a:bodyPr wrap="square">
            <a:spAutoFit/>
          </a:bodyPr>
          <a:lstStyle/>
          <a:p>
            <a:r>
              <a:rPr lang="en-US" sz="2800" b="1" u="sng" dirty="0">
                <a:ln w="0"/>
                <a:solidFill>
                  <a:srgbClr val="4E62C4"/>
                </a:solidFill>
                <a:effectLst>
                  <a:outerShdw blurRad="38100" dist="19050" dir="2700000" algn="tl" rotWithShape="0">
                    <a:schemeClr val="dk1">
                      <a:alpha val="40000"/>
                    </a:schemeClr>
                  </a:outerShdw>
                </a:effectLst>
              </a:rPr>
              <a:t>Vi</a:t>
            </a:r>
            <a:r>
              <a:rPr lang="en-US" sz="3200" b="1" u="sng" dirty="0">
                <a:ln w="0"/>
                <a:solidFill>
                  <a:srgbClr val="4E62C4"/>
                </a:solidFill>
                <a:effectLst>
                  <a:outerShdw blurRad="38100" dist="19050" dir="2700000" algn="tl" rotWithShape="0">
                    <a:schemeClr val="dk1">
                      <a:alpha val="40000"/>
                    </a:schemeClr>
                  </a:outerShdw>
                </a:effectLst>
              </a:rPr>
              <a:t>sualize</a:t>
            </a:r>
            <a:r>
              <a:rPr lang="en-US" sz="3200" dirty="0">
                <a:ln w="0"/>
                <a:solidFill>
                  <a:srgbClr val="4E62C4"/>
                </a:solidFill>
                <a:effectLst>
                  <a:outerShdw blurRad="38100" dist="19050" dir="2700000" algn="tl" rotWithShape="0">
                    <a:schemeClr val="dk1">
                      <a:alpha val="40000"/>
                    </a:schemeClr>
                  </a:outerShdw>
                </a:effectLst>
              </a:rPr>
              <a:t>             </a:t>
            </a:r>
            <a:r>
              <a:rPr lang="en-US" sz="2800" dirty="0">
                <a:ln w="0"/>
                <a:solidFill>
                  <a:srgbClr val="4E62C4"/>
                </a:solidFill>
                <a:effectLst>
                  <a:outerShdw blurRad="38100" dist="19050" dir="2700000" algn="tl" rotWithShape="0">
                    <a:schemeClr val="dk1">
                      <a:alpha val="40000"/>
                    </a:schemeClr>
                  </a:outerShdw>
                </a:effectLst>
              </a:rPr>
              <a:t>      </a:t>
            </a:r>
          </a:p>
          <a:p>
            <a:r>
              <a:rPr lang="en-US" sz="2800" dirty="0">
                <a:ln w="0"/>
                <a:solidFill>
                  <a:srgbClr val="4E62C4"/>
                </a:solidFill>
                <a:effectLst>
                  <a:outerShdw blurRad="38100" dist="19050" dir="2700000" algn="tl" rotWithShape="0">
                    <a:schemeClr val="dk1">
                      <a:alpha val="40000"/>
                    </a:schemeClr>
                  </a:outerShdw>
                </a:effectLst>
              </a:rPr>
              <a:t>Letters                      </a:t>
            </a:r>
          </a:p>
          <a:p>
            <a:r>
              <a:rPr lang="en-US" sz="2800" dirty="0">
                <a:ln w="0"/>
                <a:solidFill>
                  <a:srgbClr val="4E62C4"/>
                </a:solidFill>
                <a:effectLst>
                  <a:outerShdw blurRad="38100" dist="19050" dir="2700000" algn="tl" rotWithShape="0">
                    <a:schemeClr val="dk1">
                      <a:alpha val="40000"/>
                    </a:schemeClr>
                  </a:outerShdw>
                </a:effectLst>
              </a:rPr>
              <a:t>Numbers                  </a:t>
            </a:r>
          </a:p>
          <a:p>
            <a:r>
              <a:rPr lang="en-US" sz="2800" dirty="0">
                <a:ln w="0"/>
                <a:solidFill>
                  <a:srgbClr val="4E62C4"/>
                </a:solidFill>
                <a:effectLst>
                  <a:outerShdw blurRad="38100" dist="19050" dir="2700000" algn="tl" rotWithShape="0">
                    <a:schemeClr val="dk1">
                      <a:alpha val="40000"/>
                    </a:schemeClr>
                  </a:outerShdw>
                </a:effectLst>
              </a:rPr>
              <a:t>Images</a:t>
            </a:r>
          </a:p>
        </p:txBody>
      </p:sp>
      <p:sp>
        <p:nvSpPr>
          <p:cNvPr id="19" name="Rectangle 18">
            <a:extLst>
              <a:ext uri="{FF2B5EF4-FFF2-40B4-BE49-F238E27FC236}">
                <a16:creationId xmlns:a16="http://schemas.microsoft.com/office/drawing/2014/main" id="{C125EF19-6AA1-415A-8154-04141C3963E4}"/>
              </a:ext>
            </a:extLst>
          </p:cNvPr>
          <p:cNvSpPr/>
          <p:nvPr/>
        </p:nvSpPr>
        <p:spPr>
          <a:xfrm>
            <a:off x="5124711" y="3076823"/>
            <a:ext cx="6784195" cy="584775"/>
          </a:xfrm>
          <a:prstGeom prst="rect">
            <a:avLst/>
          </a:prstGeom>
        </p:spPr>
        <p:txBody>
          <a:bodyPr wrap="square">
            <a:spAutoFit/>
          </a:bodyPr>
          <a:lstStyle/>
          <a:p>
            <a:r>
              <a:rPr lang="en-US" sz="3200" dirty="0">
                <a:ln w="0"/>
                <a:solidFill>
                  <a:srgbClr val="4E62C4"/>
                </a:solidFill>
                <a:effectLst>
                  <a:outerShdw blurRad="38100" dist="19050" dir="2700000" algn="tl" rotWithShape="0">
                    <a:schemeClr val="dk1">
                      <a:alpha val="40000"/>
                    </a:schemeClr>
                  </a:outerShdw>
                </a:effectLst>
              </a:rPr>
              <a:t>Results: Follow Multi-step Directions</a:t>
            </a:r>
          </a:p>
        </p:txBody>
      </p:sp>
      <p:sp>
        <p:nvSpPr>
          <p:cNvPr id="57" name="Rectangle 56">
            <a:extLst>
              <a:ext uri="{FF2B5EF4-FFF2-40B4-BE49-F238E27FC236}">
                <a16:creationId xmlns:a16="http://schemas.microsoft.com/office/drawing/2014/main" id="{7028611E-E3BF-4AFC-A13B-44AEC31D445A}"/>
              </a:ext>
            </a:extLst>
          </p:cNvPr>
          <p:cNvSpPr/>
          <p:nvPr/>
        </p:nvSpPr>
        <p:spPr>
          <a:xfrm>
            <a:off x="4337903" y="1483816"/>
            <a:ext cx="7422608" cy="646331"/>
          </a:xfrm>
          <a:prstGeom prst="rect">
            <a:avLst/>
          </a:prstGeom>
        </p:spPr>
        <p:txBody>
          <a:bodyPr wrap="square">
            <a:spAutoFit/>
          </a:bodyPr>
          <a:lstStyle/>
          <a:p>
            <a:r>
              <a:rPr lang="en-US" sz="3600" b="1" dirty="0">
                <a:solidFill>
                  <a:srgbClr val="4E62C4"/>
                </a:solidFill>
              </a:rPr>
              <a:t>Cognitive Development Therapy</a:t>
            </a:r>
          </a:p>
        </p:txBody>
      </p:sp>
      <p:sp>
        <p:nvSpPr>
          <p:cNvPr id="23" name="Rectangle 22">
            <a:extLst>
              <a:ext uri="{FF2B5EF4-FFF2-40B4-BE49-F238E27FC236}">
                <a16:creationId xmlns:a16="http://schemas.microsoft.com/office/drawing/2014/main" id="{98E9D3CC-15C8-4AEF-BA47-A07BAE097340}"/>
              </a:ext>
            </a:extLst>
          </p:cNvPr>
          <p:cNvSpPr/>
          <p:nvPr/>
        </p:nvSpPr>
        <p:spPr>
          <a:xfrm>
            <a:off x="1366103" y="1465758"/>
            <a:ext cx="2799100" cy="646331"/>
          </a:xfrm>
          <a:prstGeom prst="rect">
            <a:avLst/>
          </a:prstGeom>
        </p:spPr>
        <p:txBody>
          <a:bodyPr wrap="none">
            <a:spAutoFit/>
          </a:bodyPr>
          <a:lstStyle/>
          <a:p>
            <a:r>
              <a:rPr lang="en-US" sz="3600" b="1" dirty="0"/>
              <a:t>Intervention: </a:t>
            </a:r>
          </a:p>
        </p:txBody>
      </p:sp>
      <p:sp>
        <p:nvSpPr>
          <p:cNvPr id="66" name="Rectangle 65">
            <a:extLst>
              <a:ext uri="{FF2B5EF4-FFF2-40B4-BE49-F238E27FC236}">
                <a16:creationId xmlns:a16="http://schemas.microsoft.com/office/drawing/2014/main" id="{7C3E9338-6BC2-4EFD-A9BD-39A4A5EC84F5}"/>
              </a:ext>
            </a:extLst>
          </p:cNvPr>
          <p:cNvSpPr/>
          <p:nvPr/>
        </p:nvSpPr>
        <p:spPr>
          <a:xfrm>
            <a:off x="1548648" y="442225"/>
            <a:ext cx="10287000" cy="58477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200" dirty="0">
                <a:ln/>
                <a:latin typeface="Verdana" panose="020B0604030504040204" pitchFamily="34" charset="0"/>
                <a:ea typeface="Verdana" panose="020B0604030504040204" pitchFamily="34" charset="0"/>
              </a:rPr>
              <a:t>Equipping Learners to Play on the Same Field</a:t>
            </a:r>
          </a:p>
        </p:txBody>
      </p:sp>
      <p:grpSp>
        <p:nvGrpSpPr>
          <p:cNvPr id="28" name="Group 27">
            <a:extLst>
              <a:ext uri="{FF2B5EF4-FFF2-40B4-BE49-F238E27FC236}">
                <a16:creationId xmlns:a16="http://schemas.microsoft.com/office/drawing/2014/main" id="{C4C6E43D-B153-4D79-ABAA-1CE22F9270AE}"/>
              </a:ext>
            </a:extLst>
          </p:cNvPr>
          <p:cNvGrpSpPr/>
          <p:nvPr/>
        </p:nvGrpSpPr>
        <p:grpSpPr>
          <a:xfrm>
            <a:off x="7086601" y="4534890"/>
            <a:ext cx="1454244" cy="1358487"/>
            <a:chOff x="6833919" y="5025693"/>
            <a:chExt cx="1871644" cy="1534023"/>
          </a:xfrm>
        </p:grpSpPr>
        <p:sp>
          <p:nvSpPr>
            <p:cNvPr id="25" name="Arrow: Pentagon 24">
              <a:extLst>
                <a:ext uri="{FF2B5EF4-FFF2-40B4-BE49-F238E27FC236}">
                  <a16:creationId xmlns:a16="http://schemas.microsoft.com/office/drawing/2014/main" id="{9D656621-3F32-4631-AE72-94BEB806D889}"/>
                </a:ext>
              </a:extLst>
            </p:cNvPr>
            <p:cNvSpPr/>
            <p:nvPr/>
          </p:nvSpPr>
          <p:spPr>
            <a:xfrm>
              <a:off x="7206183" y="5025693"/>
              <a:ext cx="795217"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971581AD-62D8-4D72-B696-EDF865F0B2F9}"/>
                </a:ext>
              </a:extLst>
            </p:cNvPr>
            <p:cNvSpPr/>
            <p:nvPr/>
          </p:nvSpPr>
          <p:spPr>
            <a:xfrm>
              <a:off x="7778419" y="5025693"/>
              <a:ext cx="795218" cy="10032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Rectangle 68">
              <a:extLst>
                <a:ext uri="{FF2B5EF4-FFF2-40B4-BE49-F238E27FC236}">
                  <a16:creationId xmlns:a16="http://schemas.microsoft.com/office/drawing/2014/main" id="{A7B5238D-A95C-4DF8-A3EB-551A8ED5402F}"/>
                </a:ext>
              </a:extLst>
            </p:cNvPr>
            <p:cNvSpPr/>
            <p:nvPr/>
          </p:nvSpPr>
          <p:spPr>
            <a:xfrm>
              <a:off x="6833919" y="5899380"/>
              <a:ext cx="1871644" cy="660336"/>
            </a:xfrm>
            <a:prstGeom prst="rect">
              <a:avLst/>
            </a:prstGeom>
          </p:spPr>
          <p:txBody>
            <a:bodyPr wrap="none">
              <a:spAutoFit/>
            </a:bodyPr>
            <a:lstStyle/>
            <a:p>
              <a:r>
                <a:rPr lang="en-US" sz="2800" b="1" dirty="0"/>
                <a:t>Impacts</a:t>
              </a:r>
              <a:r>
                <a:rPr lang="en-US" sz="3200" b="1" dirty="0"/>
                <a:t> </a:t>
              </a:r>
            </a:p>
          </p:txBody>
        </p:sp>
      </p:grpSp>
      <p:sp>
        <p:nvSpPr>
          <p:cNvPr id="70" name="Rectangle 69">
            <a:extLst>
              <a:ext uri="{FF2B5EF4-FFF2-40B4-BE49-F238E27FC236}">
                <a16:creationId xmlns:a16="http://schemas.microsoft.com/office/drawing/2014/main" id="{660428D6-D802-40A5-B662-192DEB93E861}"/>
              </a:ext>
            </a:extLst>
          </p:cNvPr>
          <p:cNvSpPr/>
          <p:nvPr/>
        </p:nvSpPr>
        <p:spPr>
          <a:xfrm>
            <a:off x="5124711" y="6099470"/>
            <a:ext cx="6784195" cy="584775"/>
          </a:xfrm>
          <a:prstGeom prst="rect">
            <a:avLst/>
          </a:prstGeom>
        </p:spPr>
        <p:txBody>
          <a:bodyPr wrap="square">
            <a:spAutoFit/>
          </a:bodyPr>
          <a:lstStyle/>
          <a:p>
            <a:r>
              <a:rPr lang="en-US" sz="3200" dirty="0">
                <a:ln w="0"/>
                <a:solidFill>
                  <a:srgbClr val="4E62C4"/>
                </a:solidFill>
                <a:effectLst>
                  <a:outerShdw blurRad="38100" dist="19050" dir="2700000" algn="tl" rotWithShape="0">
                    <a:schemeClr val="dk1">
                      <a:alpha val="40000"/>
                    </a:schemeClr>
                  </a:outerShdw>
                </a:effectLst>
              </a:rPr>
              <a:t>Improves Behavior and Language</a:t>
            </a:r>
          </a:p>
        </p:txBody>
      </p:sp>
      <p:sp>
        <p:nvSpPr>
          <p:cNvPr id="18" name="Rectangle 17">
            <a:extLst>
              <a:ext uri="{FF2B5EF4-FFF2-40B4-BE49-F238E27FC236}">
                <a16:creationId xmlns:a16="http://schemas.microsoft.com/office/drawing/2014/main" id="{36E725DB-962A-417D-BD2E-9DFCFB4AD0D7}"/>
              </a:ext>
            </a:extLst>
          </p:cNvPr>
          <p:cNvSpPr/>
          <p:nvPr/>
        </p:nvSpPr>
        <p:spPr>
          <a:xfrm>
            <a:off x="1548648" y="409306"/>
            <a:ext cx="1028700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endParaRPr lang="en-US" sz="3600" dirty="0">
              <a:ln/>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2696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p:stCondLst>
                              <p:cond delay="500"/>
                            </p:stCondLst>
                            <p:childTnLst>
                              <p:par>
                                <p:cTn id="16" presetID="22" presetClass="entr" presetSubtype="8" fill="hold" nodeType="afterEffect">
                                  <p:stCondLst>
                                    <p:cond delay="50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1000"/>
                                        <p:tgtEl>
                                          <p:spTgt spid="28"/>
                                        </p:tgtEl>
                                      </p:cBhvr>
                                    </p:animEffect>
                                  </p:childTnLst>
                                </p:cTn>
                              </p:par>
                            </p:childTnLst>
                          </p:cTn>
                        </p:par>
                        <p:par>
                          <p:cTn id="19" fill="hold">
                            <p:stCondLst>
                              <p:cond delay="2000"/>
                            </p:stCondLst>
                            <p:childTnLst>
                              <p:par>
                                <p:cTn id="20" presetID="22" presetClass="entr" presetSubtype="8" fill="hold" grpId="0" nodeType="after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0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1000"/>
                                  </p:stCondLst>
                                  <p:childTnLst>
                                    <p:set>
                                      <p:cBhvr>
                                        <p:cTn id="25" dur="1" fill="hold">
                                          <p:stCondLst>
                                            <p:cond delay="0"/>
                                          </p:stCondLst>
                                        </p:cTn>
                                        <p:tgtEl>
                                          <p:spTgt spid="70"/>
                                        </p:tgtEl>
                                        <p:attrNameLst>
                                          <p:attrName>style.visibility</p:attrName>
                                        </p:attrNameLst>
                                      </p:cBhvr>
                                      <p:to>
                                        <p:strVal val="visible"/>
                                      </p:to>
                                    </p:set>
                                    <p:anim calcmode="lin" valueType="num">
                                      <p:cBhvr>
                                        <p:cTn id="26" dur="1000" fill="hold"/>
                                        <p:tgtEl>
                                          <p:spTgt spid="70"/>
                                        </p:tgtEl>
                                        <p:attrNameLst>
                                          <p:attrName>ppt_w</p:attrName>
                                        </p:attrNameLst>
                                      </p:cBhvr>
                                      <p:tavLst>
                                        <p:tav tm="0">
                                          <p:val>
                                            <p:fltVal val="0"/>
                                          </p:val>
                                        </p:tav>
                                        <p:tav tm="100000">
                                          <p:val>
                                            <p:strVal val="#ppt_w"/>
                                          </p:val>
                                        </p:tav>
                                      </p:tavLst>
                                    </p:anim>
                                    <p:anim calcmode="lin" valueType="num">
                                      <p:cBhvr>
                                        <p:cTn id="27" dur="1000" fill="hold"/>
                                        <p:tgtEl>
                                          <p:spTgt spid="70"/>
                                        </p:tgtEl>
                                        <p:attrNameLst>
                                          <p:attrName>ppt_h</p:attrName>
                                        </p:attrNameLst>
                                      </p:cBhvr>
                                      <p:tavLst>
                                        <p:tav tm="0">
                                          <p:val>
                                            <p:fltVal val="0"/>
                                          </p:val>
                                        </p:tav>
                                        <p:tav tm="100000">
                                          <p:val>
                                            <p:strVal val="#ppt_h"/>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1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A close up of a map&#10;&#10;Description automatically generated">
            <a:extLst>
              <a:ext uri="{FF2B5EF4-FFF2-40B4-BE49-F238E27FC236}">
                <a16:creationId xmlns:a16="http://schemas.microsoft.com/office/drawing/2014/main" id="{2FBE39F5-FBC1-44F0-852B-DB79746C552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62200" y="808451"/>
            <a:ext cx="6776746" cy="4608187"/>
          </a:xfrm>
          <a:prstGeom prst="rect">
            <a:avLst/>
          </a:prstGeom>
        </p:spPr>
      </p:pic>
      <p:sp>
        <p:nvSpPr>
          <p:cNvPr id="49" name="Rectangle 48">
            <a:extLst>
              <a:ext uri="{FF2B5EF4-FFF2-40B4-BE49-F238E27FC236}">
                <a16:creationId xmlns:a16="http://schemas.microsoft.com/office/drawing/2014/main" id="{5A056826-4DFF-49F1-AEA1-494FD22EF8D7}"/>
              </a:ext>
            </a:extLst>
          </p:cNvPr>
          <p:cNvSpPr/>
          <p:nvPr/>
        </p:nvSpPr>
        <p:spPr>
          <a:xfrm>
            <a:off x="1557739" y="393289"/>
            <a:ext cx="4450065"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Rewiring the Brain</a:t>
            </a:r>
          </a:p>
        </p:txBody>
      </p:sp>
      <p:grpSp>
        <p:nvGrpSpPr>
          <p:cNvPr id="54" name="Group 53">
            <a:extLst>
              <a:ext uri="{FF2B5EF4-FFF2-40B4-BE49-F238E27FC236}">
                <a16:creationId xmlns:a16="http://schemas.microsoft.com/office/drawing/2014/main" id="{0B7E117A-21D4-441C-B238-10B5912F0530}"/>
              </a:ext>
            </a:extLst>
          </p:cNvPr>
          <p:cNvGrpSpPr/>
          <p:nvPr/>
        </p:nvGrpSpPr>
        <p:grpSpPr>
          <a:xfrm>
            <a:off x="2234716" y="6183995"/>
            <a:ext cx="8534400" cy="584775"/>
            <a:chOff x="1293812" y="6120470"/>
            <a:chExt cx="8534400" cy="584775"/>
          </a:xfrm>
        </p:grpSpPr>
        <p:sp>
          <p:nvSpPr>
            <p:cNvPr id="51" name="Rectangle 50">
              <a:extLst>
                <a:ext uri="{FF2B5EF4-FFF2-40B4-BE49-F238E27FC236}">
                  <a16:creationId xmlns:a16="http://schemas.microsoft.com/office/drawing/2014/main" id="{9D10CE8F-3655-4D6B-93E6-EBCA1BFBACB2}"/>
                </a:ext>
              </a:extLst>
            </p:cNvPr>
            <p:cNvSpPr/>
            <p:nvPr/>
          </p:nvSpPr>
          <p:spPr>
            <a:xfrm>
              <a:off x="1293812" y="6120470"/>
              <a:ext cx="8534400" cy="584775"/>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rPr>
                <a:t>Neurons that fire together     wire together</a:t>
              </a:r>
            </a:p>
          </p:txBody>
        </p:sp>
        <p:sp>
          <p:nvSpPr>
            <p:cNvPr id="52" name="Arrow: Right 51">
              <a:extLst>
                <a:ext uri="{FF2B5EF4-FFF2-40B4-BE49-F238E27FC236}">
                  <a16:creationId xmlns:a16="http://schemas.microsoft.com/office/drawing/2014/main" id="{146FD591-7E85-4B1A-9135-56B9AE00A4C2}"/>
                </a:ext>
              </a:extLst>
            </p:cNvPr>
            <p:cNvSpPr/>
            <p:nvPr/>
          </p:nvSpPr>
          <p:spPr>
            <a:xfrm>
              <a:off x="6543660" y="6328149"/>
              <a:ext cx="304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9C249187-E716-4198-8F2F-C59524592BB3}"/>
              </a:ext>
            </a:extLst>
          </p:cNvPr>
          <p:cNvGrpSpPr/>
          <p:nvPr/>
        </p:nvGrpSpPr>
        <p:grpSpPr>
          <a:xfrm>
            <a:off x="6623713" y="4851535"/>
            <a:ext cx="4741234" cy="1130205"/>
            <a:chOff x="5158546" y="7439291"/>
            <a:chExt cx="4741234" cy="1130205"/>
          </a:xfrm>
        </p:grpSpPr>
        <p:sp>
          <p:nvSpPr>
            <p:cNvPr id="50" name="Rectangle 49">
              <a:extLst>
                <a:ext uri="{FF2B5EF4-FFF2-40B4-BE49-F238E27FC236}">
                  <a16:creationId xmlns:a16="http://schemas.microsoft.com/office/drawing/2014/main" id="{17E8D842-EA67-40D3-AC3D-F6639171DEAA}"/>
                </a:ext>
              </a:extLst>
            </p:cNvPr>
            <p:cNvSpPr/>
            <p:nvPr/>
          </p:nvSpPr>
          <p:spPr>
            <a:xfrm>
              <a:off x="5158546" y="8046276"/>
              <a:ext cx="4741234"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rPr>
                <a:t>100 Trillion Neural Connections</a:t>
              </a:r>
            </a:p>
          </p:txBody>
        </p:sp>
        <p:sp>
          <p:nvSpPr>
            <p:cNvPr id="55" name="Rectangle 54">
              <a:extLst>
                <a:ext uri="{FF2B5EF4-FFF2-40B4-BE49-F238E27FC236}">
                  <a16:creationId xmlns:a16="http://schemas.microsoft.com/office/drawing/2014/main" id="{3CF14E27-C778-41EF-B185-D7F3655A35F3}"/>
                </a:ext>
              </a:extLst>
            </p:cNvPr>
            <p:cNvSpPr/>
            <p:nvPr/>
          </p:nvSpPr>
          <p:spPr>
            <a:xfrm>
              <a:off x="5187652" y="7439291"/>
              <a:ext cx="4665700"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rPr>
                <a:t>Estimated: 100 Billion Neurons</a:t>
              </a:r>
            </a:p>
          </p:txBody>
        </p:sp>
      </p:grpSp>
      <p:pic>
        <p:nvPicPr>
          <p:cNvPr id="59" name="Picture 58">
            <a:extLst>
              <a:ext uri="{FF2B5EF4-FFF2-40B4-BE49-F238E27FC236}">
                <a16:creationId xmlns:a16="http://schemas.microsoft.com/office/drawing/2014/main" id="{59CC3101-2A51-415F-90F6-6027811AC38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803310" y="84205"/>
            <a:ext cx="1119893" cy="1005389"/>
          </a:xfrm>
          <a:prstGeom prst="rect">
            <a:avLst/>
          </a:prstGeom>
        </p:spPr>
      </p:pic>
    </p:spTree>
    <p:extLst>
      <p:ext uri="{BB962C8B-B14F-4D97-AF65-F5344CB8AC3E}">
        <p14:creationId xmlns:p14="http://schemas.microsoft.com/office/powerpoint/2010/main" val="4567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8C5C72-0B7A-46CB-865D-0F03B382DBB5}"/>
              </a:ext>
            </a:extLst>
          </p:cNvPr>
          <p:cNvSpPr/>
          <p:nvPr/>
        </p:nvSpPr>
        <p:spPr>
          <a:xfrm>
            <a:off x="1521049" y="409305"/>
            <a:ext cx="9122305"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Neuropathways are Like Hiking Trails…</a:t>
            </a:r>
          </a:p>
        </p:txBody>
      </p:sp>
      <p:sp>
        <p:nvSpPr>
          <p:cNvPr id="18" name="Rectangle 17">
            <a:extLst>
              <a:ext uri="{FF2B5EF4-FFF2-40B4-BE49-F238E27FC236}">
                <a16:creationId xmlns:a16="http://schemas.microsoft.com/office/drawing/2014/main" id="{7B8E101B-9066-469F-B2A1-CEDAE52517BE}"/>
              </a:ext>
            </a:extLst>
          </p:cNvPr>
          <p:cNvSpPr/>
          <p:nvPr/>
        </p:nvSpPr>
        <p:spPr>
          <a:xfrm>
            <a:off x="5366031" y="1778082"/>
            <a:ext cx="5943600" cy="954107"/>
          </a:xfrm>
          <a:prstGeom prst="rect">
            <a:avLst/>
          </a:prstGeom>
          <a:noFill/>
        </p:spPr>
        <p:txBody>
          <a:bodyPr wrap="square" lIns="91440" tIns="45720" rIns="91440" bIns="45720">
            <a:spAutoFit/>
          </a:bodyPr>
          <a:lstStyle/>
          <a:p>
            <a:r>
              <a:rPr lang="en-US" sz="2800" dirty="0">
                <a:ln w="0"/>
                <a:effectLst>
                  <a:outerShdw blurRad="38100" dist="19050" dir="2700000" algn="tl" rotWithShape="0">
                    <a:schemeClr val="dk1">
                      <a:alpha val="40000"/>
                    </a:schemeClr>
                  </a:outerShdw>
                </a:effectLst>
              </a:rPr>
              <a:t>Pathways can be </a:t>
            </a:r>
            <a:r>
              <a:rPr lang="en-US" sz="2800" u="sng" dirty="0">
                <a:ln w="0"/>
                <a:effectLst>
                  <a:outerShdw blurRad="38100" dist="19050" dir="2700000" algn="tl" rotWithShape="0">
                    <a:schemeClr val="dk1">
                      <a:alpha val="40000"/>
                    </a:schemeClr>
                  </a:outerShdw>
                </a:effectLst>
              </a:rPr>
              <a:t>created</a:t>
            </a:r>
            <a:r>
              <a:rPr lang="en-US" sz="2800" dirty="0">
                <a:ln w="0"/>
                <a:effectLst>
                  <a:outerShdw blurRad="38100" dist="19050" dir="2700000" algn="tl" rotWithShape="0">
                    <a:schemeClr val="dk1">
                      <a:alpha val="40000"/>
                    </a:schemeClr>
                  </a:outerShdw>
                </a:effectLst>
              </a:rPr>
              <a:t> and </a:t>
            </a:r>
            <a:r>
              <a:rPr lang="en-US" sz="2800" u="sng" dirty="0">
                <a:ln w="0"/>
                <a:effectLst>
                  <a:outerShdw blurRad="38100" dist="19050" dir="2700000" algn="tl" rotWithShape="0">
                    <a:schemeClr val="dk1">
                      <a:alpha val="40000"/>
                    </a:schemeClr>
                  </a:outerShdw>
                </a:effectLst>
              </a:rPr>
              <a:t>strengthened</a:t>
            </a:r>
            <a:r>
              <a:rPr lang="en-US" sz="2800" dirty="0">
                <a:ln w="0"/>
                <a:effectLst>
                  <a:outerShdw blurRad="38100" dist="19050" dir="2700000" algn="tl" rotWithShape="0">
                    <a:schemeClr val="dk1">
                      <a:alpha val="40000"/>
                    </a:schemeClr>
                  </a:outerShdw>
                </a:effectLst>
              </a:rPr>
              <a:t> with human mediation</a:t>
            </a:r>
            <a:endParaRPr lang="en-US" sz="2800" u="sng" dirty="0">
              <a:ln w="0"/>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AE80C86F-567C-4390-B61B-AF41E056DEE1}"/>
              </a:ext>
            </a:extLst>
          </p:cNvPr>
          <p:cNvSpPr/>
          <p:nvPr/>
        </p:nvSpPr>
        <p:spPr>
          <a:xfrm>
            <a:off x="5366032" y="3243904"/>
            <a:ext cx="6704013" cy="1815882"/>
          </a:xfrm>
          <a:prstGeom prst="rect">
            <a:avLst/>
          </a:prstGeom>
          <a:noFill/>
        </p:spPr>
        <p:txBody>
          <a:bodyPr wrap="square" lIns="91440" tIns="45720" rIns="91440" bIns="45720">
            <a:spAutoFit/>
          </a:bodyPr>
          <a:lstStyle/>
          <a:p>
            <a:r>
              <a:rPr lang="en-US" sz="2800" dirty="0">
                <a:ln w="0"/>
                <a:effectLst>
                  <a:outerShdw blurRad="38100" dist="19050" dir="2700000" algn="tl" rotWithShape="0">
                    <a:schemeClr val="dk1">
                      <a:alpha val="40000"/>
                    </a:schemeClr>
                  </a:outerShdw>
                </a:effectLst>
              </a:rPr>
              <a:t>Changes in pathways require intensive therapy</a:t>
            </a:r>
          </a:p>
          <a:p>
            <a:pPr marL="914400" lvl="1" indent="-457200">
              <a:buFont typeface="Courier New" panose="02070309020205020404" pitchFamily="49" charset="0"/>
              <a:buChar char="o"/>
            </a:pPr>
            <a:r>
              <a:rPr lang="en-US" sz="2800" dirty="0">
                <a:ln w="0"/>
                <a:effectLst>
                  <a:outerShdw blurRad="38100" dist="19050" dir="2700000" algn="tl" rotWithShape="0">
                    <a:schemeClr val="dk1">
                      <a:alpha val="40000"/>
                    </a:schemeClr>
                  </a:outerShdw>
                </a:effectLst>
              </a:rPr>
              <a:t>Repetition and practice everyday</a:t>
            </a:r>
          </a:p>
          <a:p>
            <a:endParaRPr lang="en-US" sz="2800" b="1" dirty="0">
              <a:ln w="0"/>
              <a:effectLst>
                <a:outerShdw blurRad="38100" dist="19050" dir="2700000" algn="tl" rotWithShape="0">
                  <a:schemeClr val="dk1">
                    <a:alpha val="40000"/>
                  </a:schemeClr>
                </a:outerShdw>
              </a:effectLst>
            </a:endParaRPr>
          </a:p>
        </p:txBody>
      </p:sp>
      <p:pic>
        <p:nvPicPr>
          <p:cNvPr id="23" name="Picture 22">
            <a:extLst>
              <a:ext uri="{FF2B5EF4-FFF2-40B4-BE49-F238E27FC236}">
                <a16:creationId xmlns:a16="http://schemas.microsoft.com/office/drawing/2014/main" id="{D96CB888-8A72-4101-BDBB-3596CBC2339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03310" y="84205"/>
            <a:ext cx="1119893" cy="1005389"/>
          </a:xfrm>
          <a:prstGeom prst="rect">
            <a:avLst/>
          </a:prstGeom>
        </p:spPr>
      </p:pic>
      <p:sp>
        <p:nvSpPr>
          <p:cNvPr id="8" name="Rectangle 7">
            <a:extLst>
              <a:ext uri="{FF2B5EF4-FFF2-40B4-BE49-F238E27FC236}">
                <a16:creationId xmlns:a16="http://schemas.microsoft.com/office/drawing/2014/main" id="{1FB6EC55-938F-46FE-80C8-302AED123849}"/>
              </a:ext>
            </a:extLst>
          </p:cNvPr>
          <p:cNvSpPr/>
          <p:nvPr/>
        </p:nvSpPr>
        <p:spPr>
          <a:xfrm>
            <a:off x="1600201" y="5116775"/>
            <a:ext cx="10096499" cy="954107"/>
          </a:xfrm>
          <a:prstGeom prst="rect">
            <a:avLst/>
          </a:prstGeom>
          <a:noFill/>
        </p:spPr>
        <p:txBody>
          <a:bodyPr wrap="square" lIns="91440" tIns="45720" rIns="91440" bIns="45720">
            <a:spAutoFit/>
          </a:bodyPr>
          <a:lstStyle/>
          <a:p>
            <a:r>
              <a:rPr lang="en-US" sz="2800" dirty="0">
                <a:ln w="0"/>
                <a:effectLst>
                  <a:outerShdw blurRad="38100" dist="19050" dir="2700000" algn="tl" rotWithShape="0">
                    <a:schemeClr val="dk1">
                      <a:alpha val="40000"/>
                    </a:schemeClr>
                  </a:outerShdw>
                </a:effectLst>
              </a:rPr>
              <a:t>Human mediation takes learners beyond natural limitations enabling them to reach their full cognitive potential. </a:t>
            </a:r>
            <a:endParaRPr lang="en-US" sz="2800" u="sng" dirty="0">
              <a:ln w="0"/>
              <a:effectLst>
                <a:outerShdw blurRad="38100" dist="19050" dir="2700000" algn="tl" rotWithShape="0">
                  <a:schemeClr val="dk1">
                    <a:alpha val="40000"/>
                  </a:schemeClr>
                </a:outerShdw>
              </a:effectLst>
            </a:endParaRPr>
          </a:p>
        </p:txBody>
      </p:sp>
      <p:pic>
        <p:nvPicPr>
          <p:cNvPr id="7" name="Picture 6" descr="A tree in a forest&#10;&#10;Description automatically generated">
            <a:extLst>
              <a:ext uri="{FF2B5EF4-FFF2-40B4-BE49-F238E27FC236}">
                <a16:creationId xmlns:a16="http://schemas.microsoft.com/office/drawing/2014/main" id="{A6327F12-0BC0-4AD6-BFEF-2AF96CB4A07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600201" y="1958465"/>
            <a:ext cx="3528793" cy="2646595"/>
          </a:xfrm>
          <a:prstGeom prst="rect">
            <a:avLst/>
          </a:prstGeom>
        </p:spPr>
      </p:pic>
    </p:spTree>
    <p:extLst>
      <p:ext uri="{BB962C8B-B14F-4D97-AF65-F5344CB8AC3E}">
        <p14:creationId xmlns:p14="http://schemas.microsoft.com/office/powerpoint/2010/main" val="268989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3">
            <a:extLst>
              <a:ext uri="{FF2B5EF4-FFF2-40B4-BE49-F238E27FC236}">
                <a16:creationId xmlns:a16="http://schemas.microsoft.com/office/drawing/2014/main" id="{711A2398-123F-4F8E-808E-0BF363F255E9}"/>
              </a:ext>
            </a:extLst>
          </p:cNvPr>
          <p:cNvSpPr txBox="1">
            <a:spLocks/>
          </p:cNvSpPr>
          <p:nvPr/>
        </p:nvSpPr>
        <p:spPr>
          <a:xfrm>
            <a:off x="1582491" y="477965"/>
            <a:ext cx="5410200" cy="590931"/>
          </a:xfrm>
          <a:prstGeom prst="rect">
            <a:avLst/>
          </a:prstGeom>
          <a:noFill/>
        </p:spPr>
        <p:txBody>
          <a:bodyPr vert="horz" wrap="square" lIns="91440" tIns="45720" rIns="91440" bIns="45720" rtlCol="0" anchor="b">
            <a:sp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3600" kern="12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ln/>
                <a:solidFill>
                  <a:schemeClr val="tx1"/>
                </a:solidFill>
              </a:rPr>
              <a:t>Equipping Minds</a:t>
            </a:r>
            <a:endParaRPr lang="en-US" sz="4400" dirty="0">
              <a:ln/>
              <a:solidFill>
                <a:schemeClr val="tx1"/>
              </a:solidFill>
            </a:endParaRPr>
          </a:p>
        </p:txBody>
      </p:sp>
      <p:sp>
        <p:nvSpPr>
          <p:cNvPr id="2" name="Rectangle 1">
            <a:extLst>
              <a:ext uri="{FF2B5EF4-FFF2-40B4-BE49-F238E27FC236}">
                <a16:creationId xmlns:a16="http://schemas.microsoft.com/office/drawing/2014/main" id="{8AD7CDA1-85F4-44F7-82BF-FFB6851E7133}"/>
              </a:ext>
            </a:extLst>
          </p:cNvPr>
          <p:cNvSpPr/>
          <p:nvPr/>
        </p:nvSpPr>
        <p:spPr>
          <a:xfrm>
            <a:off x="1346558" y="1221561"/>
            <a:ext cx="8122938" cy="646331"/>
          </a:xfrm>
          <a:prstGeom prst="rect">
            <a:avLst/>
          </a:prstGeom>
        </p:spPr>
        <p:txBody>
          <a:bodyPr wrap="square">
            <a:spAutoFit/>
          </a:bodyPr>
          <a:lstStyle/>
          <a:p>
            <a:r>
              <a:rPr lang="en-US" sz="3600" dirty="0">
                <a:ln w="0"/>
                <a:effectLst>
                  <a:outerShdw blurRad="38100" dist="19050" dir="2700000" algn="tl" rotWithShape="0">
                    <a:schemeClr val="dk1">
                      <a:alpha val="40000"/>
                    </a:schemeClr>
                  </a:outerShdw>
                </a:effectLst>
              </a:rPr>
              <a:t>Creates and Strengthens:    </a:t>
            </a:r>
          </a:p>
        </p:txBody>
      </p:sp>
      <p:sp>
        <p:nvSpPr>
          <p:cNvPr id="4" name="Rectangle 3">
            <a:extLst>
              <a:ext uri="{FF2B5EF4-FFF2-40B4-BE49-F238E27FC236}">
                <a16:creationId xmlns:a16="http://schemas.microsoft.com/office/drawing/2014/main" id="{7D275713-51BF-4BA8-9B0A-7C812F0760C3}"/>
              </a:ext>
            </a:extLst>
          </p:cNvPr>
          <p:cNvSpPr/>
          <p:nvPr/>
        </p:nvSpPr>
        <p:spPr>
          <a:xfrm>
            <a:off x="1346558" y="1981264"/>
            <a:ext cx="3100336" cy="553998"/>
          </a:xfrm>
          <a:prstGeom prst="rect">
            <a:avLst/>
          </a:prstGeom>
        </p:spPr>
        <p:txBody>
          <a:bodyPr wrap="none">
            <a:spAutoFit/>
          </a:bodyPr>
          <a:lstStyle/>
          <a:p>
            <a:pPr marL="457200" indent="-457200">
              <a:buFont typeface="Wingdings" panose="05000000000000000000" pitchFamily="2" charset="2"/>
              <a:buChar char="Ø"/>
            </a:pPr>
            <a:r>
              <a:rPr lang="en-US" sz="3000" dirty="0">
                <a:ln w="0"/>
                <a:effectLst>
                  <a:outerShdw blurRad="38100" dist="19050" dir="2700000" algn="tl" rotWithShape="0">
                    <a:schemeClr val="dk1">
                      <a:alpha val="40000"/>
                    </a:schemeClr>
                  </a:outerShdw>
                </a:effectLst>
              </a:rPr>
              <a:t>Neuropathways</a:t>
            </a:r>
            <a:endParaRPr lang="en-US" sz="3000" dirty="0"/>
          </a:p>
        </p:txBody>
      </p:sp>
      <p:sp>
        <p:nvSpPr>
          <p:cNvPr id="5" name="Rectangle 4">
            <a:extLst>
              <a:ext uri="{FF2B5EF4-FFF2-40B4-BE49-F238E27FC236}">
                <a16:creationId xmlns:a16="http://schemas.microsoft.com/office/drawing/2014/main" id="{1893531B-EED2-466D-8BF5-93CA93DB6FBD}"/>
              </a:ext>
            </a:extLst>
          </p:cNvPr>
          <p:cNvSpPr/>
          <p:nvPr/>
        </p:nvSpPr>
        <p:spPr>
          <a:xfrm>
            <a:off x="1318467" y="2971801"/>
            <a:ext cx="8629027" cy="3170099"/>
          </a:xfrm>
          <a:prstGeom prst="rect">
            <a:avLst/>
          </a:prstGeom>
        </p:spPr>
        <p:txBody>
          <a:bodyPr wrap="square">
            <a:spAutoFit/>
          </a:bodyPr>
          <a:lstStyle/>
          <a:p>
            <a:pPr marL="457200" indent="-457200">
              <a:buFont typeface="Wingdings" panose="05000000000000000000" pitchFamily="2" charset="2"/>
              <a:buChar char="Ø"/>
            </a:pPr>
            <a:r>
              <a:rPr lang="en-US" sz="3200" dirty="0">
                <a:ln w="0"/>
                <a:effectLst>
                  <a:outerShdw blurRad="38100" dist="19050" dir="2700000" algn="tl" rotWithShape="0">
                    <a:schemeClr val="dk1">
                      <a:alpha val="40000"/>
                    </a:schemeClr>
                  </a:outerShdw>
                </a:effectLst>
              </a:rPr>
              <a:t>U</a:t>
            </a:r>
            <a:r>
              <a:rPr lang="en-US" sz="3000" dirty="0">
                <a:ln w="0"/>
                <a:effectLst>
                  <a:outerShdw blurRad="38100" dist="19050" dir="2700000" algn="tl" rotWithShape="0">
                    <a:schemeClr val="dk1">
                      <a:alpha val="40000"/>
                    </a:schemeClr>
                  </a:outerShdw>
                </a:effectLst>
              </a:rPr>
              <a:t>nderdeveloped Cognitive Learning Skills  </a:t>
            </a:r>
          </a:p>
          <a:p>
            <a:pPr marL="914400" lvl="1" indent="-45720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Auditory and visual processing</a:t>
            </a:r>
          </a:p>
          <a:p>
            <a:pPr marL="914400" lvl="1" indent="-45720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Working and long-term memory</a:t>
            </a:r>
          </a:p>
          <a:p>
            <a:pPr marL="914400" lvl="1" indent="-45720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Comprehension</a:t>
            </a:r>
          </a:p>
          <a:p>
            <a:pPr marL="914400" lvl="1" indent="-45720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Attention</a:t>
            </a:r>
          </a:p>
          <a:p>
            <a:pPr marL="914400" lvl="1" indent="-45720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Logic</a:t>
            </a:r>
          </a:p>
          <a:p>
            <a:pPr marL="914400" lvl="1" indent="-45720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Reasoning </a:t>
            </a:r>
            <a:endParaRPr lang="en-US" dirty="0"/>
          </a:p>
        </p:txBody>
      </p:sp>
      <p:pic>
        <p:nvPicPr>
          <p:cNvPr id="7" name="Content Placeholder 14">
            <a:extLst>
              <a:ext uri="{FF2B5EF4-FFF2-40B4-BE49-F238E27FC236}">
                <a16:creationId xmlns:a16="http://schemas.microsoft.com/office/drawing/2014/main" id="{DB902DC9-DD03-440A-A76F-446C72E1B8DD}"/>
              </a:ext>
            </a:extLst>
          </p:cNvPr>
          <p:cNvPicPr>
            <a:picLocks noGrp="1" noChangeAspect="1"/>
          </p:cNvPicPr>
          <p:nvPr>
            <p:ph sz="quarter" idx="10"/>
          </p:nvPr>
        </p:nvPicPr>
        <p:blipFill>
          <a:blip r:embed="rId3">
            <a:extLst>
              <a:ext uri="{837473B0-CC2E-450A-ABE3-18F120FF3D39}">
                <a1611:picAttrSrcUrl xmlns:a1611="http://schemas.microsoft.com/office/drawing/2016/11/main" r:id="rId4"/>
              </a:ext>
            </a:extLst>
          </a:blip>
          <a:stretch>
            <a:fillRect/>
          </a:stretch>
        </p:blipFill>
        <p:spPr>
          <a:xfrm>
            <a:off x="9296401" y="2856611"/>
            <a:ext cx="1195535" cy="1426183"/>
          </a:xfrm>
        </p:spPr>
      </p:pic>
      <p:sp>
        <p:nvSpPr>
          <p:cNvPr id="8" name="TextBox 7">
            <a:extLst>
              <a:ext uri="{FF2B5EF4-FFF2-40B4-BE49-F238E27FC236}">
                <a16:creationId xmlns:a16="http://schemas.microsoft.com/office/drawing/2014/main" id="{29FBC6F6-8C07-461B-BA87-E6BF64FFE125}"/>
              </a:ext>
            </a:extLst>
          </p:cNvPr>
          <p:cNvSpPr txBox="1"/>
          <p:nvPr/>
        </p:nvSpPr>
        <p:spPr>
          <a:xfrm>
            <a:off x="9201006" y="2181319"/>
            <a:ext cx="1103379" cy="707886"/>
          </a:xfrm>
          <a:prstGeom prst="rect">
            <a:avLst/>
          </a:prstGeom>
          <a:noFill/>
        </p:spPr>
        <p:txBody>
          <a:bodyPr wrap="none" rtlCol="0">
            <a:spAutoFit/>
          </a:bodyPr>
          <a:lstStyle/>
          <a:p>
            <a:r>
              <a:rPr lang="en-US" sz="2000" b="1" dirty="0">
                <a:solidFill>
                  <a:srgbClr val="707070"/>
                </a:solidFill>
              </a:rPr>
              <a:t> </a:t>
            </a:r>
          </a:p>
          <a:p>
            <a:r>
              <a:rPr lang="en-US" sz="2000" b="1" dirty="0">
                <a:solidFill>
                  <a:srgbClr val="707070"/>
                </a:solidFill>
              </a:rPr>
              <a:t>  </a:t>
            </a:r>
            <a:r>
              <a:rPr lang="en-US" b="1" dirty="0">
                <a:solidFill>
                  <a:srgbClr val="707070"/>
                </a:solidFill>
              </a:rPr>
              <a:t>PROVEN</a:t>
            </a:r>
            <a:endParaRPr lang="en-US" sz="2000" b="1" dirty="0">
              <a:solidFill>
                <a:srgbClr val="707070"/>
              </a:solidFill>
            </a:endParaRPr>
          </a:p>
        </p:txBody>
      </p:sp>
      <p:pic>
        <p:nvPicPr>
          <p:cNvPr id="11" name="Picture 10">
            <a:extLst>
              <a:ext uri="{FF2B5EF4-FFF2-40B4-BE49-F238E27FC236}">
                <a16:creationId xmlns:a16="http://schemas.microsoft.com/office/drawing/2014/main" id="{F3FF4F0B-380F-4A1F-9310-1CDFE363C4F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668001" y="189582"/>
            <a:ext cx="1119893" cy="1005389"/>
          </a:xfrm>
          <a:prstGeom prst="rect">
            <a:avLst/>
          </a:prstGeom>
        </p:spPr>
      </p:pic>
    </p:spTree>
    <p:extLst>
      <p:ext uri="{BB962C8B-B14F-4D97-AF65-F5344CB8AC3E}">
        <p14:creationId xmlns:p14="http://schemas.microsoft.com/office/powerpoint/2010/main" val="14647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C557892-892D-4559-9BE8-D641AA3893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06531" y="871528"/>
            <a:ext cx="1968302" cy="1836057"/>
          </a:xfrm>
          <a:prstGeom prst="rect">
            <a:avLst/>
          </a:prstGeom>
        </p:spPr>
      </p:pic>
      <p:sp>
        <p:nvSpPr>
          <p:cNvPr id="13" name="&quot;Not Allowed&quot; Symbol 12">
            <a:extLst>
              <a:ext uri="{FF2B5EF4-FFF2-40B4-BE49-F238E27FC236}">
                <a16:creationId xmlns:a16="http://schemas.microsoft.com/office/drawing/2014/main" id="{C282E053-4563-4F3B-A358-D87D9BD96064}"/>
              </a:ext>
            </a:extLst>
          </p:cNvPr>
          <p:cNvSpPr/>
          <p:nvPr/>
        </p:nvSpPr>
        <p:spPr>
          <a:xfrm>
            <a:off x="6088368" y="794858"/>
            <a:ext cx="1959996" cy="1989395"/>
          </a:xfrm>
          <a:prstGeom prst="noSmoking">
            <a:avLst>
              <a:gd name="adj" fmla="val 14235"/>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B5E4DAAB-5C65-459E-AF39-99DA9E2461CC}"/>
              </a:ext>
            </a:extLst>
          </p:cNvPr>
          <p:cNvSpPr txBox="1"/>
          <p:nvPr/>
        </p:nvSpPr>
        <p:spPr>
          <a:xfrm>
            <a:off x="3352800" y="3176110"/>
            <a:ext cx="7620000" cy="1569660"/>
          </a:xfrm>
          <a:prstGeom prst="rect">
            <a:avLst/>
          </a:prstGeom>
          <a:noFill/>
        </p:spPr>
        <p:txBody>
          <a:bodyPr wrap="square" rtlCol="0">
            <a:spAutoFit/>
          </a:bodyPr>
          <a:lstStyle/>
          <a:p>
            <a:r>
              <a:rPr lang="en-US" sz="3200" dirty="0"/>
              <a:t>Intensive Therapy 30-60 minutes/day </a:t>
            </a:r>
          </a:p>
          <a:p>
            <a:r>
              <a:rPr lang="en-US" sz="3200" dirty="0"/>
              <a:t>5 days a week</a:t>
            </a:r>
          </a:p>
          <a:p>
            <a:r>
              <a:rPr lang="en-US" sz="3200" dirty="0"/>
              <a:t>12 – 24 weeks</a:t>
            </a:r>
            <a:endParaRPr lang="en-US" dirty="0"/>
          </a:p>
        </p:txBody>
      </p:sp>
      <p:pic>
        <p:nvPicPr>
          <p:cNvPr id="17" name="Picture 16">
            <a:extLst>
              <a:ext uri="{FF2B5EF4-FFF2-40B4-BE49-F238E27FC236}">
                <a16:creationId xmlns:a16="http://schemas.microsoft.com/office/drawing/2014/main" id="{1BFFE3B4-BF8C-40F9-BFF8-32377304651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704707" y="99611"/>
            <a:ext cx="1119893" cy="1005389"/>
          </a:xfrm>
          <a:prstGeom prst="rect">
            <a:avLst/>
          </a:prstGeom>
        </p:spPr>
      </p:pic>
      <p:grpSp>
        <p:nvGrpSpPr>
          <p:cNvPr id="25" name="Group 24">
            <a:extLst>
              <a:ext uri="{FF2B5EF4-FFF2-40B4-BE49-F238E27FC236}">
                <a16:creationId xmlns:a16="http://schemas.microsoft.com/office/drawing/2014/main" id="{4D239A3C-4ACF-492B-B5D6-7BC8B7B5B1A2}"/>
              </a:ext>
            </a:extLst>
          </p:cNvPr>
          <p:cNvGrpSpPr/>
          <p:nvPr/>
        </p:nvGrpSpPr>
        <p:grpSpPr>
          <a:xfrm>
            <a:off x="1490081" y="1798831"/>
            <a:ext cx="2078650" cy="3138324"/>
            <a:chOff x="1345988" y="1451117"/>
            <a:chExt cx="2078650" cy="3138324"/>
          </a:xfrm>
        </p:grpSpPr>
        <p:sp>
          <p:nvSpPr>
            <p:cNvPr id="48" name="Flowchart: Predefined Process 47">
              <a:extLst>
                <a:ext uri="{FF2B5EF4-FFF2-40B4-BE49-F238E27FC236}">
                  <a16:creationId xmlns:a16="http://schemas.microsoft.com/office/drawing/2014/main" id="{4E1E3D7D-51AF-4214-8CA6-809DAC932918}"/>
                </a:ext>
              </a:extLst>
            </p:cNvPr>
            <p:cNvSpPr/>
            <p:nvPr/>
          </p:nvSpPr>
          <p:spPr>
            <a:xfrm>
              <a:off x="2135116" y="3333751"/>
              <a:ext cx="479849" cy="1255690"/>
            </a:xfrm>
            <a:prstGeom prst="flowChartPredefinedProcess">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2942B47C-7AD4-406C-B38C-0DA44DDE7DAF}"/>
                </a:ext>
              </a:extLst>
            </p:cNvPr>
            <p:cNvSpPr/>
            <p:nvPr/>
          </p:nvSpPr>
          <p:spPr>
            <a:xfrm>
              <a:off x="1345988" y="1451117"/>
              <a:ext cx="2078650" cy="2085439"/>
            </a:xfrm>
            <a:prstGeom prst="diamond">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38100">
              <a:solidFill>
                <a:schemeClr val="tx1"/>
              </a:solidFill>
            </a:ln>
            <a:scene3d>
              <a:camera prst="orthographicFront"/>
              <a:lightRig rig="threePt" dir="t"/>
            </a:scene3d>
            <a:sp3d extrusionH="25400">
              <a:bevelT w="6350"/>
              <a:bevelB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FD8C83D4-62A5-447E-A84A-09BF1E8F7D21}"/>
                </a:ext>
              </a:extLst>
            </p:cNvPr>
            <p:cNvSpPr/>
            <p:nvPr/>
          </p:nvSpPr>
          <p:spPr>
            <a:xfrm>
              <a:off x="1372210" y="2148501"/>
              <a:ext cx="2005663"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Hard Work Ahead</a:t>
              </a:r>
            </a:p>
          </p:txBody>
        </p:sp>
      </p:grpSp>
      <p:grpSp>
        <p:nvGrpSpPr>
          <p:cNvPr id="24" name="Group 23">
            <a:extLst>
              <a:ext uri="{FF2B5EF4-FFF2-40B4-BE49-F238E27FC236}">
                <a16:creationId xmlns:a16="http://schemas.microsoft.com/office/drawing/2014/main" id="{CA7416D8-88E4-4577-BB06-5CB4A85F6FD1}"/>
              </a:ext>
            </a:extLst>
          </p:cNvPr>
          <p:cNvGrpSpPr/>
          <p:nvPr/>
        </p:nvGrpSpPr>
        <p:grpSpPr>
          <a:xfrm>
            <a:off x="9912792" y="3589609"/>
            <a:ext cx="1769530" cy="1836057"/>
            <a:chOff x="9818353" y="2983711"/>
            <a:chExt cx="1769530" cy="1836057"/>
          </a:xfrm>
        </p:grpSpPr>
        <p:sp>
          <p:nvSpPr>
            <p:cNvPr id="16" name="Oval 15">
              <a:extLst>
                <a:ext uri="{FF2B5EF4-FFF2-40B4-BE49-F238E27FC236}">
                  <a16:creationId xmlns:a16="http://schemas.microsoft.com/office/drawing/2014/main" id="{49F49344-E494-48D4-8544-4CACBB8E9C9C}"/>
                </a:ext>
              </a:extLst>
            </p:cNvPr>
            <p:cNvSpPr/>
            <p:nvPr/>
          </p:nvSpPr>
          <p:spPr>
            <a:xfrm>
              <a:off x="9818353" y="2983711"/>
              <a:ext cx="1769530" cy="1836057"/>
            </a:xfrm>
            <a:prstGeom prst="ellipse">
              <a:avLst/>
            </a:prstGeom>
            <a:solidFill>
              <a:srgbClr val="009E49"/>
            </a:solidFill>
            <a:ln>
              <a:solidFill>
                <a:srgbClr val="00A5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654F8CB-645E-4F04-9A33-01AB4F52046F}"/>
                </a:ext>
              </a:extLst>
            </p:cNvPr>
            <p:cNvSpPr/>
            <p:nvPr/>
          </p:nvSpPr>
          <p:spPr>
            <a:xfrm>
              <a:off x="9924019" y="3090039"/>
              <a:ext cx="1555253" cy="16270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2AD3CCD3-9238-45E1-8758-ABC4E73E201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057582" y="3176180"/>
              <a:ext cx="1451117" cy="1451117"/>
            </a:xfrm>
            <a:prstGeom prst="rect">
              <a:avLst/>
            </a:prstGeom>
          </p:spPr>
        </p:pic>
      </p:grpSp>
      <p:sp>
        <p:nvSpPr>
          <p:cNvPr id="28" name="Title 3">
            <a:extLst>
              <a:ext uri="{FF2B5EF4-FFF2-40B4-BE49-F238E27FC236}">
                <a16:creationId xmlns:a16="http://schemas.microsoft.com/office/drawing/2014/main" id="{37FBA1CF-8582-4FD0-9C51-C4761A091736}"/>
              </a:ext>
            </a:extLst>
          </p:cNvPr>
          <p:cNvSpPr txBox="1">
            <a:spLocks/>
          </p:cNvSpPr>
          <p:nvPr/>
        </p:nvSpPr>
        <p:spPr>
          <a:xfrm>
            <a:off x="1548648" y="468507"/>
            <a:ext cx="9852670" cy="590931"/>
          </a:xfrm>
          <a:prstGeom prst="rect">
            <a:avLst/>
          </a:prstGeom>
          <a:noFill/>
        </p:spPr>
        <p:txBody>
          <a:bodyPr vert="horz" wrap="square" lIns="91440" tIns="45720" rIns="91440" bIns="45720" rtlCol="0" anchor="b">
            <a:sp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3600" kern="12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ln/>
                <a:solidFill>
                  <a:schemeClr val="tx1"/>
                </a:solidFill>
              </a:rPr>
              <a:t>Rewiring the Brain</a:t>
            </a:r>
            <a:endParaRPr lang="en-US" sz="4400" dirty="0">
              <a:ln/>
              <a:solidFill>
                <a:schemeClr val="tx1"/>
              </a:solidFill>
            </a:endParaRPr>
          </a:p>
        </p:txBody>
      </p:sp>
    </p:spTree>
    <p:extLst>
      <p:ext uri="{BB962C8B-B14F-4D97-AF65-F5344CB8AC3E}">
        <p14:creationId xmlns:p14="http://schemas.microsoft.com/office/powerpoint/2010/main" val="141696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D57D5958-E6C7-4A8F-BC06-89EEBD1EF813}"/>
              </a:ext>
            </a:extLst>
          </p:cNvPr>
          <p:cNvSpPr txBox="1"/>
          <p:nvPr/>
        </p:nvSpPr>
        <p:spPr>
          <a:xfrm>
            <a:off x="1437071" y="1143000"/>
            <a:ext cx="9483686" cy="3539430"/>
          </a:xfrm>
          <a:prstGeom prst="rect">
            <a:avLst/>
          </a:prstGeom>
          <a:noFill/>
        </p:spPr>
        <p:txBody>
          <a:bodyPr wrap="none" rtlCol="0">
            <a:spAutoFit/>
          </a:bodyPr>
          <a:lstStyle/>
          <a:p>
            <a:r>
              <a:rPr lang="en-US" sz="3200" b="1" u="sng" dirty="0"/>
              <a:t>Cognitive Development Exercises:</a:t>
            </a:r>
          </a:p>
          <a:p>
            <a:r>
              <a:rPr lang="en-US" sz="3200" dirty="0"/>
              <a:t>Interactive Games</a:t>
            </a:r>
          </a:p>
          <a:p>
            <a:r>
              <a:rPr lang="en-US" sz="3200" dirty="0"/>
              <a:t>Paper-and-marker activities</a:t>
            </a:r>
          </a:p>
          <a:p>
            <a:r>
              <a:rPr lang="en-US" sz="3200" dirty="0"/>
              <a:t>Progressive / challenging organization</a:t>
            </a:r>
          </a:p>
          <a:p>
            <a:r>
              <a:rPr lang="en-US" sz="3200" dirty="0"/>
              <a:t>Learners are encouraged to “think aloud” and verbalize:</a:t>
            </a:r>
          </a:p>
          <a:p>
            <a:pPr marL="914400" lvl="1" indent="-457200">
              <a:buFont typeface="Wingdings" panose="05000000000000000000" pitchFamily="2" charset="2"/>
              <a:buChar char="§"/>
            </a:pPr>
            <a:r>
              <a:rPr lang="en-US" sz="3200" dirty="0"/>
              <a:t>processing </a:t>
            </a:r>
          </a:p>
          <a:p>
            <a:pPr marL="914400" lvl="1" indent="-457200">
              <a:buFont typeface="Wingdings" panose="05000000000000000000" pitchFamily="2" charset="2"/>
              <a:buChar char="§"/>
            </a:pPr>
            <a:r>
              <a:rPr lang="en-US" sz="3200" dirty="0"/>
              <a:t>thinking</a:t>
            </a:r>
            <a:endParaRPr lang="en-US" sz="2800" dirty="0"/>
          </a:p>
        </p:txBody>
      </p:sp>
      <p:pic>
        <p:nvPicPr>
          <p:cNvPr id="3" name="Picture 2" descr="A picture containing queen, text&#10;&#10;Description automatically generated">
            <a:extLst>
              <a:ext uri="{FF2B5EF4-FFF2-40B4-BE49-F238E27FC236}">
                <a16:creationId xmlns:a16="http://schemas.microsoft.com/office/drawing/2014/main" id="{5C7E26F3-E69A-4C7B-B98A-A5FFC13C87F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05496" y="4953000"/>
            <a:ext cx="1265981" cy="1333500"/>
          </a:xfrm>
          <a:prstGeom prst="rect">
            <a:avLst/>
          </a:prstGeom>
        </p:spPr>
      </p:pic>
      <p:pic>
        <p:nvPicPr>
          <p:cNvPr id="6" name="Picture 5">
            <a:extLst>
              <a:ext uri="{FF2B5EF4-FFF2-40B4-BE49-F238E27FC236}">
                <a16:creationId xmlns:a16="http://schemas.microsoft.com/office/drawing/2014/main" id="{E89485B7-9FDC-4B79-8635-D225A389C1D7}"/>
              </a:ext>
            </a:extLst>
          </p:cNvPr>
          <p:cNvPicPr>
            <a:picLocks noChangeAspect="1"/>
          </p:cNvPicPr>
          <p:nvPr/>
        </p:nvPicPr>
        <p:blipFill>
          <a:blip r:embed="rId5"/>
          <a:stretch>
            <a:fillRect/>
          </a:stretch>
        </p:blipFill>
        <p:spPr>
          <a:xfrm>
            <a:off x="3025780" y="4953000"/>
            <a:ext cx="1205658" cy="1458372"/>
          </a:xfrm>
          <a:prstGeom prst="rect">
            <a:avLst/>
          </a:prstGeom>
        </p:spPr>
      </p:pic>
      <p:pic>
        <p:nvPicPr>
          <p:cNvPr id="7" name="Picture 6">
            <a:extLst>
              <a:ext uri="{FF2B5EF4-FFF2-40B4-BE49-F238E27FC236}">
                <a16:creationId xmlns:a16="http://schemas.microsoft.com/office/drawing/2014/main" id="{25DB152C-6162-4798-A60C-5D68B632DC13}"/>
              </a:ext>
            </a:extLst>
          </p:cNvPr>
          <p:cNvPicPr>
            <a:picLocks noChangeAspect="1"/>
          </p:cNvPicPr>
          <p:nvPr/>
        </p:nvPicPr>
        <p:blipFill>
          <a:blip r:embed="rId6"/>
          <a:stretch>
            <a:fillRect/>
          </a:stretch>
        </p:blipFill>
        <p:spPr>
          <a:xfrm>
            <a:off x="4585742" y="4953001"/>
            <a:ext cx="1828800" cy="1329447"/>
          </a:xfrm>
          <a:prstGeom prst="rect">
            <a:avLst/>
          </a:prstGeom>
        </p:spPr>
      </p:pic>
      <p:pic>
        <p:nvPicPr>
          <p:cNvPr id="8" name="Picture 7">
            <a:extLst>
              <a:ext uri="{FF2B5EF4-FFF2-40B4-BE49-F238E27FC236}">
                <a16:creationId xmlns:a16="http://schemas.microsoft.com/office/drawing/2014/main" id="{3AFDB194-C1DC-43DB-B7E6-C233761E84EC}"/>
              </a:ext>
            </a:extLst>
          </p:cNvPr>
          <p:cNvPicPr>
            <a:picLocks noChangeAspect="1"/>
          </p:cNvPicPr>
          <p:nvPr/>
        </p:nvPicPr>
        <p:blipFill>
          <a:blip r:embed="rId7"/>
          <a:stretch>
            <a:fillRect/>
          </a:stretch>
        </p:blipFill>
        <p:spPr>
          <a:xfrm>
            <a:off x="6768847" y="4953000"/>
            <a:ext cx="1444001" cy="1377434"/>
          </a:xfrm>
          <a:prstGeom prst="rect">
            <a:avLst/>
          </a:prstGeom>
        </p:spPr>
      </p:pic>
      <p:pic>
        <p:nvPicPr>
          <p:cNvPr id="9" name="Picture 8">
            <a:extLst>
              <a:ext uri="{FF2B5EF4-FFF2-40B4-BE49-F238E27FC236}">
                <a16:creationId xmlns:a16="http://schemas.microsoft.com/office/drawing/2014/main" id="{428266DF-BA65-4572-BBE6-707C0D77C699}"/>
              </a:ext>
            </a:extLst>
          </p:cNvPr>
          <p:cNvPicPr>
            <a:picLocks noChangeAspect="1"/>
          </p:cNvPicPr>
          <p:nvPr/>
        </p:nvPicPr>
        <p:blipFill>
          <a:blip r:embed="rId8"/>
          <a:stretch>
            <a:fillRect/>
          </a:stretch>
        </p:blipFill>
        <p:spPr>
          <a:xfrm>
            <a:off x="8586889" y="4953000"/>
            <a:ext cx="1330117" cy="1377434"/>
          </a:xfrm>
          <a:prstGeom prst="rect">
            <a:avLst/>
          </a:prstGeom>
        </p:spPr>
      </p:pic>
      <p:pic>
        <p:nvPicPr>
          <p:cNvPr id="11" name="Picture 10" descr="A picture containing building, shoji&#10;&#10;Description automatically generated">
            <a:extLst>
              <a:ext uri="{FF2B5EF4-FFF2-40B4-BE49-F238E27FC236}">
                <a16:creationId xmlns:a16="http://schemas.microsoft.com/office/drawing/2014/main" id="{E5C5EB56-E6A3-4F8D-A129-2F07848C9E62}"/>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0291047" y="4958026"/>
            <a:ext cx="1346221" cy="1319394"/>
          </a:xfrm>
          <a:prstGeom prst="rect">
            <a:avLst/>
          </a:prstGeom>
        </p:spPr>
      </p:pic>
      <p:sp>
        <p:nvSpPr>
          <p:cNvPr id="2" name="Rectangle 1">
            <a:extLst>
              <a:ext uri="{FF2B5EF4-FFF2-40B4-BE49-F238E27FC236}">
                <a16:creationId xmlns:a16="http://schemas.microsoft.com/office/drawing/2014/main" id="{0C8451F6-A8EE-40B3-9569-FCE7ED273076}"/>
              </a:ext>
            </a:extLst>
          </p:cNvPr>
          <p:cNvSpPr/>
          <p:nvPr/>
        </p:nvSpPr>
        <p:spPr>
          <a:xfrm>
            <a:off x="4843955" y="6330435"/>
            <a:ext cx="2455800" cy="461665"/>
          </a:xfrm>
          <a:prstGeom prst="rect">
            <a:avLst/>
          </a:prstGeom>
        </p:spPr>
        <p:txBody>
          <a:bodyPr wrap="none">
            <a:spAutoFit/>
          </a:bodyPr>
          <a:lstStyle/>
          <a:p>
            <a:r>
              <a:rPr lang="en-US" sz="2400" b="1" dirty="0">
                <a:ln w="0"/>
                <a:solidFill>
                  <a:srgbClr val="C00000"/>
                </a:solidFill>
                <a:effectLst>
                  <a:outerShdw blurRad="38100" dist="19050" dir="2700000" algn="tl" rotWithShape="0">
                    <a:schemeClr val="dk1">
                      <a:alpha val="40000"/>
                    </a:schemeClr>
                  </a:outerShdw>
                </a:effectLst>
              </a:rPr>
              <a:t>Intensive Therapy</a:t>
            </a:r>
            <a:endParaRPr lang="en-US" sz="2400" dirty="0"/>
          </a:p>
        </p:txBody>
      </p:sp>
      <p:sp>
        <p:nvSpPr>
          <p:cNvPr id="15" name="Title 3">
            <a:extLst>
              <a:ext uri="{FF2B5EF4-FFF2-40B4-BE49-F238E27FC236}">
                <a16:creationId xmlns:a16="http://schemas.microsoft.com/office/drawing/2014/main" id="{41807766-EF27-40E2-9F71-4B344CF3172E}"/>
              </a:ext>
            </a:extLst>
          </p:cNvPr>
          <p:cNvSpPr txBox="1">
            <a:spLocks/>
          </p:cNvSpPr>
          <p:nvPr/>
        </p:nvSpPr>
        <p:spPr>
          <a:xfrm>
            <a:off x="1548648" y="440038"/>
            <a:ext cx="9852670" cy="590931"/>
          </a:xfrm>
          <a:prstGeom prst="rect">
            <a:avLst/>
          </a:prstGeom>
          <a:noFill/>
        </p:spPr>
        <p:txBody>
          <a:bodyPr vert="horz" wrap="square" lIns="91440" tIns="45720" rIns="91440" bIns="45720" rtlCol="0" anchor="b">
            <a:sp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3600" kern="12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ln/>
                <a:solidFill>
                  <a:schemeClr val="tx1"/>
                </a:solidFill>
              </a:rPr>
              <a:t>Equipping Minds of Learners</a:t>
            </a:r>
            <a:endParaRPr lang="en-US" sz="4400" dirty="0">
              <a:ln/>
              <a:solidFill>
                <a:schemeClr val="tx1"/>
              </a:solidFill>
            </a:endParaRPr>
          </a:p>
        </p:txBody>
      </p:sp>
      <p:pic>
        <p:nvPicPr>
          <p:cNvPr id="19" name="Picture 18">
            <a:extLst>
              <a:ext uri="{FF2B5EF4-FFF2-40B4-BE49-F238E27FC236}">
                <a16:creationId xmlns:a16="http://schemas.microsoft.com/office/drawing/2014/main" id="{44F30E5A-A90D-464B-9E00-39D489C67E4A}"/>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10668001" y="189582"/>
            <a:ext cx="1119893" cy="1005389"/>
          </a:xfrm>
          <a:prstGeom prst="rect">
            <a:avLst/>
          </a:prstGeom>
        </p:spPr>
      </p:pic>
    </p:spTree>
    <p:extLst>
      <p:ext uri="{BB962C8B-B14F-4D97-AF65-F5344CB8AC3E}">
        <p14:creationId xmlns:p14="http://schemas.microsoft.com/office/powerpoint/2010/main" val="13221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F750AA0F-1EFD-4024-9540-F578E0F01794}"/>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0210801" y="236059"/>
            <a:ext cx="1396347" cy="1173598"/>
          </a:xfrm>
        </p:spPr>
      </p:pic>
      <p:sp>
        <p:nvSpPr>
          <p:cNvPr id="4" name="Rectangle 3">
            <a:extLst>
              <a:ext uri="{FF2B5EF4-FFF2-40B4-BE49-F238E27FC236}">
                <a16:creationId xmlns:a16="http://schemas.microsoft.com/office/drawing/2014/main" id="{217020C0-3555-4FE8-BE81-0127921D54EE}"/>
              </a:ext>
            </a:extLst>
          </p:cNvPr>
          <p:cNvSpPr/>
          <p:nvPr/>
        </p:nvSpPr>
        <p:spPr>
          <a:xfrm>
            <a:off x="1382253" y="1155845"/>
            <a:ext cx="5084405" cy="646331"/>
          </a:xfrm>
          <a:prstGeom prst="rect">
            <a:avLst/>
          </a:prstGeom>
        </p:spPr>
        <p:txBody>
          <a:bodyPr wrap="none">
            <a:spAutoFit/>
          </a:bodyPr>
          <a:lstStyle/>
          <a:p>
            <a:r>
              <a:rPr lang="en-US" sz="3600" b="1" dirty="0">
                <a:ln/>
                <a:solidFill>
                  <a:srgbClr val="2E80B2"/>
                </a:solidFill>
              </a:rPr>
              <a:t>Game: Xtreme Tic Tac Toe</a:t>
            </a:r>
            <a:endParaRPr lang="en-US" sz="3600" dirty="0"/>
          </a:p>
        </p:txBody>
      </p:sp>
      <p:grpSp>
        <p:nvGrpSpPr>
          <p:cNvPr id="55" name="Group 54">
            <a:extLst>
              <a:ext uri="{FF2B5EF4-FFF2-40B4-BE49-F238E27FC236}">
                <a16:creationId xmlns:a16="http://schemas.microsoft.com/office/drawing/2014/main" id="{02D2254B-8F4A-4E02-A144-A5794048152D}"/>
              </a:ext>
            </a:extLst>
          </p:cNvPr>
          <p:cNvGrpSpPr/>
          <p:nvPr/>
        </p:nvGrpSpPr>
        <p:grpSpPr>
          <a:xfrm>
            <a:off x="5257801" y="2761084"/>
            <a:ext cx="3453829" cy="4039551"/>
            <a:chOff x="5374975" y="2407746"/>
            <a:chExt cx="3790269" cy="4259882"/>
          </a:xfrm>
        </p:grpSpPr>
        <p:pic>
          <p:nvPicPr>
            <p:cNvPr id="25" name="Picture 24">
              <a:extLst>
                <a:ext uri="{FF2B5EF4-FFF2-40B4-BE49-F238E27FC236}">
                  <a16:creationId xmlns:a16="http://schemas.microsoft.com/office/drawing/2014/main" id="{694E1F96-0142-47B4-958A-24562245CDF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134524" y="4773433"/>
              <a:ext cx="1030720" cy="1894195"/>
            </a:xfrm>
            <a:prstGeom prst="rect">
              <a:avLst/>
            </a:prstGeom>
          </p:spPr>
        </p:pic>
        <p:sp>
          <p:nvSpPr>
            <p:cNvPr id="26" name="Thought Bubble: Cloud 25">
              <a:extLst>
                <a:ext uri="{FF2B5EF4-FFF2-40B4-BE49-F238E27FC236}">
                  <a16:creationId xmlns:a16="http://schemas.microsoft.com/office/drawing/2014/main" id="{896A80D4-3CB7-4FEE-9A6C-C0A9E9CEA8DB}"/>
                </a:ext>
              </a:extLst>
            </p:cNvPr>
            <p:cNvSpPr/>
            <p:nvPr/>
          </p:nvSpPr>
          <p:spPr>
            <a:xfrm>
              <a:off x="5374975" y="2407746"/>
              <a:ext cx="2926794" cy="2365687"/>
            </a:xfrm>
            <a:prstGeom prst="cloudCallout">
              <a:avLst>
                <a:gd name="adj1" fmla="val -40731"/>
                <a:gd name="adj2" fmla="val 55306"/>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hought Bubble: Cloud 27">
              <a:extLst>
                <a:ext uri="{FF2B5EF4-FFF2-40B4-BE49-F238E27FC236}">
                  <a16:creationId xmlns:a16="http://schemas.microsoft.com/office/drawing/2014/main" id="{6192955B-FB79-4735-82AF-ABCE907321F4}"/>
                </a:ext>
              </a:extLst>
            </p:cNvPr>
            <p:cNvSpPr/>
            <p:nvPr/>
          </p:nvSpPr>
          <p:spPr>
            <a:xfrm>
              <a:off x="5374975" y="2411233"/>
              <a:ext cx="2926793" cy="2362200"/>
            </a:xfrm>
            <a:prstGeom prst="cloudCallout">
              <a:avLst>
                <a:gd name="adj1" fmla="val 45797"/>
                <a:gd name="adj2" fmla="val 4470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13712AF5-59FA-44F5-AEA4-487E2DBBA4DF}"/>
                </a:ext>
              </a:extLst>
            </p:cNvPr>
            <p:cNvGrpSpPr/>
            <p:nvPr/>
          </p:nvGrpSpPr>
          <p:grpSpPr>
            <a:xfrm>
              <a:off x="6294825" y="2824932"/>
              <a:ext cx="1219200" cy="1463252"/>
              <a:chOff x="6399917" y="2819870"/>
              <a:chExt cx="1219200" cy="1463252"/>
            </a:xfrm>
          </p:grpSpPr>
          <p:cxnSp>
            <p:nvCxnSpPr>
              <p:cNvPr id="30" name="Straight Connector 29">
                <a:extLst>
                  <a:ext uri="{FF2B5EF4-FFF2-40B4-BE49-F238E27FC236}">
                    <a16:creationId xmlns:a16="http://schemas.microsoft.com/office/drawing/2014/main" id="{3B46E11E-81C2-44EC-88D4-9380AEC988D5}"/>
                  </a:ext>
                </a:extLst>
              </p:cNvPr>
              <p:cNvCxnSpPr>
                <a:cxnSpLocks/>
              </p:cNvCxnSpPr>
              <p:nvPr/>
            </p:nvCxnSpPr>
            <p:spPr>
              <a:xfrm>
                <a:off x="6713924" y="2819870"/>
                <a:ext cx="0" cy="14632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B137CAD-E9DF-441F-94B1-7DDF0851FAA3}"/>
                  </a:ext>
                </a:extLst>
              </p:cNvPr>
              <p:cNvCxnSpPr>
                <a:cxnSpLocks/>
              </p:cNvCxnSpPr>
              <p:nvPr/>
            </p:nvCxnSpPr>
            <p:spPr>
              <a:xfrm>
                <a:off x="7247325" y="2819870"/>
                <a:ext cx="0" cy="14632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E04EF5A-7DE5-4A9A-AF20-62F48FCC3C04}"/>
                  </a:ext>
                </a:extLst>
              </p:cNvPr>
              <p:cNvCxnSpPr>
                <a:cxnSpLocks/>
              </p:cNvCxnSpPr>
              <p:nvPr/>
            </p:nvCxnSpPr>
            <p:spPr>
              <a:xfrm flipH="1">
                <a:off x="6399917" y="3282412"/>
                <a:ext cx="121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91BF8A6-10E5-4359-972C-B95C5C5880F8}"/>
                  </a:ext>
                </a:extLst>
              </p:cNvPr>
              <p:cNvCxnSpPr>
                <a:cxnSpLocks/>
              </p:cNvCxnSpPr>
              <p:nvPr/>
            </p:nvCxnSpPr>
            <p:spPr>
              <a:xfrm flipH="1">
                <a:off x="6399917" y="3749881"/>
                <a:ext cx="121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2" name="Rectangle 51">
            <a:extLst>
              <a:ext uri="{FF2B5EF4-FFF2-40B4-BE49-F238E27FC236}">
                <a16:creationId xmlns:a16="http://schemas.microsoft.com/office/drawing/2014/main" id="{80738582-B84F-4598-B0DE-ABD416F5C27D}"/>
              </a:ext>
            </a:extLst>
          </p:cNvPr>
          <p:cNvSpPr/>
          <p:nvPr/>
        </p:nvSpPr>
        <p:spPr>
          <a:xfrm>
            <a:off x="1353974" y="1852948"/>
            <a:ext cx="10595031" cy="830997"/>
          </a:xfrm>
          <a:prstGeom prst="rect">
            <a:avLst/>
          </a:prstGeom>
        </p:spPr>
        <p:txBody>
          <a:bodyPr wrap="square">
            <a:spAutoFit/>
          </a:bodyPr>
          <a:lstStyle/>
          <a:p>
            <a:r>
              <a:rPr lang="en-US" sz="2400" b="1" dirty="0">
                <a:ln/>
                <a:solidFill>
                  <a:srgbClr val="2E80B2"/>
                </a:solidFill>
              </a:rPr>
              <a:t>Cognitive Skill: visual memory, auditory processing, working memory, logic and reasoning</a:t>
            </a:r>
            <a:endParaRPr lang="en-US" sz="2400" dirty="0"/>
          </a:p>
        </p:txBody>
      </p:sp>
      <p:sp>
        <p:nvSpPr>
          <p:cNvPr id="54" name="Thought Bubble: Cloud 53">
            <a:extLst>
              <a:ext uri="{FF2B5EF4-FFF2-40B4-BE49-F238E27FC236}">
                <a16:creationId xmlns:a16="http://schemas.microsoft.com/office/drawing/2014/main" id="{A0F62F17-0CB0-4075-93A0-F8DE6E5190E8}"/>
              </a:ext>
            </a:extLst>
          </p:cNvPr>
          <p:cNvSpPr/>
          <p:nvPr/>
        </p:nvSpPr>
        <p:spPr>
          <a:xfrm>
            <a:off x="1382252" y="3201136"/>
            <a:ext cx="2961148" cy="1756778"/>
          </a:xfrm>
          <a:prstGeom prst="cloudCallout">
            <a:avLst>
              <a:gd name="adj1" fmla="val 51028"/>
              <a:gd name="adj2" fmla="val 59239"/>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hought Bubble: Cloud 55">
            <a:extLst>
              <a:ext uri="{FF2B5EF4-FFF2-40B4-BE49-F238E27FC236}">
                <a16:creationId xmlns:a16="http://schemas.microsoft.com/office/drawing/2014/main" id="{CDD09E11-B4A8-44A8-B460-C0DBA288B76B}"/>
              </a:ext>
            </a:extLst>
          </p:cNvPr>
          <p:cNvSpPr/>
          <p:nvPr/>
        </p:nvSpPr>
        <p:spPr>
          <a:xfrm>
            <a:off x="8331316" y="3019270"/>
            <a:ext cx="3617689" cy="1642875"/>
          </a:xfrm>
          <a:prstGeom prst="cloudCallout">
            <a:avLst>
              <a:gd name="adj1" fmla="val -43749"/>
              <a:gd name="adj2" fmla="val 70374"/>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96B7409-71BF-4E7E-A06D-ED85F9086DE1}"/>
              </a:ext>
            </a:extLst>
          </p:cNvPr>
          <p:cNvSpPr txBox="1"/>
          <p:nvPr/>
        </p:nvSpPr>
        <p:spPr>
          <a:xfrm>
            <a:off x="8870080" y="3282035"/>
            <a:ext cx="2344573" cy="1015663"/>
          </a:xfrm>
          <a:prstGeom prst="rect">
            <a:avLst/>
          </a:prstGeom>
          <a:noFill/>
        </p:spPr>
        <p:txBody>
          <a:bodyPr wrap="square" rtlCol="0">
            <a:spAutoFit/>
          </a:bodyPr>
          <a:lstStyle/>
          <a:p>
            <a:r>
              <a:rPr lang="en-US" sz="2000" b="1" dirty="0"/>
              <a:t>I see myself on 5. Where do you see yourself?</a:t>
            </a:r>
          </a:p>
        </p:txBody>
      </p:sp>
      <p:pic>
        <p:nvPicPr>
          <p:cNvPr id="58" name="Picture 57">
            <a:extLst>
              <a:ext uri="{FF2B5EF4-FFF2-40B4-BE49-F238E27FC236}">
                <a16:creationId xmlns:a16="http://schemas.microsoft.com/office/drawing/2014/main" id="{1C7F00EA-7185-43DE-AD0B-A0CD0506B61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34949" y="3633901"/>
            <a:ext cx="307832" cy="366109"/>
          </a:xfrm>
          <a:prstGeom prst="rect">
            <a:avLst/>
          </a:prstGeom>
        </p:spPr>
      </p:pic>
      <p:sp>
        <p:nvSpPr>
          <p:cNvPr id="59" name="TextBox 58">
            <a:extLst>
              <a:ext uri="{FF2B5EF4-FFF2-40B4-BE49-F238E27FC236}">
                <a16:creationId xmlns:a16="http://schemas.microsoft.com/office/drawing/2014/main" id="{278B5F7F-433F-4F1C-8D27-2A7DD1C3FC81}"/>
              </a:ext>
            </a:extLst>
          </p:cNvPr>
          <p:cNvSpPr txBox="1"/>
          <p:nvPr/>
        </p:nvSpPr>
        <p:spPr>
          <a:xfrm>
            <a:off x="1773120" y="3719835"/>
            <a:ext cx="2344573" cy="400110"/>
          </a:xfrm>
          <a:prstGeom prst="rect">
            <a:avLst/>
          </a:prstGeom>
          <a:noFill/>
        </p:spPr>
        <p:txBody>
          <a:bodyPr wrap="square" rtlCol="0">
            <a:spAutoFit/>
          </a:bodyPr>
          <a:lstStyle/>
          <a:p>
            <a:r>
              <a:rPr lang="en-US" sz="2000" b="1" dirty="0"/>
              <a:t>I see myself on 1.  </a:t>
            </a:r>
          </a:p>
        </p:txBody>
      </p:sp>
      <p:sp>
        <p:nvSpPr>
          <p:cNvPr id="62" name="TextBox 61">
            <a:extLst>
              <a:ext uri="{FF2B5EF4-FFF2-40B4-BE49-F238E27FC236}">
                <a16:creationId xmlns:a16="http://schemas.microsoft.com/office/drawing/2014/main" id="{BB38282F-4FE6-4157-9982-2C48D6543A9F}"/>
              </a:ext>
            </a:extLst>
          </p:cNvPr>
          <p:cNvSpPr txBox="1"/>
          <p:nvPr/>
        </p:nvSpPr>
        <p:spPr>
          <a:xfrm>
            <a:off x="8837349" y="3595309"/>
            <a:ext cx="2344573" cy="400110"/>
          </a:xfrm>
          <a:prstGeom prst="rect">
            <a:avLst/>
          </a:prstGeom>
          <a:noFill/>
        </p:spPr>
        <p:txBody>
          <a:bodyPr wrap="square" rtlCol="0">
            <a:spAutoFit/>
          </a:bodyPr>
          <a:lstStyle/>
          <a:p>
            <a:r>
              <a:rPr lang="en-US" sz="2000" b="1" dirty="0"/>
              <a:t>I see myself on 3.</a:t>
            </a:r>
          </a:p>
        </p:txBody>
      </p:sp>
      <p:pic>
        <p:nvPicPr>
          <p:cNvPr id="63" name="Picture 62">
            <a:extLst>
              <a:ext uri="{FF2B5EF4-FFF2-40B4-BE49-F238E27FC236}">
                <a16:creationId xmlns:a16="http://schemas.microsoft.com/office/drawing/2014/main" id="{B0E79758-AD03-465B-AB22-775CE94B0ED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913584" y="3174340"/>
            <a:ext cx="307832" cy="366109"/>
          </a:xfrm>
          <a:prstGeom prst="rect">
            <a:avLst/>
          </a:prstGeom>
        </p:spPr>
      </p:pic>
      <p:sp>
        <p:nvSpPr>
          <p:cNvPr id="64" name="TextBox 63">
            <a:extLst>
              <a:ext uri="{FF2B5EF4-FFF2-40B4-BE49-F238E27FC236}">
                <a16:creationId xmlns:a16="http://schemas.microsoft.com/office/drawing/2014/main" id="{5C68C943-55C5-4C65-9DD5-C84DBBBC33F4}"/>
              </a:ext>
            </a:extLst>
          </p:cNvPr>
          <p:cNvSpPr txBox="1"/>
          <p:nvPr/>
        </p:nvSpPr>
        <p:spPr>
          <a:xfrm>
            <a:off x="1526861" y="3759837"/>
            <a:ext cx="3209954" cy="400110"/>
          </a:xfrm>
          <a:prstGeom prst="rect">
            <a:avLst/>
          </a:prstGeom>
          <a:noFill/>
        </p:spPr>
        <p:txBody>
          <a:bodyPr wrap="square" rtlCol="0">
            <a:spAutoFit/>
          </a:bodyPr>
          <a:lstStyle/>
          <a:p>
            <a:r>
              <a:rPr lang="en-US" sz="2000" b="1" dirty="0"/>
              <a:t>I see you going on 7.</a:t>
            </a:r>
          </a:p>
        </p:txBody>
      </p:sp>
      <p:sp>
        <p:nvSpPr>
          <p:cNvPr id="66" name="TextBox 65">
            <a:extLst>
              <a:ext uri="{FF2B5EF4-FFF2-40B4-BE49-F238E27FC236}">
                <a16:creationId xmlns:a16="http://schemas.microsoft.com/office/drawing/2014/main" id="{50BDFA42-440C-4CAB-8082-4A2D1E7615DC}"/>
              </a:ext>
            </a:extLst>
          </p:cNvPr>
          <p:cNvSpPr txBox="1"/>
          <p:nvPr/>
        </p:nvSpPr>
        <p:spPr>
          <a:xfrm>
            <a:off x="8870080" y="3320874"/>
            <a:ext cx="2344573" cy="1015663"/>
          </a:xfrm>
          <a:prstGeom prst="rect">
            <a:avLst/>
          </a:prstGeom>
          <a:noFill/>
        </p:spPr>
        <p:txBody>
          <a:bodyPr wrap="square" rtlCol="0">
            <a:spAutoFit/>
          </a:bodyPr>
          <a:lstStyle/>
          <a:p>
            <a:r>
              <a:rPr lang="en-US" sz="2000" b="1" dirty="0"/>
              <a:t>I see myself on 9. Where do you see yourself?</a:t>
            </a:r>
          </a:p>
        </p:txBody>
      </p:sp>
      <p:pic>
        <p:nvPicPr>
          <p:cNvPr id="67" name="Picture 66">
            <a:extLst>
              <a:ext uri="{FF2B5EF4-FFF2-40B4-BE49-F238E27FC236}">
                <a16:creationId xmlns:a16="http://schemas.microsoft.com/office/drawing/2014/main" id="{4F66D46F-E982-4189-B33A-EFA3B869033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929402" y="4091092"/>
            <a:ext cx="307832" cy="366109"/>
          </a:xfrm>
          <a:prstGeom prst="rect">
            <a:avLst/>
          </a:prstGeom>
        </p:spPr>
      </p:pic>
      <p:sp>
        <p:nvSpPr>
          <p:cNvPr id="68" name="TextBox 67">
            <a:extLst>
              <a:ext uri="{FF2B5EF4-FFF2-40B4-BE49-F238E27FC236}">
                <a16:creationId xmlns:a16="http://schemas.microsoft.com/office/drawing/2014/main" id="{378BC660-9D25-41A0-BE0E-B83AEFA5B5F1}"/>
              </a:ext>
            </a:extLst>
          </p:cNvPr>
          <p:cNvSpPr txBox="1"/>
          <p:nvPr/>
        </p:nvSpPr>
        <p:spPr>
          <a:xfrm>
            <a:off x="1728788" y="3679415"/>
            <a:ext cx="2344573" cy="400110"/>
          </a:xfrm>
          <a:prstGeom prst="rect">
            <a:avLst/>
          </a:prstGeom>
          <a:noFill/>
        </p:spPr>
        <p:txBody>
          <a:bodyPr wrap="square" rtlCol="0">
            <a:spAutoFit/>
          </a:bodyPr>
          <a:lstStyle/>
          <a:p>
            <a:r>
              <a:rPr lang="en-US" sz="2000" b="1" dirty="0"/>
              <a:t>I see myself on 4.  </a:t>
            </a:r>
          </a:p>
        </p:txBody>
      </p:sp>
      <p:sp>
        <p:nvSpPr>
          <p:cNvPr id="70" name="TextBox 69">
            <a:extLst>
              <a:ext uri="{FF2B5EF4-FFF2-40B4-BE49-F238E27FC236}">
                <a16:creationId xmlns:a16="http://schemas.microsoft.com/office/drawing/2014/main" id="{6B770F3B-B355-4AAE-8588-AD8DAC398D3A}"/>
              </a:ext>
            </a:extLst>
          </p:cNvPr>
          <p:cNvSpPr txBox="1"/>
          <p:nvPr/>
        </p:nvSpPr>
        <p:spPr>
          <a:xfrm>
            <a:off x="1765266" y="3376881"/>
            <a:ext cx="2168232" cy="1323439"/>
          </a:xfrm>
          <a:prstGeom prst="rect">
            <a:avLst/>
          </a:prstGeom>
          <a:noFill/>
        </p:spPr>
        <p:txBody>
          <a:bodyPr wrap="square" rtlCol="0">
            <a:spAutoFit/>
          </a:bodyPr>
          <a:lstStyle/>
          <a:p>
            <a:r>
              <a:rPr lang="en-US" sz="2000" b="1" dirty="0"/>
              <a:t>  I see myself   </a:t>
            </a:r>
          </a:p>
          <a:p>
            <a:r>
              <a:rPr lang="en-US" sz="2000" b="1" dirty="0"/>
              <a:t>      winning</a:t>
            </a:r>
          </a:p>
          <a:p>
            <a:r>
              <a:rPr lang="en-US" sz="2000" b="1" dirty="0"/>
              <a:t>   Tic Tac Toe with 1, 4 and 7.  </a:t>
            </a:r>
          </a:p>
        </p:txBody>
      </p:sp>
      <p:pic>
        <p:nvPicPr>
          <p:cNvPr id="33" name="Picture 32" descr="A close up of a logo&#10;&#10;Description automatically generated">
            <a:extLst>
              <a:ext uri="{FF2B5EF4-FFF2-40B4-BE49-F238E27FC236}">
                <a16:creationId xmlns:a16="http://schemas.microsoft.com/office/drawing/2014/main" id="{1B8D0DBE-B69B-4C97-829D-F46CCD05F54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301257" y="5134849"/>
            <a:ext cx="1221500" cy="1503384"/>
          </a:xfrm>
          <a:prstGeom prst="rect">
            <a:avLst/>
          </a:prstGeom>
        </p:spPr>
      </p:pic>
      <p:pic>
        <p:nvPicPr>
          <p:cNvPr id="40" name="Picture 39" descr="A close up of a logo&#10;&#10;Description automatically generated">
            <a:extLst>
              <a:ext uri="{FF2B5EF4-FFF2-40B4-BE49-F238E27FC236}">
                <a16:creationId xmlns:a16="http://schemas.microsoft.com/office/drawing/2014/main" id="{D3BDAEEA-A535-4E56-9983-D1DFF4D7FBE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019667" y="3205871"/>
            <a:ext cx="259140" cy="318941"/>
          </a:xfrm>
          <a:prstGeom prst="rect">
            <a:avLst/>
          </a:prstGeom>
        </p:spPr>
      </p:pic>
      <p:pic>
        <p:nvPicPr>
          <p:cNvPr id="41" name="Picture 40" descr="A close up of a logo&#10;&#10;Description automatically generated">
            <a:extLst>
              <a:ext uri="{FF2B5EF4-FFF2-40B4-BE49-F238E27FC236}">
                <a16:creationId xmlns:a16="http://schemas.microsoft.com/office/drawing/2014/main" id="{6D664630-EF65-4856-B917-8EF076766883}"/>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025739" y="4115741"/>
            <a:ext cx="259140" cy="318941"/>
          </a:xfrm>
          <a:prstGeom prst="rect">
            <a:avLst/>
          </a:prstGeom>
        </p:spPr>
      </p:pic>
      <p:pic>
        <p:nvPicPr>
          <p:cNvPr id="42" name="Picture 41" descr="A close up of a logo&#10;&#10;Description automatically generated">
            <a:extLst>
              <a:ext uri="{FF2B5EF4-FFF2-40B4-BE49-F238E27FC236}">
                <a16:creationId xmlns:a16="http://schemas.microsoft.com/office/drawing/2014/main" id="{A3147F86-6760-4C38-900D-79F1519CD2F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021751" y="3650124"/>
            <a:ext cx="259140" cy="318941"/>
          </a:xfrm>
          <a:prstGeom prst="rect">
            <a:avLst/>
          </a:prstGeom>
        </p:spPr>
      </p:pic>
      <p:sp>
        <p:nvSpPr>
          <p:cNvPr id="43" name="TextBox 42">
            <a:extLst>
              <a:ext uri="{FF2B5EF4-FFF2-40B4-BE49-F238E27FC236}">
                <a16:creationId xmlns:a16="http://schemas.microsoft.com/office/drawing/2014/main" id="{CE5176BE-DC70-4A1E-B635-818C4D910C7D}"/>
              </a:ext>
            </a:extLst>
          </p:cNvPr>
          <p:cNvSpPr txBox="1"/>
          <p:nvPr/>
        </p:nvSpPr>
        <p:spPr>
          <a:xfrm>
            <a:off x="8928205" y="3216691"/>
            <a:ext cx="2792481" cy="707886"/>
          </a:xfrm>
          <a:prstGeom prst="rect">
            <a:avLst/>
          </a:prstGeom>
          <a:noFill/>
        </p:spPr>
        <p:txBody>
          <a:bodyPr wrap="square" rtlCol="0">
            <a:spAutoFit/>
          </a:bodyPr>
          <a:lstStyle/>
          <a:p>
            <a:r>
              <a:rPr lang="en-US" sz="2000" b="1" dirty="0"/>
              <a:t>If you were me, where do you see me going?</a:t>
            </a:r>
          </a:p>
        </p:txBody>
      </p:sp>
      <p:sp>
        <p:nvSpPr>
          <p:cNvPr id="44" name="TextBox 43">
            <a:extLst>
              <a:ext uri="{FF2B5EF4-FFF2-40B4-BE49-F238E27FC236}">
                <a16:creationId xmlns:a16="http://schemas.microsoft.com/office/drawing/2014/main" id="{34BC825B-077B-4203-89ED-9FBC7B97349B}"/>
              </a:ext>
            </a:extLst>
          </p:cNvPr>
          <p:cNvSpPr txBox="1"/>
          <p:nvPr/>
        </p:nvSpPr>
        <p:spPr>
          <a:xfrm>
            <a:off x="1702053" y="3429001"/>
            <a:ext cx="3209954" cy="1015663"/>
          </a:xfrm>
          <a:prstGeom prst="rect">
            <a:avLst/>
          </a:prstGeom>
          <a:noFill/>
        </p:spPr>
        <p:txBody>
          <a:bodyPr wrap="square" rtlCol="0">
            <a:spAutoFit/>
          </a:bodyPr>
          <a:lstStyle/>
          <a:p>
            <a:r>
              <a:rPr lang="en-US" sz="2000" b="1" dirty="0"/>
              <a:t> </a:t>
            </a:r>
          </a:p>
          <a:p>
            <a:r>
              <a:rPr lang="en-US" sz="2000" b="1" dirty="0"/>
              <a:t>To block you, I see myself on 7.  </a:t>
            </a:r>
          </a:p>
        </p:txBody>
      </p:sp>
      <p:sp>
        <p:nvSpPr>
          <p:cNvPr id="45" name="Title 3">
            <a:extLst>
              <a:ext uri="{FF2B5EF4-FFF2-40B4-BE49-F238E27FC236}">
                <a16:creationId xmlns:a16="http://schemas.microsoft.com/office/drawing/2014/main" id="{8FF51738-6591-4F2A-A3A7-B2DD99B40C1D}"/>
              </a:ext>
            </a:extLst>
          </p:cNvPr>
          <p:cNvSpPr txBox="1">
            <a:spLocks/>
          </p:cNvSpPr>
          <p:nvPr/>
        </p:nvSpPr>
        <p:spPr>
          <a:xfrm>
            <a:off x="1548648" y="450982"/>
            <a:ext cx="9852670" cy="590931"/>
          </a:xfrm>
          <a:prstGeom prst="rect">
            <a:avLst/>
          </a:prstGeom>
          <a:noFill/>
        </p:spPr>
        <p:txBody>
          <a:bodyPr vert="horz" wrap="square" lIns="91440" tIns="45720" rIns="91440" bIns="45720" rtlCol="0" anchor="b">
            <a:sp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3600" kern="12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ln/>
                <a:solidFill>
                  <a:schemeClr val="tx1"/>
                </a:solidFill>
              </a:rPr>
              <a:t>Equipping Minds of Learners</a:t>
            </a:r>
            <a:endParaRPr lang="en-US" sz="4400" dirty="0">
              <a:ln/>
              <a:solidFill>
                <a:schemeClr val="tx1"/>
              </a:solidFill>
            </a:endParaRPr>
          </a:p>
        </p:txBody>
      </p:sp>
    </p:spTree>
    <p:extLst>
      <p:ext uri="{BB962C8B-B14F-4D97-AF65-F5344CB8AC3E}">
        <p14:creationId xmlns:p14="http://schemas.microsoft.com/office/powerpoint/2010/main" val="165784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fill="hold"/>
                                        <p:tgtEl>
                                          <p:spTgt spid="54"/>
                                        </p:tgtEl>
                                        <p:attrNameLst>
                                          <p:attrName>ppt_w</p:attrName>
                                        </p:attrNameLst>
                                      </p:cBhvr>
                                      <p:tavLst>
                                        <p:tav tm="0">
                                          <p:val>
                                            <p:fltVal val="0"/>
                                          </p:val>
                                        </p:tav>
                                        <p:tav tm="100000">
                                          <p:val>
                                            <p:strVal val="#ppt_w"/>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Effect transition="in" filter="fade">
                                      <p:cBhvr>
                                        <p:cTn id="26" dur="500"/>
                                        <p:tgtEl>
                                          <p:spTgt spid="5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p:cTn id="29" dur="500" fill="hold"/>
                                        <p:tgtEl>
                                          <p:spTgt spid="59"/>
                                        </p:tgtEl>
                                        <p:attrNameLst>
                                          <p:attrName>ppt_w</p:attrName>
                                        </p:attrNameLst>
                                      </p:cBhvr>
                                      <p:tavLst>
                                        <p:tav tm="0">
                                          <p:val>
                                            <p:fltVal val="0"/>
                                          </p:val>
                                        </p:tav>
                                        <p:tav tm="100000">
                                          <p:val>
                                            <p:strVal val="#ppt_w"/>
                                          </p:val>
                                        </p:tav>
                                      </p:tavLst>
                                    </p:anim>
                                    <p:anim calcmode="lin" valueType="num">
                                      <p:cBhvr>
                                        <p:cTn id="30" dur="500" fill="hold"/>
                                        <p:tgtEl>
                                          <p:spTgt spid="59"/>
                                        </p:tgtEl>
                                        <p:attrNameLst>
                                          <p:attrName>ppt_h</p:attrName>
                                        </p:attrNameLst>
                                      </p:cBhvr>
                                      <p:tavLst>
                                        <p:tav tm="0">
                                          <p:val>
                                            <p:fltVal val="0"/>
                                          </p:val>
                                        </p:tav>
                                        <p:tav tm="100000">
                                          <p:val>
                                            <p:strVal val="#ppt_h"/>
                                          </p:val>
                                        </p:tav>
                                      </p:tavLst>
                                    </p:anim>
                                    <p:animEffect transition="in" filter="fade">
                                      <p:cBhvr>
                                        <p:cTn id="31" dur="500"/>
                                        <p:tgtEl>
                                          <p:spTgt spid="59"/>
                                        </p:tgtEl>
                                      </p:cBhvr>
                                    </p:animEffect>
                                  </p:childTnLst>
                                </p:cTn>
                              </p:par>
                            </p:childTnLst>
                          </p:cTn>
                        </p:par>
                        <p:par>
                          <p:cTn id="32" fill="hold">
                            <p:stCondLst>
                              <p:cond delay="500"/>
                            </p:stCondLst>
                            <p:childTnLst>
                              <p:par>
                                <p:cTn id="33" presetID="53" presetClass="entr" presetSubtype="16"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57"/>
                                        </p:tgtEl>
                                        <p:attrNameLst>
                                          <p:attrName>style.visibility</p:attrName>
                                        </p:attrNameLst>
                                      </p:cBhvr>
                                      <p:to>
                                        <p:strVal val="hidden"/>
                                      </p:to>
                                    </p:set>
                                  </p:childTnLst>
                                </p:cTn>
                              </p:par>
                              <p:par>
                                <p:cTn id="42" presetID="53" presetClass="entr" presetSubtype="16"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 calcmode="lin" valueType="num">
                                      <p:cBhvr>
                                        <p:cTn id="44" dur="500" fill="hold"/>
                                        <p:tgtEl>
                                          <p:spTgt spid="62"/>
                                        </p:tgtEl>
                                        <p:attrNameLst>
                                          <p:attrName>ppt_w</p:attrName>
                                        </p:attrNameLst>
                                      </p:cBhvr>
                                      <p:tavLst>
                                        <p:tav tm="0">
                                          <p:val>
                                            <p:fltVal val="0"/>
                                          </p:val>
                                        </p:tav>
                                        <p:tav tm="100000">
                                          <p:val>
                                            <p:strVal val="#ppt_w"/>
                                          </p:val>
                                        </p:tav>
                                      </p:tavLst>
                                    </p:anim>
                                    <p:anim calcmode="lin" valueType="num">
                                      <p:cBhvr>
                                        <p:cTn id="45" dur="500" fill="hold"/>
                                        <p:tgtEl>
                                          <p:spTgt spid="62"/>
                                        </p:tgtEl>
                                        <p:attrNameLst>
                                          <p:attrName>ppt_h</p:attrName>
                                        </p:attrNameLst>
                                      </p:cBhvr>
                                      <p:tavLst>
                                        <p:tav tm="0">
                                          <p:val>
                                            <p:fltVal val="0"/>
                                          </p:val>
                                        </p:tav>
                                        <p:tav tm="100000">
                                          <p:val>
                                            <p:strVal val="#ppt_h"/>
                                          </p:val>
                                        </p:tav>
                                      </p:tavLst>
                                    </p:anim>
                                    <p:animEffect transition="in" filter="fade">
                                      <p:cBhvr>
                                        <p:cTn id="46" dur="500"/>
                                        <p:tgtEl>
                                          <p:spTgt spid="62"/>
                                        </p:tgtEl>
                                      </p:cBhvr>
                                    </p:animEffect>
                                  </p:childTnLst>
                                </p:cTn>
                              </p:par>
                              <p:par>
                                <p:cTn id="47" presetID="53" presetClass="entr" presetSubtype="16"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par>
                                <p:cTn id="59" presetID="1" presetClass="exit" presetSubtype="0" fill="hold" grpId="1" nodeType="withEffect">
                                  <p:stCondLst>
                                    <p:cond delay="0"/>
                                  </p:stCondLst>
                                  <p:childTnLst>
                                    <p:set>
                                      <p:cBhvr>
                                        <p:cTn id="60" dur="1" fill="hold">
                                          <p:stCondLst>
                                            <p:cond delay="0"/>
                                          </p:stCondLst>
                                        </p:cTn>
                                        <p:tgtEl>
                                          <p:spTgt spid="6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59"/>
                                        </p:tgtEl>
                                        <p:attrNameLst>
                                          <p:attrName>style.visibility</p:attrName>
                                        </p:attrNameLst>
                                      </p:cBhvr>
                                      <p:to>
                                        <p:strVal val="hidden"/>
                                      </p:to>
                                    </p:set>
                                  </p:childTnLst>
                                </p:cTn>
                              </p:par>
                              <p:par>
                                <p:cTn id="65" presetID="53" presetClass="entr" presetSubtype="16"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64"/>
                                        </p:tgtEl>
                                        <p:attrNameLst>
                                          <p:attrName>style.visibility</p:attrName>
                                        </p:attrNameLst>
                                      </p:cBhvr>
                                      <p:to>
                                        <p:strVal val="hidden"/>
                                      </p:to>
                                    </p:set>
                                  </p:childTnLst>
                                </p:cTn>
                              </p:par>
                              <p:par>
                                <p:cTn id="74" presetID="53" presetClass="entr" presetSubtype="16"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fltVal val="0"/>
                                          </p:val>
                                        </p:tav>
                                        <p:tav tm="100000">
                                          <p:val>
                                            <p:strVal val="#ppt_w"/>
                                          </p:val>
                                        </p:tav>
                                      </p:tavLst>
                                    </p:anim>
                                    <p:anim calcmode="lin" valueType="num">
                                      <p:cBhvr>
                                        <p:cTn id="77" dur="500" fill="hold"/>
                                        <p:tgtEl>
                                          <p:spTgt spid="44"/>
                                        </p:tgtEl>
                                        <p:attrNameLst>
                                          <p:attrName>ppt_h</p:attrName>
                                        </p:attrNameLst>
                                      </p:cBhvr>
                                      <p:tavLst>
                                        <p:tav tm="0">
                                          <p:val>
                                            <p:fltVal val="0"/>
                                          </p:val>
                                        </p:tav>
                                        <p:tav tm="100000">
                                          <p:val>
                                            <p:strVal val="#ppt_h"/>
                                          </p:val>
                                        </p:tav>
                                      </p:tavLst>
                                    </p:anim>
                                    <p:animEffect transition="in" filter="fade">
                                      <p:cBhvr>
                                        <p:cTn id="78" dur="500"/>
                                        <p:tgtEl>
                                          <p:spTgt spid="44"/>
                                        </p:tgtEl>
                                      </p:cBhvr>
                                    </p:animEffect>
                                  </p:childTnLst>
                                </p:cTn>
                              </p:par>
                            </p:childTnLst>
                          </p:cTn>
                        </p:par>
                        <p:par>
                          <p:cTn id="79" fill="hold">
                            <p:stCondLst>
                              <p:cond delay="500"/>
                            </p:stCondLst>
                            <p:childTnLst>
                              <p:par>
                                <p:cTn id="80" presetID="53" presetClass="entr" presetSubtype="16" fill="hold"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43"/>
                                        </p:tgtEl>
                                        <p:attrNameLst>
                                          <p:attrName>style.visibility</p:attrName>
                                        </p:attrNameLst>
                                      </p:cBhvr>
                                      <p:to>
                                        <p:strVal val="hidden"/>
                                      </p:to>
                                    </p:set>
                                  </p:childTnLst>
                                </p:cTn>
                              </p:par>
                            </p:childTnLst>
                          </p:cTn>
                        </p:par>
                        <p:par>
                          <p:cTn id="89" fill="hold">
                            <p:stCondLst>
                              <p:cond delay="0"/>
                            </p:stCondLst>
                            <p:childTnLst>
                              <p:par>
                                <p:cTn id="90" presetID="53" presetClass="entr" presetSubtype="16" fill="hold" grpId="0" nodeType="afterEffect">
                                  <p:stCondLst>
                                    <p:cond delay="0"/>
                                  </p:stCondLst>
                                  <p:childTnLst>
                                    <p:set>
                                      <p:cBhvr>
                                        <p:cTn id="91" dur="1" fill="hold">
                                          <p:stCondLst>
                                            <p:cond delay="0"/>
                                          </p:stCondLst>
                                        </p:cTn>
                                        <p:tgtEl>
                                          <p:spTgt spid="66"/>
                                        </p:tgtEl>
                                        <p:attrNameLst>
                                          <p:attrName>style.visibility</p:attrName>
                                        </p:attrNameLst>
                                      </p:cBhvr>
                                      <p:to>
                                        <p:strVal val="visible"/>
                                      </p:to>
                                    </p:set>
                                    <p:anim calcmode="lin" valueType="num">
                                      <p:cBhvr>
                                        <p:cTn id="92" dur="500" fill="hold"/>
                                        <p:tgtEl>
                                          <p:spTgt spid="66"/>
                                        </p:tgtEl>
                                        <p:attrNameLst>
                                          <p:attrName>ppt_w</p:attrName>
                                        </p:attrNameLst>
                                      </p:cBhvr>
                                      <p:tavLst>
                                        <p:tav tm="0">
                                          <p:val>
                                            <p:fltVal val="0"/>
                                          </p:val>
                                        </p:tav>
                                        <p:tav tm="100000">
                                          <p:val>
                                            <p:strVal val="#ppt_w"/>
                                          </p:val>
                                        </p:tav>
                                      </p:tavLst>
                                    </p:anim>
                                    <p:anim calcmode="lin" valueType="num">
                                      <p:cBhvr>
                                        <p:cTn id="93" dur="500" fill="hold"/>
                                        <p:tgtEl>
                                          <p:spTgt spid="66"/>
                                        </p:tgtEl>
                                        <p:attrNameLst>
                                          <p:attrName>ppt_h</p:attrName>
                                        </p:attrNameLst>
                                      </p:cBhvr>
                                      <p:tavLst>
                                        <p:tav tm="0">
                                          <p:val>
                                            <p:fltVal val="0"/>
                                          </p:val>
                                        </p:tav>
                                        <p:tav tm="100000">
                                          <p:val>
                                            <p:strVal val="#ppt_h"/>
                                          </p:val>
                                        </p:tav>
                                      </p:tavLst>
                                    </p:anim>
                                    <p:animEffect transition="in" filter="fade">
                                      <p:cBhvr>
                                        <p:cTn id="94" dur="500"/>
                                        <p:tgtEl>
                                          <p:spTgt spid="66"/>
                                        </p:tgtEl>
                                      </p:cBhvr>
                                    </p:animEffect>
                                  </p:childTnLst>
                                </p:cTn>
                              </p:par>
                            </p:childTnLst>
                          </p:cTn>
                        </p:par>
                        <p:par>
                          <p:cTn id="95" fill="hold">
                            <p:stCondLst>
                              <p:cond delay="500"/>
                            </p:stCondLst>
                            <p:childTnLst>
                              <p:par>
                                <p:cTn id="96" presetID="53" presetClass="entr" presetSubtype="16" fill="hold" nodeType="after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p:cTn id="98" dur="500" fill="hold"/>
                                        <p:tgtEl>
                                          <p:spTgt spid="67"/>
                                        </p:tgtEl>
                                        <p:attrNameLst>
                                          <p:attrName>ppt_w</p:attrName>
                                        </p:attrNameLst>
                                      </p:cBhvr>
                                      <p:tavLst>
                                        <p:tav tm="0">
                                          <p:val>
                                            <p:fltVal val="0"/>
                                          </p:val>
                                        </p:tav>
                                        <p:tav tm="100000">
                                          <p:val>
                                            <p:strVal val="#ppt_w"/>
                                          </p:val>
                                        </p:tav>
                                      </p:tavLst>
                                    </p:anim>
                                    <p:anim calcmode="lin" valueType="num">
                                      <p:cBhvr>
                                        <p:cTn id="99" dur="500" fill="hold"/>
                                        <p:tgtEl>
                                          <p:spTgt spid="67"/>
                                        </p:tgtEl>
                                        <p:attrNameLst>
                                          <p:attrName>ppt_h</p:attrName>
                                        </p:attrNameLst>
                                      </p:cBhvr>
                                      <p:tavLst>
                                        <p:tav tm="0">
                                          <p:val>
                                            <p:fltVal val="0"/>
                                          </p:val>
                                        </p:tav>
                                        <p:tav tm="100000">
                                          <p:val>
                                            <p:strVal val="#ppt_h"/>
                                          </p:val>
                                        </p:tav>
                                      </p:tavLst>
                                    </p:anim>
                                    <p:animEffect transition="in" filter="fade">
                                      <p:cBhvr>
                                        <p:cTn id="100" dur="500"/>
                                        <p:tgtEl>
                                          <p:spTgt spid="67"/>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68"/>
                                        </p:tgtEl>
                                        <p:attrNameLst>
                                          <p:attrName>style.visibility</p:attrName>
                                        </p:attrNameLst>
                                      </p:cBhvr>
                                      <p:to>
                                        <p:strVal val="visible"/>
                                      </p:to>
                                    </p:set>
                                    <p:anim calcmode="lin" valueType="num">
                                      <p:cBhvr>
                                        <p:cTn id="105" dur="500" fill="hold"/>
                                        <p:tgtEl>
                                          <p:spTgt spid="68"/>
                                        </p:tgtEl>
                                        <p:attrNameLst>
                                          <p:attrName>ppt_w</p:attrName>
                                        </p:attrNameLst>
                                      </p:cBhvr>
                                      <p:tavLst>
                                        <p:tav tm="0">
                                          <p:val>
                                            <p:fltVal val="0"/>
                                          </p:val>
                                        </p:tav>
                                        <p:tav tm="100000">
                                          <p:val>
                                            <p:strVal val="#ppt_w"/>
                                          </p:val>
                                        </p:tav>
                                      </p:tavLst>
                                    </p:anim>
                                    <p:anim calcmode="lin" valueType="num">
                                      <p:cBhvr>
                                        <p:cTn id="106" dur="500" fill="hold"/>
                                        <p:tgtEl>
                                          <p:spTgt spid="68"/>
                                        </p:tgtEl>
                                        <p:attrNameLst>
                                          <p:attrName>ppt_h</p:attrName>
                                        </p:attrNameLst>
                                      </p:cBhvr>
                                      <p:tavLst>
                                        <p:tav tm="0">
                                          <p:val>
                                            <p:fltVal val="0"/>
                                          </p:val>
                                        </p:tav>
                                        <p:tav tm="100000">
                                          <p:val>
                                            <p:strVal val="#ppt_h"/>
                                          </p:val>
                                        </p:tav>
                                      </p:tavLst>
                                    </p:anim>
                                    <p:animEffect transition="in" filter="fade">
                                      <p:cBhvr>
                                        <p:cTn id="107" dur="500"/>
                                        <p:tgtEl>
                                          <p:spTgt spid="68"/>
                                        </p:tgtEl>
                                      </p:cBhvr>
                                    </p:animEffect>
                                  </p:childTnLst>
                                </p:cTn>
                              </p:par>
                              <p:par>
                                <p:cTn id="108" presetID="1" presetClass="exit" presetSubtype="0" fill="hold" grpId="1" nodeType="withEffect">
                                  <p:stCondLst>
                                    <p:cond delay="0"/>
                                  </p:stCondLst>
                                  <p:childTnLst>
                                    <p:set>
                                      <p:cBhvr>
                                        <p:cTn id="109" dur="1" fill="hold">
                                          <p:stCondLst>
                                            <p:cond delay="0"/>
                                          </p:stCondLst>
                                        </p:cTn>
                                        <p:tgtEl>
                                          <p:spTgt spid="44"/>
                                        </p:tgtEl>
                                        <p:attrNameLst>
                                          <p:attrName>style.visibility</p:attrName>
                                        </p:attrNameLst>
                                      </p:cBhvr>
                                      <p:to>
                                        <p:strVal val="hidden"/>
                                      </p:to>
                                    </p:set>
                                  </p:childTnLst>
                                </p:cTn>
                              </p:par>
                            </p:childTnLst>
                          </p:cTn>
                        </p:par>
                        <p:par>
                          <p:cTn id="110" fill="hold">
                            <p:stCondLst>
                              <p:cond delay="500"/>
                            </p:stCondLst>
                            <p:childTnLst>
                              <p:par>
                                <p:cTn id="111" presetID="53" presetClass="entr" presetSubtype="16" fill="hold" nodeType="afterEffect">
                                  <p:stCondLst>
                                    <p:cond delay="0"/>
                                  </p:stCondLst>
                                  <p:childTnLst>
                                    <p:set>
                                      <p:cBhvr>
                                        <p:cTn id="112" dur="1" fill="hold">
                                          <p:stCondLst>
                                            <p:cond delay="0"/>
                                          </p:stCondLst>
                                        </p:cTn>
                                        <p:tgtEl>
                                          <p:spTgt spid="42"/>
                                        </p:tgtEl>
                                        <p:attrNameLst>
                                          <p:attrName>style.visibility</p:attrName>
                                        </p:attrNameLst>
                                      </p:cBhvr>
                                      <p:to>
                                        <p:strVal val="visible"/>
                                      </p:to>
                                    </p:set>
                                    <p:anim calcmode="lin" valueType="num">
                                      <p:cBhvr>
                                        <p:cTn id="113" dur="500" fill="hold"/>
                                        <p:tgtEl>
                                          <p:spTgt spid="42"/>
                                        </p:tgtEl>
                                        <p:attrNameLst>
                                          <p:attrName>ppt_w</p:attrName>
                                        </p:attrNameLst>
                                      </p:cBhvr>
                                      <p:tavLst>
                                        <p:tav tm="0">
                                          <p:val>
                                            <p:fltVal val="0"/>
                                          </p:val>
                                        </p:tav>
                                        <p:tav tm="100000">
                                          <p:val>
                                            <p:strVal val="#ppt_w"/>
                                          </p:val>
                                        </p:tav>
                                      </p:tavLst>
                                    </p:anim>
                                    <p:anim calcmode="lin" valueType="num">
                                      <p:cBhvr>
                                        <p:cTn id="114" dur="500" fill="hold"/>
                                        <p:tgtEl>
                                          <p:spTgt spid="42"/>
                                        </p:tgtEl>
                                        <p:attrNameLst>
                                          <p:attrName>ppt_h</p:attrName>
                                        </p:attrNameLst>
                                      </p:cBhvr>
                                      <p:tavLst>
                                        <p:tav tm="0">
                                          <p:val>
                                            <p:fltVal val="0"/>
                                          </p:val>
                                        </p:tav>
                                        <p:tav tm="100000">
                                          <p:val>
                                            <p:strVal val="#ppt_h"/>
                                          </p:val>
                                        </p:tav>
                                      </p:tavLst>
                                    </p:anim>
                                    <p:animEffect transition="in" filter="fade">
                                      <p:cBhvr>
                                        <p:cTn id="115" dur="500"/>
                                        <p:tgtEl>
                                          <p:spTgt spid="42"/>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xit" presetSubtype="0" fill="hold" grpId="1" nodeType="clickEffect">
                                  <p:stCondLst>
                                    <p:cond delay="0"/>
                                  </p:stCondLst>
                                  <p:childTnLst>
                                    <p:set>
                                      <p:cBhvr>
                                        <p:cTn id="119" dur="1" fill="hold">
                                          <p:stCondLst>
                                            <p:cond delay="0"/>
                                          </p:stCondLst>
                                        </p:cTn>
                                        <p:tgtEl>
                                          <p:spTgt spid="68"/>
                                        </p:tgtEl>
                                        <p:attrNameLst>
                                          <p:attrName>style.visibility</p:attrName>
                                        </p:attrNameLst>
                                      </p:cBhvr>
                                      <p:to>
                                        <p:strVal val="hidden"/>
                                      </p:to>
                                    </p:set>
                                  </p:childTnLst>
                                </p:cTn>
                              </p:par>
                              <p:par>
                                <p:cTn id="120" presetID="53" presetClass="entr" presetSubtype="16" fill="hold" grpId="0" nodeType="withEffect">
                                  <p:stCondLst>
                                    <p:cond delay="0"/>
                                  </p:stCondLst>
                                  <p:childTnLst>
                                    <p:set>
                                      <p:cBhvr>
                                        <p:cTn id="121" dur="1" fill="hold">
                                          <p:stCondLst>
                                            <p:cond delay="0"/>
                                          </p:stCondLst>
                                        </p:cTn>
                                        <p:tgtEl>
                                          <p:spTgt spid="70"/>
                                        </p:tgtEl>
                                        <p:attrNameLst>
                                          <p:attrName>style.visibility</p:attrName>
                                        </p:attrNameLst>
                                      </p:cBhvr>
                                      <p:to>
                                        <p:strVal val="visible"/>
                                      </p:to>
                                    </p:set>
                                    <p:anim calcmode="lin" valueType="num">
                                      <p:cBhvr>
                                        <p:cTn id="122" dur="500" fill="hold"/>
                                        <p:tgtEl>
                                          <p:spTgt spid="70"/>
                                        </p:tgtEl>
                                        <p:attrNameLst>
                                          <p:attrName>ppt_w</p:attrName>
                                        </p:attrNameLst>
                                      </p:cBhvr>
                                      <p:tavLst>
                                        <p:tav tm="0">
                                          <p:val>
                                            <p:fltVal val="0"/>
                                          </p:val>
                                        </p:tav>
                                        <p:tav tm="100000">
                                          <p:val>
                                            <p:strVal val="#ppt_w"/>
                                          </p:val>
                                        </p:tav>
                                      </p:tavLst>
                                    </p:anim>
                                    <p:anim calcmode="lin" valueType="num">
                                      <p:cBhvr>
                                        <p:cTn id="123" dur="500" fill="hold"/>
                                        <p:tgtEl>
                                          <p:spTgt spid="70"/>
                                        </p:tgtEl>
                                        <p:attrNameLst>
                                          <p:attrName>ppt_h</p:attrName>
                                        </p:attrNameLst>
                                      </p:cBhvr>
                                      <p:tavLst>
                                        <p:tav tm="0">
                                          <p:val>
                                            <p:fltVal val="0"/>
                                          </p:val>
                                        </p:tav>
                                        <p:tav tm="100000">
                                          <p:val>
                                            <p:strVal val="#ppt_h"/>
                                          </p:val>
                                        </p:tav>
                                      </p:tavLst>
                                    </p:anim>
                                    <p:animEffect transition="in" filter="fade">
                                      <p:cBhvr>
                                        <p:cTn id="12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7" grpId="0"/>
      <p:bldP spid="57" grpId="1"/>
      <p:bldP spid="59" grpId="0"/>
      <p:bldP spid="59" grpId="1"/>
      <p:bldP spid="62" grpId="0"/>
      <p:bldP spid="62" grpId="1"/>
      <p:bldP spid="64" grpId="0"/>
      <p:bldP spid="64" grpId="1"/>
      <p:bldP spid="66" grpId="0"/>
      <p:bldP spid="68" grpId="0"/>
      <p:bldP spid="68" grpId="1"/>
      <p:bldP spid="70" grpId="0"/>
      <p:bldP spid="43" grpId="0"/>
      <p:bldP spid="43" grpId="1"/>
      <p:bldP spid="44" grpId="0"/>
      <p:bldP spid="4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1FA61F6-88FF-4521-B6AD-387FC593B054}"/>
              </a:ext>
            </a:extLst>
          </p:cNvPr>
          <p:cNvGrpSpPr/>
          <p:nvPr/>
        </p:nvGrpSpPr>
        <p:grpSpPr>
          <a:xfrm>
            <a:off x="1889035" y="1584006"/>
            <a:ext cx="8768771" cy="3902624"/>
            <a:chOff x="1889035" y="1584006"/>
            <a:chExt cx="8768771" cy="3902624"/>
          </a:xfrm>
        </p:grpSpPr>
        <p:pic>
          <p:nvPicPr>
            <p:cNvPr id="7" name="Picture 6">
              <a:extLst>
                <a:ext uri="{FF2B5EF4-FFF2-40B4-BE49-F238E27FC236}">
                  <a16:creationId xmlns:a16="http://schemas.microsoft.com/office/drawing/2014/main" id="{A9020346-63B5-834C-BF1F-547A27CC8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035" y="3294437"/>
              <a:ext cx="8768771" cy="2192193"/>
            </a:xfrm>
            <a:prstGeom prst="rect">
              <a:avLst/>
            </a:prstGeom>
          </p:spPr>
        </p:pic>
        <p:pic>
          <p:nvPicPr>
            <p:cNvPr id="10" name="Picture 9">
              <a:extLst>
                <a:ext uri="{FF2B5EF4-FFF2-40B4-BE49-F238E27FC236}">
                  <a16:creationId xmlns:a16="http://schemas.microsoft.com/office/drawing/2014/main" id="{CE7520F0-49FE-EA4D-B13E-590C7CB7D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0" y="1584006"/>
              <a:ext cx="7366000" cy="2540000"/>
            </a:xfrm>
            <a:prstGeom prst="rect">
              <a:avLst/>
            </a:prstGeom>
          </p:spPr>
        </p:pic>
      </p:grpSp>
    </p:spTree>
    <p:extLst>
      <p:ext uri="{BB962C8B-B14F-4D97-AF65-F5344CB8AC3E}">
        <p14:creationId xmlns:p14="http://schemas.microsoft.com/office/powerpoint/2010/main" val="2581542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213C-28CF-4E33-8E9E-CC327E6A0105}"/>
              </a:ext>
            </a:extLst>
          </p:cNvPr>
          <p:cNvSpPr>
            <a:spLocks noGrp="1"/>
          </p:cNvSpPr>
          <p:nvPr>
            <p:ph type="title"/>
          </p:nvPr>
        </p:nvSpPr>
        <p:spPr>
          <a:xfrm>
            <a:off x="1447801" y="235672"/>
            <a:ext cx="9782801" cy="820983"/>
          </a:xfrm>
        </p:spPr>
        <p:txBody>
          <a:bodyPr/>
          <a:lstStyle/>
          <a:p>
            <a:r>
              <a:rPr lang="en-US" dirty="0"/>
              <a:t>Why do Students Struggle?</a:t>
            </a:r>
          </a:p>
        </p:txBody>
      </p:sp>
      <p:pic>
        <p:nvPicPr>
          <p:cNvPr id="20" name="Picture 19" descr="A close up of a logo&#10;&#10;Description automatically generated">
            <a:extLst>
              <a:ext uri="{FF2B5EF4-FFF2-40B4-BE49-F238E27FC236}">
                <a16:creationId xmlns:a16="http://schemas.microsoft.com/office/drawing/2014/main" id="{C19DCC10-03F3-4C4F-B300-5B72819CA8D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3800" y="2627352"/>
            <a:ext cx="4109774" cy="4230649"/>
          </a:xfrm>
          <a:prstGeom prst="rect">
            <a:avLst/>
          </a:prstGeom>
        </p:spPr>
      </p:pic>
      <p:grpSp>
        <p:nvGrpSpPr>
          <p:cNvPr id="36" name="Group 35">
            <a:extLst>
              <a:ext uri="{FF2B5EF4-FFF2-40B4-BE49-F238E27FC236}">
                <a16:creationId xmlns:a16="http://schemas.microsoft.com/office/drawing/2014/main" id="{18A94A26-9106-4A45-868F-AB7B4D08E6B5}"/>
              </a:ext>
            </a:extLst>
          </p:cNvPr>
          <p:cNvGrpSpPr/>
          <p:nvPr/>
        </p:nvGrpSpPr>
        <p:grpSpPr>
          <a:xfrm>
            <a:off x="3944438" y="1403672"/>
            <a:ext cx="1905240" cy="750572"/>
            <a:chOff x="2494370" y="2391451"/>
            <a:chExt cx="1542642" cy="750572"/>
          </a:xfrm>
        </p:grpSpPr>
        <p:sp>
          <p:nvSpPr>
            <p:cNvPr id="24" name="Speech Bubble: Rectangle with Corners Rounded 23">
              <a:extLst>
                <a:ext uri="{FF2B5EF4-FFF2-40B4-BE49-F238E27FC236}">
                  <a16:creationId xmlns:a16="http://schemas.microsoft.com/office/drawing/2014/main" id="{80B8B2BF-D2E0-4D24-BB5E-8971436187F8}"/>
                </a:ext>
              </a:extLst>
            </p:cNvPr>
            <p:cNvSpPr/>
            <p:nvPr/>
          </p:nvSpPr>
          <p:spPr>
            <a:xfrm>
              <a:off x="2494370" y="2391451"/>
              <a:ext cx="1542642" cy="750572"/>
            </a:xfrm>
            <a:prstGeom prst="wedgeRoundRectCallout">
              <a:avLst>
                <a:gd name="adj1" fmla="val 32337"/>
                <a:gd name="adj2" fmla="val 14368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777CB26-3487-4D2E-BBD7-33C567BBD749}"/>
                </a:ext>
              </a:extLst>
            </p:cNvPr>
            <p:cNvSpPr txBox="1"/>
            <p:nvPr/>
          </p:nvSpPr>
          <p:spPr>
            <a:xfrm>
              <a:off x="2547394" y="2426417"/>
              <a:ext cx="1489618" cy="646331"/>
            </a:xfrm>
            <a:prstGeom prst="rect">
              <a:avLst/>
            </a:prstGeom>
            <a:noFill/>
          </p:spPr>
          <p:txBody>
            <a:bodyPr wrap="square" rtlCol="0">
              <a:spAutoFit/>
            </a:bodyPr>
            <a:lstStyle/>
            <a:p>
              <a:r>
                <a:rPr lang="en-US" dirty="0"/>
                <a:t>Fluid Reasoning Deficiencies</a:t>
              </a:r>
            </a:p>
          </p:txBody>
        </p:sp>
      </p:grpSp>
      <p:grpSp>
        <p:nvGrpSpPr>
          <p:cNvPr id="40" name="Group 39">
            <a:extLst>
              <a:ext uri="{FF2B5EF4-FFF2-40B4-BE49-F238E27FC236}">
                <a16:creationId xmlns:a16="http://schemas.microsoft.com/office/drawing/2014/main" id="{E89E85C1-9FDA-4673-94D3-D9D31D825A22}"/>
              </a:ext>
            </a:extLst>
          </p:cNvPr>
          <p:cNvGrpSpPr/>
          <p:nvPr/>
        </p:nvGrpSpPr>
        <p:grpSpPr>
          <a:xfrm>
            <a:off x="6019800" y="1539872"/>
            <a:ext cx="2667000" cy="820983"/>
            <a:chOff x="1378033" y="3169775"/>
            <a:chExt cx="2316079" cy="820983"/>
          </a:xfrm>
        </p:grpSpPr>
        <p:sp>
          <p:nvSpPr>
            <p:cNvPr id="41" name="Speech Bubble: Rectangle with Corners Rounded 40">
              <a:extLst>
                <a:ext uri="{FF2B5EF4-FFF2-40B4-BE49-F238E27FC236}">
                  <a16:creationId xmlns:a16="http://schemas.microsoft.com/office/drawing/2014/main" id="{30F4EEA3-030A-4F23-B5B9-DC3BE54A3024}"/>
                </a:ext>
              </a:extLst>
            </p:cNvPr>
            <p:cNvSpPr/>
            <p:nvPr/>
          </p:nvSpPr>
          <p:spPr>
            <a:xfrm>
              <a:off x="1378033" y="3169775"/>
              <a:ext cx="2316079" cy="820983"/>
            </a:xfrm>
            <a:prstGeom prst="wedgeRoundRectCallout">
              <a:avLst>
                <a:gd name="adj1" fmla="val -48220"/>
                <a:gd name="adj2" fmla="val 11931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CCFD85F-8DD6-4CD1-9E18-2B41AE39D899}"/>
                </a:ext>
              </a:extLst>
            </p:cNvPr>
            <p:cNvSpPr txBox="1"/>
            <p:nvPr/>
          </p:nvSpPr>
          <p:spPr>
            <a:xfrm>
              <a:off x="1396823" y="3226999"/>
              <a:ext cx="2286000" cy="646331"/>
            </a:xfrm>
            <a:prstGeom prst="rect">
              <a:avLst/>
            </a:prstGeom>
            <a:noFill/>
          </p:spPr>
          <p:txBody>
            <a:bodyPr wrap="square" rtlCol="0">
              <a:spAutoFit/>
            </a:bodyPr>
            <a:lstStyle/>
            <a:p>
              <a:r>
                <a:rPr lang="en-US" dirty="0"/>
                <a:t>Working and Long-term Memory Deficiencies</a:t>
              </a:r>
            </a:p>
          </p:txBody>
        </p:sp>
      </p:grpSp>
      <p:grpSp>
        <p:nvGrpSpPr>
          <p:cNvPr id="44" name="Group 43">
            <a:extLst>
              <a:ext uri="{FF2B5EF4-FFF2-40B4-BE49-F238E27FC236}">
                <a16:creationId xmlns:a16="http://schemas.microsoft.com/office/drawing/2014/main" id="{2A7EE518-8020-477F-A7DB-8CACD4FBE212}"/>
              </a:ext>
            </a:extLst>
          </p:cNvPr>
          <p:cNvGrpSpPr/>
          <p:nvPr/>
        </p:nvGrpSpPr>
        <p:grpSpPr>
          <a:xfrm>
            <a:off x="6980599" y="2505322"/>
            <a:ext cx="2819399" cy="1284091"/>
            <a:chOff x="1775076" y="3162450"/>
            <a:chExt cx="2541580" cy="823462"/>
          </a:xfrm>
          <a:solidFill>
            <a:schemeClr val="bg1"/>
          </a:solidFill>
        </p:grpSpPr>
        <p:sp>
          <p:nvSpPr>
            <p:cNvPr id="45" name="Speech Bubble: Rectangle with Corners Rounded 44">
              <a:extLst>
                <a:ext uri="{FF2B5EF4-FFF2-40B4-BE49-F238E27FC236}">
                  <a16:creationId xmlns:a16="http://schemas.microsoft.com/office/drawing/2014/main" id="{0C94EDD2-AB06-4304-A58A-BCF75C49013D}"/>
                </a:ext>
              </a:extLst>
            </p:cNvPr>
            <p:cNvSpPr/>
            <p:nvPr/>
          </p:nvSpPr>
          <p:spPr>
            <a:xfrm>
              <a:off x="1775076" y="3169775"/>
              <a:ext cx="2541580" cy="816137"/>
            </a:xfrm>
            <a:prstGeom prst="wedgeRoundRectCallout">
              <a:avLst>
                <a:gd name="adj1" fmla="val -72548"/>
                <a:gd name="adj2" fmla="val 3181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C5BC63E-20DE-4357-8298-A76DC43902D8}"/>
                </a:ext>
              </a:extLst>
            </p:cNvPr>
            <p:cNvSpPr txBox="1"/>
            <p:nvPr/>
          </p:nvSpPr>
          <p:spPr>
            <a:xfrm>
              <a:off x="1866957" y="3162450"/>
              <a:ext cx="2368096" cy="769747"/>
            </a:xfrm>
            <a:prstGeom prst="rect">
              <a:avLst/>
            </a:prstGeom>
            <a:noFill/>
          </p:spPr>
          <p:txBody>
            <a:bodyPr wrap="square" rtlCol="0">
              <a:spAutoFit/>
            </a:bodyPr>
            <a:lstStyle/>
            <a:p>
              <a:r>
                <a:rPr lang="en-US" dirty="0"/>
                <a:t>Processing Deficiencies</a:t>
              </a:r>
            </a:p>
            <a:p>
              <a:pPr marL="742950" lvl="1" indent="-285750">
                <a:buFont typeface="Arial" panose="020B0604020202020204" pitchFamily="34" charset="0"/>
                <a:buChar char="•"/>
              </a:pPr>
              <a:r>
                <a:rPr lang="en-US" dirty="0"/>
                <a:t>Auditory</a:t>
              </a:r>
            </a:p>
            <a:p>
              <a:pPr marL="742950" lvl="1" indent="-285750">
                <a:buFont typeface="Arial" panose="020B0604020202020204" pitchFamily="34" charset="0"/>
                <a:buChar char="•"/>
              </a:pPr>
              <a:r>
                <a:rPr lang="en-US" dirty="0"/>
                <a:t>Visual </a:t>
              </a:r>
            </a:p>
            <a:p>
              <a:pPr marL="742950" lvl="1" indent="-285750">
                <a:buFont typeface="Arial" panose="020B0604020202020204" pitchFamily="34" charset="0"/>
                <a:buChar char="•"/>
              </a:pPr>
              <a:r>
                <a:rPr lang="en-US" dirty="0"/>
                <a:t>Language</a:t>
              </a:r>
            </a:p>
          </p:txBody>
        </p:sp>
      </p:grpSp>
      <p:grpSp>
        <p:nvGrpSpPr>
          <p:cNvPr id="3" name="Group 2">
            <a:extLst>
              <a:ext uri="{FF2B5EF4-FFF2-40B4-BE49-F238E27FC236}">
                <a16:creationId xmlns:a16="http://schemas.microsoft.com/office/drawing/2014/main" id="{DB034A30-4FA6-4305-B938-4690D5315623}"/>
              </a:ext>
            </a:extLst>
          </p:cNvPr>
          <p:cNvGrpSpPr/>
          <p:nvPr/>
        </p:nvGrpSpPr>
        <p:grpSpPr>
          <a:xfrm>
            <a:off x="7696200" y="3985505"/>
            <a:ext cx="2773624" cy="820983"/>
            <a:chOff x="7694612" y="4114800"/>
            <a:chExt cx="2773624" cy="820983"/>
          </a:xfrm>
        </p:grpSpPr>
        <p:sp>
          <p:nvSpPr>
            <p:cNvPr id="48" name="Speech Bubble: Rectangle with Corners Rounded 47">
              <a:extLst>
                <a:ext uri="{FF2B5EF4-FFF2-40B4-BE49-F238E27FC236}">
                  <a16:creationId xmlns:a16="http://schemas.microsoft.com/office/drawing/2014/main" id="{D24F8235-B6C7-43CC-8A50-6D3266FE70DE}"/>
                </a:ext>
              </a:extLst>
            </p:cNvPr>
            <p:cNvSpPr/>
            <p:nvPr/>
          </p:nvSpPr>
          <p:spPr>
            <a:xfrm>
              <a:off x="7694612" y="4114800"/>
              <a:ext cx="2648810" cy="820983"/>
            </a:xfrm>
            <a:prstGeom prst="wedgeRoundRectCallout">
              <a:avLst>
                <a:gd name="adj1" fmla="val -70746"/>
                <a:gd name="adj2" fmla="val -4013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7469EE2-F439-43EA-ADE2-1D7E37D849BE}"/>
                </a:ext>
              </a:extLst>
            </p:cNvPr>
            <p:cNvSpPr txBox="1"/>
            <p:nvPr/>
          </p:nvSpPr>
          <p:spPr>
            <a:xfrm>
              <a:off x="7713665" y="4202125"/>
              <a:ext cx="2754571" cy="646331"/>
            </a:xfrm>
            <a:prstGeom prst="rect">
              <a:avLst/>
            </a:prstGeom>
            <a:noFill/>
          </p:spPr>
          <p:txBody>
            <a:bodyPr wrap="square" rtlCol="0">
              <a:spAutoFit/>
            </a:bodyPr>
            <a:lstStyle/>
            <a:p>
              <a:r>
                <a:rPr lang="en-US" dirty="0"/>
                <a:t>Lack of Primitive Reflex Integration</a:t>
              </a:r>
            </a:p>
          </p:txBody>
        </p:sp>
      </p:grpSp>
      <p:sp>
        <p:nvSpPr>
          <p:cNvPr id="53" name="Speech Bubble: Rectangle with Corners Rounded 52">
            <a:extLst>
              <a:ext uri="{FF2B5EF4-FFF2-40B4-BE49-F238E27FC236}">
                <a16:creationId xmlns:a16="http://schemas.microsoft.com/office/drawing/2014/main" id="{A9422B8F-A257-4AA6-A943-05F4A40C0438}"/>
              </a:ext>
            </a:extLst>
          </p:cNvPr>
          <p:cNvSpPr/>
          <p:nvPr/>
        </p:nvSpPr>
        <p:spPr>
          <a:xfrm>
            <a:off x="6019800" y="1544473"/>
            <a:ext cx="2667000" cy="820983"/>
          </a:xfrm>
          <a:prstGeom prst="wedgeRoundRectCallout">
            <a:avLst>
              <a:gd name="adj1" fmla="val -48578"/>
              <a:gd name="adj2" fmla="val 119694"/>
              <a:gd name="adj3" fmla="val 16667"/>
            </a:avLst>
          </a:prstGeom>
          <a:solidFill>
            <a:srgbClr val="FAFAB4">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86CC68C-2139-41D5-974F-283CB752AEF0}"/>
              </a:ext>
            </a:extLst>
          </p:cNvPr>
          <p:cNvSpPr txBox="1"/>
          <p:nvPr/>
        </p:nvSpPr>
        <p:spPr>
          <a:xfrm>
            <a:off x="7067166" y="2482276"/>
            <a:ext cx="2936284" cy="369332"/>
          </a:xfrm>
          <a:prstGeom prst="rect">
            <a:avLst/>
          </a:prstGeom>
          <a:noFill/>
        </p:spPr>
        <p:txBody>
          <a:bodyPr wrap="square" rtlCol="0">
            <a:spAutoFit/>
          </a:bodyPr>
          <a:lstStyle/>
          <a:p>
            <a:endParaRPr lang="en-US" dirty="0"/>
          </a:p>
        </p:txBody>
      </p:sp>
      <p:grpSp>
        <p:nvGrpSpPr>
          <p:cNvPr id="18" name="Group 17">
            <a:extLst>
              <a:ext uri="{FF2B5EF4-FFF2-40B4-BE49-F238E27FC236}">
                <a16:creationId xmlns:a16="http://schemas.microsoft.com/office/drawing/2014/main" id="{EDF63696-255F-465C-A1A0-5BFFD5C29F9B}"/>
              </a:ext>
            </a:extLst>
          </p:cNvPr>
          <p:cNvGrpSpPr/>
          <p:nvPr/>
        </p:nvGrpSpPr>
        <p:grpSpPr>
          <a:xfrm>
            <a:off x="2120365" y="3214210"/>
            <a:ext cx="2186605" cy="780153"/>
            <a:chOff x="2746426" y="2321040"/>
            <a:chExt cx="1522779" cy="780153"/>
          </a:xfrm>
        </p:grpSpPr>
        <p:sp>
          <p:nvSpPr>
            <p:cNvPr id="19" name="Speech Bubble: Rectangle with Corners Rounded 18">
              <a:extLst>
                <a:ext uri="{FF2B5EF4-FFF2-40B4-BE49-F238E27FC236}">
                  <a16:creationId xmlns:a16="http://schemas.microsoft.com/office/drawing/2014/main" id="{DE36E1EF-7F1E-4107-944A-73B1D1610C92}"/>
                </a:ext>
              </a:extLst>
            </p:cNvPr>
            <p:cNvSpPr/>
            <p:nvPr/>
          </p:nvSpPr>
          <p:spPr>
            <a:xfrm>
              <a:off x="2746426" y="2321040"/>
              <a:ext cx="1290586" cy="780153"/>
            </a:xfrm>
            <a:prstGeom prst="wedgeRoundRectCallout">
              <a:avLst>
                <a:gd name="adj1" fmla="val 93957"/>
                <a:gd name="adj2" fmla="val -4373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34954B8-7585-455D-A5B7-25AA2182AF8A}"/>
                </a:ext>
              </a:extLst>
            </p:cNvPr>
            <p:cNvSpPr txBox="1"/>
            <p:nvPr/>
          </p:nvSpPr>
          <p:spPr>
            <a:xfrm>
              <a:off x="2770654" y="2350524"/>
              <a:ext cx="1498551" cy="369332"/>
            </a:xfrm>
            <a:prstGeom prst="rect">
              <a:avLst/>
            </a:prstGeom>
            <a:noFill/>
          </p:spPr>
          <p:txBody>
            <a:bodyPr wrap="square" rtlCol="0">
              <a:spAutoFit/>
            </a:bodyPr>
            <a:lstStyle/>
            <a:p>
              <a:endParaRPr lang="en-US" dirty="0"/>
            </a:p>
          </p:txBody>
        </p:sp>
      </p:grpSp>
      <p:grpSp>
        <p:nvGrpSpPr>
          <p:cNvPr id="22" name="Group 21">
            <a:extLst>
              <a:ext uri="{FF2B5EF4-FFF2-40B4-BE49-F238E27FC236}">
                <a16:creationId xmlns:a16="http://schemas.microsoft.com/office/drawing/2014/main" id="{80A71608-6907-4ED9-9607-2AB118D9DCFE}"/>
              </a:ext>
            </a:extLst>
          </p:cNvPr>
          <p:cNvGrpSpPr/>
          <p:nvPr/>
        </p:nvGrpSpPr>
        <p:grpSpPr>
          <a:xfrm>
            <a:off x="2819401" y="2276866"/>
            <a:ext cx="1719657" cy="780153"/>
            <a:chOff x="2605735" y="2321040"/>
            <a:chExt cx="1513813" cy="780153"/>
          </a:xfrm>
        </p:grpSpPr>
        <p:sp>
          <p:nvSpPr>
            <p:cNvPr id="26" name="Speech Bubble: Rectangle with Corners Rounded 25">
              <a:extLst>
                <a:ext uri="{FF2B5EF4-FFF2-40B4-BE49-F238E27FC236}">
                  <a16:creationId xmlns:a16="http://schemas.microsoft.com/office/drawing/2014/main" id="{B224F857-651C-4137-AC39-A578286C62D2}"/>
                </a:ext>
              </a:extLst>
            </p:cNvPr>
            <p:cNvSpPr/>
            <p:nvPr/>
          </p:nvSpPr>
          <p:spPr>
            <a:xfrm>
              <a:off x="2605735" y="2321040"/>
              <a:ext cx="1431277" cy="780153"/>
            </a:xfrm>
            <a:prstGeom prst="wedgeRoundRectCallout">
              <a:avLst>
                <a:gd name="adj1" fmla="val 73753"/>
                <a:gd name="adj2" fmla="val 5657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A49B2CA-73F8-4E80-A408-628360EAA94F}"/>
                </a:ext>
              </a:extLst>
            </p:cNvPr>
            <p:cNvSpPr txBox="1"/>
            <p:nvPr/>
          </p:nvSpPr>
          <p:spPr>
            <a:xfrm>
              <a:off x="2620997" y="2387950"/>
              <a:ext cx="1498551" cy="646331"/>
            </a:xfrm>
            <a:prstGeom prst="rect">
              <a:avLst/>
            </a:prstGeom>
            <a:noFill/>
          </p:spPr>
          <p:txBody>
            <a:bodyPr wrap="square" rtlCol="0">
              <a:spAutoFit/>
            </a:bodyPr>
            <a:lstStyle/>
            <a:p>
              <a:r>
                <a:rPr lang="en-US" dirty="0"/>
                <a:t>Visual-Spatial Deficiencies</a:t>
              </a:r>
            </a:p>
          </p:txBody>
        </p:sp>
      </p:grpSp>
      <p:sp>
        <p:nvSpPr>
          <p:cNvPr id="4" name="Rectangle 3">
            <a:extLst>
              <a:ext uri="{FF2B5EF4-FFF2-40B4-BE49-F238E27FC236}">
                <a16:creationId xmlns:a16="http://schemas.microsoft.com/office/drawing/2014/main" id="{F8963364-4253-46D8-A840-B0DBBF780E93}"/>
              </a:ext>
            </a:extLst>
          </p:cNvPr>
          <p:cNvSpPr/>
          <p:nvPr/>
        </p:nvSpPr>
        <p:spPr>
          <a:xfrm>
            <a:off x="2130866" y="3248190"/>
            <a:ext cx="1877481" cy="646331"/>
          </a:xfrm>
          <a:prstGeom prst="rect">
            <a:avLst/>
          </a:prstGeom>
        </p:spPr>
        <p:txBody>
          <a:bodyPr wrap="square">
            <a:spAutoFit/>
          </a:bodyPr>
          <a:lstStyle/>
          <a:p>
            <a:r>
              <a:rPr lang="en-US" dirty="0"/>
              <a:t>Comprehension Deficiencies</a:t>
            </a:r>
          </a:p>
        </p:txBody>
      </p:sp>
    </p:spTree>
    <p:extLst>
      <p:ext uri="{BB962C8B-B14F-4D97-AF65-F5344CB8AC3E}">
        <p14:creationId xmlns:p14="http://schemas.microsoft.com/office/powerpoint/2010/main" val="295855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431" y="540384"/>
            <a:ext cx="11274552" cy="1370303"/>
          </a:xfrm>
        </p:spPr>
        <p:txBody>
          <a:bodyPr/>
          <a:lstStyle/>
          <a:p>
            <a:r>
              <a:rPr lang="en-US" dirty="0"/>
              <a:t>Definition of Working Memory</a:t>
            </a:r>
          </a:p>
        </p:txBody>
      </p:sp>
      <p:sp>
        <p:nvSpPr>
          <p:cNvPr id="3" name="Content Placeholder 2"/>
          <p:cNvSpPr>
            <a:spLocks noGrp="1"/>
          </p:cNvSpPr>
          <p:nvPr>
            <p:ph sz="quarter" idx="19"/>
          </p:nvPr>
        </p:nvSpPr>
        <p:spPr>
          <a:xfrm>
            <a:off x="6326124" y="2743200"/>
            <a:ext cx="5212080" cy="4114800"/>
          </a:xfrm>
        </p:spPr>
        <p:txBody>
          <a:bodyPr/>
          <a:lstStyle/>
          <a:p>
            <a:pPr algn="ctr"/>
            <a:r>
              <a:rPr lang="en-US" sz="3200" dirty="0"/>
              <a:t>Tracy </a:t>
            </a:r>
            <a:r>
              <a:rPr lang="en-US" sz="3200" dirty="0" err="1"/>
              <a:t>Alloway</a:t>
            </a:r>
            <a:r>
              <a:rPr lang="en-US" sz="3200" dirty="0"/>
              <a:t>, </a:t>
            </a:r>
          </a:p>
          <a:p>
            <a:r>
              <a:rPr lang="en-US" sz="3200" dirty="0"/>
              <a:t>           leading expert on </a:t>
            </a:r>
          </a:p>
          <a:p>
            <a:pPr algn="ctr"/>
            <a:r>
              <a:rPr lang="en-US" sz="3200" dirty="0"/>
              <a:t>working memory </a:t>
            </a:r>
          </a:p>
          <a:p>
            <a:endParaRPr lang="en-US" dirty="0"/>
          </a:p>
        </p:txBody>
      </p:sp>
      <p:sp>
        <p:nvSpPr>
          <p:cNvPr id="4" name="Content Placeholder 3"/>
          <p:cNvSpPr>
            <a:spLocks noGrp="1"/>
          </p:cNvSpPr>
          <p:nvPr>
            <p:ph sz="quarter" idx="20"/>
          </p:nvPr>
        </p:nvSpPr>
        <p:spPr>
          <a:xfrm>
            <a:off x="668012" y="2634018"/>
            <a:ext cx="5212080" cy="4114800"/>
          </a:xfrm>
        </p:spPr>
        <p:txBody>
          <a:bodyPr/>
          <a:lstStyle/>
          <a:p>
            <a:pPr algn="ctr"/>
            <a:r>
              <a:rPr lang="en-US" sz="3200" dirty="0"/>
              <a:t>“</a:t>
            </a:r>
            <a:r>
              <a:rPr lang="en-US" sz="3200" i="1" dirty="0"/>
              <a:t>The ability to hold in mind and mentally manipulate information over short periods of time.” </a:t>
            </a:r>
          </a:p>
        </p:txBody>
      </p:sp>
      <p:sp>
        <p:nvSpPr>
          <p:cNvPr id="5" name="Slide Number Placeholder 4"/>
          <p:cNvSpPr>
            <a:spLocks noGrp="1"/>
          </p:cNvSpPr>
          <p:nvPr>
            <p:ph type="sldNum" sz="quarter" idx="4"/>
          </p:nvPr>
        </p:nvSpPr>
        <p:spPr/>
        <p:txBody>
          <a:bodyPr/>
          <a:lstStyle/>
          <a:p>
            <a:fld id="{DF40D084-39BF-4E4B-88BA-A3CB8221F6BE}" type="slidenum">
              <a:rPr lang="en-US" smtClean="0"/>
              <a:pPr/>
              <a:t>31</a:t>
            </a:fld>
            <a:endParaRPr lang="en-US" dirty="0"/>
          </a:p>
        </p:txBody>
      </p:sp>
    </p:spTree>
    <p:extLst>
      <p:ext uri="{BB962C8B-B14F-4D97-AF65-F5344CB8AC3E}">
        <p14:creationId xmlns:p14="http://schemas.microsoft.com/office/powerpoint/2010/main" val="1295854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Working Memory &amp; Executive Functions – the Brain’s Conductor</a:t>
            </a:r>
          </a:p>
        </p:txBody>
      </p:sp>
      <p:sp>
        <p:nvSpPr>
          <p:cNvPr id="3" name="Content Placeholder 2"/>
          <p:cNvSpPr>
            <a:spLocks noGrp="1"/>
          </p:cNvSpPr>
          <p:nvPr>
            <p:ph sz="quarter" idx="20"/>
          </p:nvPr>
        </p:nvSpPr>
        <p:spPr/>
        <p:txBody>
          <a:bodyPr/>
          <a:lstStyle/>
          <a:p>
            <a:pPr marL="457200" indent="-457200">
              <a:buFont typeface="Wingdings" panose="05000000000000000000" pitchFamily="2" charset="2"/>
              <a:buChar char="v"/>
            </a:pPr>
            <a:r>
              <a:rPr lang="en-US" dirty="0"/>
              <a:t>Prioritizes and processes information, so you can ignore what is irrelevant and work with what is important.</a:t>
            </a:r>
          </a:p>
          <a:p>
            <a:pPr marL="457200" indent="-457200">
              <a:buFont typeface="Wingdings" panose="05000000000000000000" pitchFamily="2" charset="2"/>
              <a:buChar char="v"/>
            </a:pPr>
            <a:r>
              <a:rPr lang="en-US" dirty="0"/>
              <a:t>Holds on to information so you can work with it.</a:t>
            </a:r>
          </a:p>
        </p:txBody>
      </p:sp>
      <p:sp>
        <p:nvSpPr>
          <p:cNvPr id="5" name="Slide Number Placeholder 4"/>
          <p:cNvSpPr>
            <a:spLocks noGrp="1"/>
          </p:cNvSpPr>
          <p:nvPr>
            <p:ph type="sldNum" sz="quarter" idx="4"/>
          </p:nvPr>
        </p:nvSpPr>
        <p:spPr/>
        <p:txBody>
          <a:bodyPr/>
          <a:lstStyle/>
          <a:p>
            <a:fld id="{DF40D084-39BF-4E4B-88BA-A3CB8221F6BE}" type="slidenum">
              <a:rPr lang="en-US" smtClean="0"/>
              <a:pPr/>
              <a:t>32</a:t>
            </a:fld>
            <a:endParaRPr lang="en-US" dirty="0"/>
          </a:p>
        </p:txBody>
      </p:sp>
      <p:pic>
        <p:nvPicPr>
          <p:cNvPr id="7" name="Picture Placeholder 6"/>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5492" r="15492"/>
          <a:stretch>
            <a:fillRect/>
          </a:stretch>
        </p:blipFill>
        <p:spPr>
          <a:xfrm>
            <a:off x="6311498" y="837127"/>
            <a:ext cx="5287898" cy="4877874"/>
          </a:xfrm>
        </p:spPr>
      </p:pic>
    </p:spTree>
    <p:extLst>
      <p:ext uri="{BB962C8B-B14F-4D97-AF65-F5344CB8AC3E}">
        <p14:creationId xmlns:p14="http://schemas.microsoft.com/office/powerpoint/2010/main" val="1447926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Working Memory Checklist</a:t>
            </a:r>
          </a:p>
        </p:txBody>
      </p:sp>
      <p:sp>
        <p:nvSpPr>
          <p:cNvPr id="3" name="Slide Number Placeholder 2"/>
          <p:cNvSpPr>
            <a:spLocks noGrp="1"/>
          </p:cNvSpPr>
          <p:nvPr>
            <p:ph type="sldNum" sz="quarter" idx="4"/>
          </p:nvPr>
        </p:nvSpPr>
        <p:spPr/>
        <p:txBody>
          <a:bodyPr/>
          <a:lstStyle/>
          <a:p>
            <a:fld id="{DF40D084-39BF-4E4B-88BA-A3CB8221F6BE}" type="slidenum">
              <a:rPr lang="en-US" smtClean="0"/>
              <a:pPr/>
              <a:t>33</a:t>
            </a:fld>
            <a:endParaRPr lang="en-US" dirty="0"/>
          </a:p>
        </p:txBody>
      </p:sp>
      <p:sp>
        <p:nvSpPr>
          <p:cNvPr id="5" name="Rectangle 4"/>
          <p:cNvSpPr/>
          <p:nvPr/>
        </p:nvSpPr>
        <p:spPr>
          <a:xfrm>
            <a:off x="941695" y="1665027"/>
            <a:ext cx="9648967" cy="4563681"/>
          </a:xfrm>
          <a:prstGeom prst="rect">
            <a:avLst/>
          </a:prstGeom>
        </p:spPr>
        <p:txBody>
          <a:bodyPr wrap="square">
            <a:spAutoFit/>
          </a:bodyPr>
          <a:lstStyle/>
          <a:p>
            <a:pPr marL="342900" indent="-342900">
              <a:buFont typeface="Arial" panose="020B0604020202020204" pitchFamily="34" charset="0"/>
              <a:buChar char="•"/>
            </a:pPr>
            <a:r>
              <a:rPr lang="en-US" sz="2800" dirty="0"/>
              <a:t>Difficulty remembering and following instructions</a:t>
            </a:r>
          </a:p>
          <a:p>
            <a:pPr marL="342900" indent="-342900">
              <a:buFont typeface="Arial" panose="020B0604020202020204" pitchFamily="34" charset="0"/>
              <a:buChar char="•"/>
            </a:pPr>
            <a:r>
              <a:rPr lang="en-US" sz="2800" dirty="0"/>
              <a:t>Difficulty paying attention</a:t>
            </a:r>
          </a:p>
          <a:p>
            <a:pPr marL="342900" indent="-342900">
              <a:buFont typeface="Arial" panose="020B0604020202020204" pitchFamily="34" charset="0"/>
              <a:buChar char="•"/>
            </a:pPr>
            <a:r>
              <a:rPr lang="en-US" sz="2800" dirty="0"/>
              <a:t>Difficulty reading and reading comprehension </a:t>
            </a:r>
          </a:p>
          <a:p>
            <a:pPr marL="342900" indent="-342900">
              <a:buFont typeface="Arial" panose="020B0604020202020204" pitchFamily="34" charset="0"/>
              <a:buChar char="•"/>
            </a:pPr>
            <a:r>
              <a:rPr lang="en-US" sz="2800" dirty="0"/>
              <a:t>Difficulty learning math facts and multi-step math problems</a:t>
            </a:r>
          </a:p>
          <a:p>
            <a:pPr marL="342900" indent="-342900">
              <a:buFont typeface="Arial" panose="020B0604020202020204" pitchFamily="34" charset="0"/>
              <a:buChar char="•"/>
            </a:pPr>
            <a:r>
              <a:rPr lang="en-US" sz="2800" dirty="0"/>
              <a:t>Difficulty remembering factual information</a:t>
            </a:r>
          </a:p>
          <a:p>
            <a:pPr marL="342900" indent="-342900">
              <a:buFont typeface="Arial" panose="020B0604020202020204" pitchFamily="34" charset="0"/>
              <a:buChar char="•"/>
            </a:pPr>
            <a:r>
              <a:rPr lang="en-US" sz="2800" dirty="0"/>
              <a:t>Omits words when writing sentences</a:t>
            </a:r>
          </a:p>
          <a:p>
            <a:pPr marL="342900" indent="-342900">
              <a:buFont typeface="Arial" panose="020B0604020202020204" pitchFamily="34" charset="0"/>
              <a:buChar char="•"/>
            </a:pPr>
            <a:r>
              <a:rPr lang="en-US" sz="2800" dirty="0"/>
              <a:t>Has difficulty integrating new information with prior knowledge</a:t>
            </a:r>
          </a:p>
          <a:p>
            <a:pPr marL="342900" indent="-342900">
              <a:buFont typeface="Arial" panose="020B0604020202020204" pitchFamily="34" charset="0"/>
              <a:buChar char="•"/>
            </a:pPr>
            <a:r>
              <a:rPr lang="en-US" sz="2800" dirty="0"/>
              <a:t>Slow processing</a:t>
            </a:r>
          </a:p>
        </p:txBody>
      </p:sp>
    </p:spTree>
    <p:extLst>
      <p:ext uri="{BB962C8B-B14F-4D97-AF65-F5344CB8AC3E}">
        <p14:creationId xmlns:p14="http://schemas.microsoft.com/office/powerpoint/2010/main" val="2841405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859437" y="348095"/>
            <a:ext cx="3494362" cy="4930246"/>
          </a:xfrm>
        </p:spPr>
        <p:txBody>
          <a:bodyPr vert="horz" lIns="91440" tIns="45720" rIns="91440" bIns="45720" rtlCol="0" anchor="ctr">
            <a:normAutofit/>
          </a:bodyPr>
          <a:lstStyle/>
          <a:p>
            <a:pPr algn="r">
              <a:lnSpc>
                <a:spcPct val="90000"/>
              </a:lnSpc>
            </a:pPr>
            <a:r>
              <a:rPr lang="en-US" altLang="en-US" sz="4400" kern="1200">
                <a:solidFill>
                  <a:schemeClr val="accent1"/>
                </a:solidFill>
                <a:latin typeface="+mj-lt"/>
                <a:ea typeface="+mj-ea"/>
                <a:cs typeface="+mj-cs"/>
              </a:rPr>
              <a:t>What research says about </a:t>
            </a:r>
            <a:br>
              <a:rPr lang="en-US" altLang="en-US" sz="4400" kern="1200">
                <a:solidFill>
                  <a:schemeClr val="accent1"/>
                </a:solidFill>
                <a:latin typeface="+mj-lt"/>
                <a:ea typeface="+mj-ea"/>
                <a:cs typeface="+mj-cs"/>
              </a:rPr>
            </a:br>
            <a:r>
              <a:rPr lang="en-US" altLang="en-US" sz="4400" kern="1200">
                <a:solidFill>
                  <a:schemeClr val="accent1"/>
                </a:solidFill>
                <a:latin typeface="+mj-lt"/>
                <a:ea typeface="+mj-ea"/>
                <a:cs typeface="+mj-cs"/>
              </a:rPr>
              <a:t>reading instruction:</a:t>
            </a:r>
            <a:endParaRPr lang="en-US" sz="4400" kern="1200">
              <a:solidFill>
                <a:schemeClr val="accent1"/>
              </a:solidFill>
              <a:latin typeface="+mj-lt"/>
              <a:ea typeface="+mj-ea"/>
              <a:cs typeface="+mj-cs"/>
            </a:endParaRPr>
          </a:p>
        </p:txBody>
      </p:sp>
      <p:sp>
        <p:nvSpPr>
          <p:cNvPr id="2" name="Text Placeholder 1"/>
          <p:cNvSpPr>
            <a:spLocks noGrp="1"/>
          </p:cNvSpPr>
          <p:nvPr>
            <p:ph type="body" sz="quarter" idx="13"/>
          </p:nvPr>
        </p:nvSpPr>
        <p:spPr>
          <a:xfrm>
            <a:off x="857266" y="963877"/>
            <a:ext cx="6377769" cy="4930246"/>
          </a:xfrm>
        </p:spPr>
        <p:txBody>
          <a:bodyPr vert="horz" lIns="91440" tIns="45720" rIns="91440" bIns="45720" rtlCol="0" anchor="ctr">
            <a:normAutofit/>
          </a:bodyPr>
          <a:lstStyle/>
          <a:p>
            <a:pPr indent="-228600">
              <a:buFont typeface="Arial" panose="020B0604020202020204" pitchFamily="34" charset="0"/>
              <a:buChar char="•"/>
            </a:pPr>
            <a:r>
              <a:rPr lang="en-US" altLang="en-US" sz="2200">
                <a:solidFill>
                  <a:schemeClr val="tx1"/>
                </a:solidFill>
                <a:latin typeface="+mn-lt"/>
                <a:ea typeface="+mn-ea"/>
                <a:cs typeface="+mn-cs"/>
              </a:rPr>
              <a:t>Phonemic awareness skills and letter naming are the two most important predictors of reading success</a:t>
            </a:r>
          </a:p>
          <a:p>
            <a:pPr lvl="1" indent="-228600">
              <a:buFont typeface="Arial" panose="020B0604020202020204" pitchFamily="34" charset="0"/>
              <a:buChar char="•"/>
            </a:pPr>
            <a:r>
              <a:rPr lang="en-US" altLang="en-US" sz="2200">
                <a:solidFill>
                  <a:schemeClr val="tx1"/>
                </a:solidFill>
                <a:latin typeface="+mn-lt"/>
              </a:rPr>
              <a:t>About 75% of all people will learn to read no matter the type of instruction/methodology</a:t>
            </a:r>
          </a:p>
          <a:p>
            <a:pPr lvl="1" indent="-228600">
              <a:buFont typeface="Arial" panose="020B0604020202020204" pitchFamily="34" charset="0"/>
              <a:buChar char="•"/>
            </a:pPr>
            <a:r>
              <a:rPr lang="en-US" altLang="en-US" sz="2200">
                <a:solidFill>
                  <a:schemeClr val="tx1"/>
                </a:solidFill>
                <a:latin typeface="+mn-lt"/>
              </a:rPr>
              <a:t>Systematic, explicit, direct instruction in phonics is the best approach to teaching reading</a:t>
            </a:r>
          </a:p>
          <a:p>
            <a:pPr lvl="1" indent="-228600">
              <a:buFont typeface="Arial" panose="020B0604020202020204" pitchFamily="34" charset="0"/>
              <a:buChar char="•"/>
            </a:pPr>
            <a:r>
              <a:rPr lang="en-US" altLang="en-US" sz="2200">
                <a:solidFill>
                  <a:schemeClr val="tx1"/>
                </a:solidFill>
                <a:latin typeface="+mn-lt"/>
              </a:rPr>
              <a:t>Students need sight word instruction, as well as phonics instruction</a:t>
            </a:r>
          </a:p>
          <a:p>
            <a:pPr lvl="1" indent="-228600">
              <a:buFont typeface="Arial" panose="020B0604020202020204" pitchFamily="34" charset="0"/>
              <a:buChar char="•"/>
            </a:pPr>
            <a:r>
              <a:rPr lang="en-US" altLang="en-US" sz="2200">
                <a:solidFill>
                  <a:schemeClr val="tx1"/>
                </a:solidFill>
                <a:latin typeface="+mn-lt"/>
              </a:rPr>
              <a:t>Repeated readings and increased reading experiences help students improve in decoding and fluency</a:t>
            </a:r>
          </a:p>
          <a:p>
            <a:pPr lvl="1" indent="-228600">
              <a:buFont typeface="Arial" panose="020B0604020202020204" pitchFamily="34" charset="0"/>
              <a:buChar char="•"/>
            </a:pPr>
            <a:r>
              <a:rPr lang="en-US" altLang="en-US" sz="2200">
                <a:solidFill>
                  <a:schemeClr val="tx1"/>
                </a:solidFill>
                <a:latin typeface="+mn-lt"/>
              </a:rPr>
              <a:t>Students positively benefit from being taught morphology (roots of words)</a:t>
            </a:r>
          </a:p>
          <a:p>
            <a:pPr indent="-228600">
              <a:buFont typeface="Arial" panose="020B0604020202020204" pitchFamily="34" charset="0"/>
              <a:buChar char="•"/>
            </a:pPr>
            <a:endParaRPr lang="en-US" sz="2200">
              <a:solidFill>
                <a:schemeClr val="tx1"/>
              </a:solidFill>
              <a:latin typeface="+mn-lt"/>
              <a:ea typeface="+mn-ea"/>
              <a:cs typeface="+mn-cs"/>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8571"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a:xfrm>
            <a:off x="11201400" y="6856121"/>
            <a:ext cx="152399" cy="365125"/>
          </a:xfrm>
        </p:spPr>
        <p:txBody>
          <a:bodyPr vert="horz" lIns="91440" tIns="45720" rIns="91440" bIns="45720" rtlCol="0" anchor="ctr">
            <a:normAutofit fontScale="92500" lnSpcReduction="20000"/>
          </a:bodyPr>
          <a:lstStyle/>
          <a:p>
            <a:pPr defTabSz="914400">
              <a:spcAft>
                <a:spcPts val="600"/>
              </a:spcAft>
            </a:pPr>
            <a:fld id="{DF40D084-39BF-4E4B-88BA-A3CB8221F6BE}" type="slidenum">
              <a:rPr lang="en-US" sz="1050">
                <a:solidFill>
                  <a:schemeClr val="tx1">
                    <a:alpha val="80000"/>
                  </a:schemeClr>
                </a:solidFill>
              </a:rPr>
              <a:pPr defTabSz="914400">
                <a:spcAft>
                  <a:spcPts val="600"/>
                </a:spcAft>
              </a:pPr>
              <a:t>34</a:t>
            </a:fld>
            <a:endParaRPr lang="en-US" sz="1050">
              <a:solidFill>
                <a:schemeClr val="tx1">
                  <a:alpha val="80000"/>
                </a:schemeClr>
              </a:solidFill>
            </a:endParaRPr>
          </a:p>
        </p:txBody>
      </p:sp>
    </p:spTree>
    <p:extLst>
      <p:ext uri="{BB962C8B-B14F-4D97-AF65-F5344CB8AC3E}">
        <p14:creationId xmlns:p14="http://schemas.microsoft.com/office/powerpoint/2010/main" val="220041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D5397C-F7B4-49E3-8115-20CD7D49473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Simple View of Reading</a:t>
            </a:r>
          </a:p>
        </p:txBody>
      </p:sp>
      <p:pic>
        <p:nvPicPr>
          <p:cNvPr id="2050" name="Picture 2" descr="The Simple View of Reading (SVR)-Part 1">
            <a:extLst>
              <a:ext uri="{FF2B5EF4-FFF2-40B4-BE49-F238E27FC236}">
                <a16:creationId xmlns:a16="http://schemas.microsoft.com/office/drawing/2014/main" id="{C3DDD92B-C89C-41F6-97F7-493BB60262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6740" y="1675227"/>
            <a:ext cx="8658520" cy="43941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7BF1DB5-3068-4DB5-9E76-AC7050EECA8F}"/>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defTabSz="914400">
              <a:spcAft>
                <a:spcPts val="600"/>
              </a:spcAft>
            </a:pPr>
            <a:fld id="{DF40D084-39BF-4E4B-88BA-A3CB8221F6BE}" type="slidenum">
              <a:rPr lang="en-US" sz="1200" smtClean="0">
                <a:solidFill>
                  <a:schemeClr val="tx1">
                    <a:tint val="75000"/>
                  </a:schemeClr>
                </a:solidFill>
              </a:rPr>
              <a:pPr defTabSz="914400">
                <a:spcAft>
                  <a:spcPts val="600"/>
                </a:spcAft>
              </a:pPr>
              <a:t>35</a:t>
            </a:fld>
            <a:endParaRPr lang="en-US" sz="1200">
              <a:solidFill>
                <a:schemeClr val="tx1">
                  <a:tint val="75000"/>
                </a:schemeClr>
              </a:solidFill>
            </a:endParaRPr>
          </a:p>
        </p:txBody>
      </p:sp>
    </p:spTree>
    <p:extLst>
      <p:ext uri="{BB962C8B-B14F-4D97-AF65-F5344CB8AC3E}">
        <p14:creationId xmlns:p14="http://schemas.microsoft.com/office/powerpoint/2010/main" val="542864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56013" y="1971993"/>
            <a:ext cx="5077405" cy="4114800"/>
          </a:xfrm>
        </p:spPr>
        <p:txBody>
          <a:bodyPr/>
          <a:lstStyle/>
          <a:p>
            <a:pPr marL="514350" indent="-514350">
              <a:buFont typeface="+mj-lt"/>
              <a:buAutoNum type="arabicPeriod"/>
            </a:pPr>
            <a:r>
              <a:rPr lang="en-US" altLang="en-US" dirty="0"/>
              <a:t>Phonemic  Awareness</a:t>
            </a:r>
          </a:p>
          <a:p>
            <a:pPr marL="514350" indent="-514350">
              <a:buFont typeface="+mj-lt"/>
              <a:buAutoNum type="arabicPeriod"/>
            </a:pPr>
            <a:r>
              <a:rPr lang="en-US" altLang="en-US" dirty="0"/>
              <a:t>Phonics</a:t>
            </a:r>
          </a:p>
          <a:p>
            <a:pPr marL="514350" indent="-514350">
              <a:buFont typeface="+mj-lt"/>
              <a:buAutoNum type="arabicPeriod"/>
            </a:pPr>
            <a:r>
              <a:rPr lang="en-US" altLang="en-US" dirty="0"/>
              <a:t>Fluency</a:t>
            </a:r>
          </a:p>
          <a:p>
            <a:pPr marL="514350" indent="-514350">
              <a:buFont typeface="+mj-lt"/>
              <a:buAutoNum type="arabicPeriod"/>
            </a:pPr>
            <a:r>
              <a:rPr lang="en-US" altLang="en-US" dirty="0"/>
              <a:t>Vocabulary (Language) </a:t>
            </a:r>
          </a:p>
          <a:p>
            <a:pPr marL="514350" indent="-514350">
              <a:buFont typeface="+mj-lt"/>
              <a:buAutoNum type="arabicPeriod"/>
            </a:pPr>
            <a:r>
              <a:rPr lang="en-US" altLang="en-US" dirty="0"/>
              <a:t>Comprehension</a:t>
            </a:r>
          </a:p>
          <a:p>
            <a:r>
              <a:rPr lang="en-US" altLang="en-US" dirty="0"/>
              <a:t>*Spelling/Writing</a:t>
            </a:r>
          </a:p>
          <a:p>
            <a:endParaRPr lang="en-US" dirty="0"/>
          </a:p>
        </p:txBody>
      </p:sp>
      <p:sp>
        <p:nvSpPr>
          <p:cNvPr id="3" name="Title 2"/>
          <p:cNvSpPr>
            <a:spLocks noGrp="1"/>
          </p:cNvSpPr>
          <p:nvPr>
            <p:ph type="title"/>
          </p:nvPr>
        </p:nvSpPr>
        <p:spPr/>
        <p:txBody>
          <a:bodyPr/>
          <a:lstStyle/>
          <a:p>
            <a:r>
              <a:rPr lang="en-US" altLang="en-US" dirty="0"/>
              <a:t>5 Pillars of Reading Instruction</a:t>
            </a:r>
            <a:endParaRPr lang="en-US" dirty="0"/>
          </a:p>
        </p:txBody>
      </p:sp>
      <p:sp>
        <p:nvSpPr>
          <p:cNvPr id="4" name="Slide Number Placeholder 3"/>
          <p:cNvSpPr>
            <a:spLocks noGrp="1"/>
          </p:cNvSpPr>
          <p:nvPr>
            <p:ph type="sldNum" sz="quarter" idx="4"/>
          </p:nvPr>
        </p:nvSpPr>
        <p:spPr/>
        <p:txBody>
          <a:bodyPr/>
          <a:lstStyle/>
          <a:p>
            <a:fld id="{DF40D084-39BF-4E4B-88BA-A3CB8221F6BE}" type="slidenum">
              <a:rPr lang="en-US" smtClean="0"/>
              <a:pPr/>
              <a:t>36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464" y="2331980"/>
            <a:ext cx="1461346" cy="292269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3901" y="2331979"/>
            <a:ext cx="1461346" cy="292269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198" y="2331979"/>
            <a:ext cx="1461346" cy="292269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6604" y="2331979"/>
            <a:ext cx="1461346" cy="292269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006" y="2331979"/>
            <a:ext cx="1461346" cy="2922691"/>
          </a:xfrm>
          <a:prstGeom prst="rect">
            <a:avLst/>
          </a:prstGeom>
        </p:spPr>
      </p:pic>
    </p:spTree>
    <p:extLst>
      <p:ext uri="{BB962C8B-B14F-4D97-AF65-F5344CB8AC3E}">
        <p14:creationId xmlns:p14="http://schemas.microsoft.com/office/powerpoint/2010/main" val="3407383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85800" y="1616765"/>
            <a:ext cx="10817352" cy="4326835"/>
          </a:xfrm>
        </p:spPr>
        <p:txBody>
          <a:bodyPr/>
          <a:lstStyle/>
          <a:p>
            <a:pPr marL="457200" indent="-457200">
              <a:buFont typeface="Arial" panose="020B0604020202020204" pitchFamily="34" charset="0"/>
              <a:buChar char="•"/>
            </a:pPr>
            <a:r>
              <a:rPr lang="en-US" dirty="0"/>
              <a:t>Encouraging and positive</a:t>
            </a:r>
          </a:p>
          <a:p>
            <a:pPr marL="457200" indent="-457200">
              <a:buFont typeface="Arial" panose="020B0604020202020204" pitchFamily="34" charset="0"/>
              <a:buChar char="•"/>
            </a:pPr>
            <a:r>
              <a:rPr lang="en-US" dirty="0"/>
              <a:t>Mediated Learning</a:t>
            </a:r>
          </a:p>
          <a:p>
            <a:pPr marL="457200" indent="-457200">
              <a:buFont typeface="Arial" panose="020B0604020202020204" pitchFamily="34" charset="0"/>
              <a:buChar char="•"/>
            </a:pPr>
            <a:r>
              <a:rPr lang="en-US" dirty="0"/>
              <a:t>Connected Text</a:t>
            </a:r>
          </a:p>
          <a:p>
            <a:pPr marL="457200" indent="-457200">
              <a:buFont typeface="Arial" panose="020B0604020202020204" pitchFamily="34" charset="0"/>
              <a:buChar char="•"/>
            </a:pPr>
            <a:r>
              <a:rPr lang="en-US" dirty="0"/>
              <a:t>Multi-sensory, explicit and systematic teaching; letter/sound </a:t>
            </a:r>
          </a:p>
          <a:p>
            <a:pPr marL="457200" indent="-457200">
              <a:buFont typeface="Arial" panose="020B0604020202020204" pitchFamily="34" charset="0"/>
              <a:buChar char="•"/>
            </a:pPr>
            <a:r>
              <a:rPr lang="en-US" dirty="0"/>
              <a:t>Repetition and Practice</a:t>
            </a:r>
          </a:p>
          <a:p>
            <a:pPr marL="457200" indent="-457200">
              <a:buFont typeface="Arial" panose="020B0604020202020204" pitchFamily="34" charset="0"/>
              <a:buChar char="•"/>
            </a:pPr>
            <a:r>
              <a:rPr lang="en-US" dirty="0"/>
              <a:t>Timed Reading, Timed Repeated Readings</a:t>
            </a:r>
          </a:p>
        </p:txBody>
      </p:sp>
      <p:sp>
        <p:nvSpPr>
          <p:cNvPr id="3" name="Title 2"/>
          <p:cNvSpPr>
            <a:spLocks noGrp="1"/>
          </p:cNvSpPr>
          <p:nvPr>
            <p:ph type="title"/>
          </p:nvPr>
        </p:nvSpPr>
        <p:spPr/>
        <p:txBody>
          <a:bodyPr/>
          <a:lstStyle/>
          <a:p>
            <a:r>
              <a:rPr lang="en-US" dirty="0"/>
              <a:t>Solid Teaching Strategies</a:t>
            </a:r>
          </a:p>
        </p:txBody>
      </p:sp>
      <p:sp>
        <p:nvSpPr>
          <p:cNvPr id="4" name="Slide Number Placeholder 3"/>
          <p:cNvSpPr>
            <a:spLocks noGrp="1"/>
          </p:cNvSpPr>
          <p:nvPr>
            <p:ph type="sldNum" sz="quarter" idx="4"/>
          </p:nvPr>
        </p:nvSpPr>
        <p:spPr/>
        <p:txBody>
          <a:bodyPr/>
          <a:lstStyle/>
          <a:p>
            <a:fld id="{DF40D084-39BF-4E4B-88BA-A3CB8221F6BE}" type="slidenum">
              <a:rPr lang="en-US" smtClean="0"/>
              <a:pPr/>
              <a:t>37</a:t>
            </a:fld>
            <a:endParaRPr lang="en-US" dirty="0"/>
          </a:p>
        </p:txBody>
      </p:sp>
    </p:spTree>
    <p:extLst>
      <p:ext uri="{BB962C8B-B14F-4D97-AF65-F5344CB8AC3E}">
        <p14:creationId xmlns:p14="http://schemas.microsoft.com/office/powerpoint/2010/main" val="352220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1001-6497-49B9-896D-E4EBAB12E1E3}"/>
              </a:ext>
            </a:extLst>
          </p:cNvPr>
          <p:cNvSpPr>
            <a:spLocks noGrp="1"/>
          </p:cNvSpPr>
          <p:nvPr>
            <p:ph type="title"/>
          </p:nvPr>
        </p:nvSpPr>
        <p:spPr>
          <a:xfrm>
            <a:off x="6096000" y="2502652"/>
            <a:ext cx="11274552" cy="1370303"/>
          </a:xfrm>
        </p:spPr>
        <p:txBody>
          <a:bodyPr/>
          <a:lstStyle/>
          <a:p>
            <a:br>
              <a:rPr lang="en-US" sz="7200" b="0" dirty="0"/>
            </a:br>
            <a:br>
              <a:rPr lang="en-US" sz="7200" b="0" dirty="0"/>
            </a:br>
            <a:endParaRPr lang="en-US" sz="7200" b="0" dirty="0"/>
          </a:p>
        </p:txBody>
      </p:sp>
      <p:sp>
        <p:nvSpPr>
          <p:cNvPr id="4" name="Slide Number Placeholder 3">
            <a:extLst>
              <a:ext uri="{FF2B5EF4-FFF2-40B4-BE49-F238E27FC236}">
                <a16:creationId xmlns:a16="http://schemas.microsoft.com/office/drawing/2014/main" id="{2C808CAA-5BE2-4562-9C80-4509F927B9F7}"/>
              </a:ext>
            </a:extLst>
          </p:cNvPr>
          <p:cNvSpPr>
            <a:spLocks noGrp="1"/>
          </p:cNvSpPr>
          <p:nvPr>
            <p:ph type="sldNum" sz="quarter" idx="4"/>
          </p:nvPr>
        </p:nvSpPr>
        <p:spPr/>
        <p:txBody>
          <a:bodyPr/>
          <a:lstStyle/>
          <a:p>
            <a:fld id="{DF40D084-39BF-4E4B-88BA-A3CB8221F6BE}" type="slidenum">
              <a:rPr lang="en-US" smtClean="0"/>
              <a:pPr/>
              <a:t>38</a:t>
            </a:fld>
            <a:endParaRPr lang="en-US" dirty="0"/>
          </a:p>
        </p:txBody>
      </p:sp>
      <p:pic>
        <p:nvPicPr>
          <p:cNvPr id="5" name="Picture 6" descr="C:\Users\Vicki\AppData\Local\Microsoft\Windows\Temporary Internet Files\Content.IE5\OGZ80PWH\MP900409107[1].jpg">
            <a:extLst>
              <a:ext uri="{FF2B5EF4-FFF2-40B4-BE49-F238E27FC236}">
                <a16:creationId xmlns:a16="http://schemas.microsoft.com/office/drawing/2014/main" id="{E023D61B-803F-4270-8269-0D73A5C81A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540"/>
          <a:stretch/>
        </p:blipFill>
        <p:spPr bwMode="auto">
          <a:xfrm>
            <a:off x="173222" y="-82826"/>
            <a:ext cx="4560838" cy="62093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4FBC5F-4653-4F81-B033-B67F1F514A79}"/>
              </a:ext>
            </a:extLst>
          </p:cNvPr>
          <p:cNvSpPr txBox="1"/>
          <p:nvPr/>
        </p:nvSpPr>
        <p:spPr>
          <a:xfrm>
            <a:off x="6096000" y="1731818"/>
            <a:ext cx="5181600" cy="4247317"/>
          </a:xfrm>
          <a:prstGeom prst="rect">
            <a:avLst/>
          </a:prstGeom>
          <a:noFill/>
        </p:spPr>
        <p:txBody>
          <a:bodyPr wrap="square" rtlCol="0">
            <a:spAutoFit/>
          </a:bodyPr>
          <a:lstStyle/>
          <a:p>
            <a:r>
              <a:rPr lang="en-US" sz="5400" dirty="0"/>
              <a:t>Play Games</a:t>
            </a:r>
          </a:p>
          <a:p>
            <a:r>
              <a:rPr lang="en-US" sz="5400" dirty="0"/>
              <a:t>Read Aloud</a:t>
            </a:r>
          </a:p>
          <a:p>
            <a:r>
              <a:rPr lang="en-US" sz="5400" dirty="0"/>
              <a:t>Echo Reading</a:t>
            </a:r>
          </a:p>
          <a:p>
            <a:r>
              <a:rPr lang="en-US" sz="5400" dirty="0"/>
              <a:t>Choral Reading</a:t>
            </a:r>
          </a:p>
          <a:p>
            <a:r>
              <a:rPr lang="en-US" sz="5400" dirty="0"/>
              <a:t>Shared Reading </a:t>
            </a:r>
          </a:p>
        </p:txBody>
      </p:sp>
    </p:spTree>
    <p:extLst>
      <p:ext uri="{BB962C8B-B14F-4D97-AF65-F5344CB8AC3E}">
        <p14:creationId xmlns:p14="http://schemas.microsoft.com/office/powerpoint/2010/main" val="341857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685F-DC6C-43BD-AA6F-DAC35B11306D}"/>
              </a:ext>
            </a:extLst>
          </p:cNvPr>
          <p:cNvSpPr>
            <a:spLocks noGrp="1"/>
          </p:cNvSpPr>
          <p:nvPr>
            <p:ph type="title"/>
          </p:nvPr>
        </p:nvSpPr>
        <p:spPr>
          <a:xfrm>
            <a:off x="1446213" y="1249885"/>
            <a:ext cx="10744200" cy="923331"/>
          </a:xfrm>
        </p:spPr>
        <p:txBody>
          <a:bodyPr>
            <a:normAutofit/>
          </a:bodyPr>
          <a:lstStyle/>
          <a:p>
            <a:r>
              <a:rPr lang="en-US" sz="2800" dirty="0"/>
              <a:t>Reuven Feuerstein, Clinical and Cognitive Psychologist 1921 – 2014) </a:t>
            </a:r>
          </a:p>
        </p:txBody>
      </p:sp>
      <p:pic>
        <p:nvPicPr>
          <p:cNvPr id="15" name="Content Placeholder 14">
            <a:extLst>
              <a:ext uri="{FF2B5EF4-FFF2-40B4-BE49-F238E27FC236}">
                <a16:creationId xmlns:a16="http://schemas.microsoft.com/office/drawing/2014/main" id="{1BF0BAFC-AC67-4466-87F8-9F87579C5E84}"/>
              </a:ext>
            </a:extLst>
          </p:cNvPr>
          <p:cNvPicPr>
            <a:picLocks noGrp="1" noChangeAspect="1"/>
          </p:cNvPicPr>
          <p:nvPr>
            <p:ph sz="quarter" idx="10"/>
          </p:nvPr>
        </p:nvPicPr>
        <p:blipFill>
          <a:blip r:embed="rId3">
            <a:extLst>
              <a:ext uri="{837473B0-CC2E-450A-ABE3-18F120FF3D39}">
                <a1611:picAttrSrcUrl xmlns:a1611="http://schemas.microsoft.com/office/drawing/2016/11/main" r:id="rId4"/>
              </a:ext>
            </a:extLst>
          </a:blip>
          <a:stretch>
            <a:fillRect/>
          </a:stretch>
        </p:blipFill>
        <p:spPr>
          <a:xfrm>
            <a:off x="7861282" y="3149843"/>
            <a:ext cx="1426432" cy="1701625"/>
          </a:xfrm>
        </p:spPr>
      </p:pic>
      <p:sp>
        <p:nvSpPr>
          <p:cNvPr id="6" name="Rectangle 5">
            <a:extLst>
              <a:ext uri="{FF2B5EF4-FFF2-40B4-BE49-F238E27FC236}">
                <a16:creationId xmlns:a16="http://schemas.microsoft.com/office/drawing/2014/main" id="{1F72D4FA-5193-4942-A4ED-B6E7859F9413}"/>
              </a:ext>
            </a:extLst>
          </p:cNvPr>
          <p:cNvSpPr/>
          <p:nvPr/>
        </p:nvSpPr>
        <p:spPr>
          <a:xfrm>
            <a:off x="1529587" y="427732"/>
            <a:ext cx="7728398"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dirty="0">
                <a:ln/>
                <a:latin typeface="Verdana" panose="020B0604030504040204" pitchFamily="34" charset="0"/>
                <a:ea typeface="Verdana" panose="020B0604030504040204" pitchFamily="34" charset="0"/>
              </a:rPr>
              <a:t>Structural Cognitive Modifiability</a:t>
            </a:r>
          </a:p>
        </p:txBody>
      </p:sp>
      <p:sp>
        <p:nvSpPr>
          <p:cNvPr id="9" name="Rectangle 8">
            <a:extLst>
              <a:ext uri="{FF2B5EF4-FFF2-40B4-BE49-F238E27FC236}">
                <a16:creationId xmlns:a16="http://schemas.microsoft.com/office/drawing/2014/main" id="{4609302D-23FF-441F-81C9-B3BD11DCC11E}"/>
              </a:ext>
            </a:extLst>
          </p:cNvPr>
          <p:cNvSpPr/>
          <p:nvPr/>
        </p:nvSpPr>
        <p:spPr>
          <a:xfrm>
            <a:off x="1575086" y="2185705"/>
            <a:ext cx="5568242" cy="206210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dirty="0">
                <a:ln w="0"/>
                <a:solidFill>
                  <a:srgbClr val="0070C0"/>
                </a:solidFill>
                <a:effectLst>
                  <a:outerShdw blurRad="38100" dist="19050" dir="2700000" algn="tl" rotWithShape="0">
                    <a:schemeClr val="dk1">
                      <a:alpha val="40000"/>
                    </a:schemeClr>
                  </a:outerShdw>
                </a:effectLst>
              </a:rPr>
              <a:t>1.  Human beings are shaped by:</a:t>
            </a:r>
          </a:p>
          <a:p>
            <a:pPr marL="2286000" lvl="3" indent="-914400">
              <a:buFont typeface="Arial" panose="020B0604020202020204" pitchFamily="34" charset="0"/>
              <a:buChar char="•"/>
            </a:pPr>
            <a:r>
              <a:rPr lang="en-US" sz="3200" dirty="0">
                <a:ln w="0"/>
                <a:solidFill>
                  <a:srgbClr val="0070C0"/>
                </a:solidFill>
                <a:effectLst>
                  <a:outerShdw blurRad="38100" dist="19050" dir="2700000" algn="tl" rotWithShape="0">
                    <a:schemeClr val="dk1">
                      <a:alpha val="40000"/>
                    </a:schemeClr>
                  </a:outerShdw>
                </a:effectLst>
              </a:rPr>
              <a:t>Environment  </a:t>
            </a:r>
          </a:p>
          <a:p>
            <a:pPr marL="2286000" lvl="3" indent="-914400">
              <a:buFont typeface="Arial" panose="020B0604020202020204" pitchFamily="34" charset="0"/>
              <a:buChar char="•"/>
            </a:pPr>
            <a:r>
              <a:rPr lang="en-US" sz="3200" dirty="0">
                <a:ln w="0"/>
                <a:solidFill>
                  <a:srgbClr val="0070C0"/>
                </a:solidFill>
                <a:effectLst>
                  <a:outerShdw blurRad="38100" dist="19050" dir="2700000" algn="tl" rotWithShape="0">
                    <a:schemeClr val="dk1">
                      <a:alpha val="40000"/>
                    </a:schemeClr>
                  </a:outerShdw>
                </a:effectLst>
              </a:rPr>
              <a:t>Human Biology </a:t>
            </a:r>
          </a:p>
          <a:p>
            <a:pPr marL="2286000" lvl="3" indent="-914400">
              <a:buFont typeface="Arial" panose="020B0604020202020204" pitchFamily="34" charset="0"/>
              <a:buChar char="•"/>
            </a:pPr>
            <a:r>
              <a:rPr lang="en-US" sz="3200" dirty="0">
                <a:ln w="0"/>
                <a:solidFill>
                  <a:srgbClr val="0070C0"/>
                </a:solidFill>
                <a:effectLst>
                  <a:outerShdw blurRad="38100" dist="19050" dir="2700000" algn="tl" rotWithShape="0">
                    <a:schemeClr val="dk1">
                      <a:alpha val="40000"/>
                    </a:schemeClr>
                  </a:outerShdw>
                </a:effectLst>
              </a:rPr>
              <a:t>Mediation</a:t>
            </a:r>
          </a:p>
        </p:txBody>
      </p:sp>
      <p:sp>
        <p:nvSpPr>
          <p:cNvPr id="10" name="Rectangle 9">
            <a:extLst>
              <a:ext uri="{FF2B5EF4-FFF2-40B4-BE49-F238E27FC236}">
                <a16:creationId xmlns:a16="http://schemas.microsoft.com/office/drawing/2014/main" id="{2BD095E0-B569-4472-B32F-3954A6E2FBF0}"/>
              </a:ext>
            </a:extLst>
          </p:cNvPr>
          <p:cNvSpPr/>
          <p:nvPr/>
        </p:nvSpPr>
        <p:spPr>
          <a:xfrm>
            <a:off x="1575086" y="4672296"/>
            <a:ext cx="4492127" cy="584775"/>
          </a:xfrm>
          <a:prstGeom prst="rect">
            <a:avLst/>
          </a:prstGeom>
          <a:noFill/>
        </p:spPr>
        <p:txBody>
          <a:bodyPr wrap="none" lIns="91440" tIns="45720" rIns="91440" bIns="45720">
            <a:spAutoFit/>
          </a:bodyPr>
          <a:lstStyle/>
          <a:p>
            <a:pPr algn="ctr"/>
            <a:r>
              <a:rPr lang="en-US" sz="3200" dirty="0">
                <a:ln w="0"/>
                <a:solidFill>
                  <a:srgbClr val="0070C0"/>
                </a:solidFill>
                <a:effectLst>
                  <a:outerShdw blurRad="38100" dist="19050" dir="2700000" algn="tl" rotWithShape="0">
                    <a:schemeClr val="dk1">
                      <a:alpha val="40000"/>
                    </a:schemeClr>
                  </a:outerShdw>
                </a:effectLst>
              </a:rPr>
              <a:t>2.  Intelligence is adaptive</a:t>
            </a:r>
          </a:p>
        </p:txBody>
      </p:sp>
      <p:sp>
        <p:nvSpPr>
          <p:cNvPr id="11" name="Rectangle 10">
            <a:extLst>
              <a:ext uri="{FF2B5EF4-FFF2-40B4-BE49-F238E27FC236}">
                <a16:creationId xmlns:a16="http://schemas.microsoft.com/office/drawing/2014/main" id="{964B8F62-12EE-4D47-960A-0AE4C4739DEE}"/>
              </a:ext>
            </a:extLst>
          </p:cNvPr>
          <p:cNvSpPr/>
          <p:nvPr/>
        </p:nvSpPr>
        <p:spPr>
          <a:xfrm>
            <a:off x="1446212" y="5437915"/>
            <a:ext cx="10476991" cy="1077218"/>
          </a:xfrm>
          <a:prstGeom prst="rect">
            <a:avLst/>
          </a:prstGeom>
          <a:noFill/>
        </p:spPr>
        <p:txBody>
          <a:bodyPr wrap="square" lIns="91440" tIns="45720" rIns="91440" bIns="45720">
            <a:spAutoFit/>
          </a:bodyPr>
          <a:lstStyle/>
          <a:p>
            <a:r>
              <a:rPr lang="en-US" sz="3200" dirty="0">
                <a:ln w="0"/>
                <a:solidFill>
                  <a:srgbClr val="0070C0"/>
                </a:solidFill>
                <a:effectLst>
                  <a:outerShdw blurRad="38100" dist="19050" dir="2700000" algn="tl" rotWithShape="0">
                    <a:schemeClr val="dk1">
                      <a:alpha val="40000"/>
                    </a:schemeClr>
                  </a:outerShdw>
                </a:effectLst>
              </a:rPr>
              <a:t>3.  The brain is plastic and can generate new structures through external and internal factors.</a:t>
            </a:r>
          </a:p>
        </p:txBody>
      </p:sp>
      <p:sp>
        <p:nvSpPr>
          <p:cNvPr id="12" name="Rectangle 11">
            <a:extLst>
              <a:ext uri="{FF2B5EF4-FFF2-40B4-BE49-F238E27FC236}">
                <a16:creationId xmlns:a16="http://schemas.microsoft.com/office/drawing/2014/main" id="{04FD7B6A-F856-4849-9C8A-D489DD5F10B8}"/>
              </a:ext>
            </a:extLst>
          </p:cNvPr>
          <p:cNvSpPr/>
          <p:nvPr/>
        </p:nvSpPr>
        <p:spPr>
          <a:xfrm>
            <a:off x="3322284" y="3809326"/>
            <a:ext cx="2449866" cy="584775"/>
          </a:xfrm>
          <a:prstGeom prst="rect">
            <a:avLst/>
          </a:prstGeom>
          <a:solidFill>
            <a:srgbClr val="DBCB7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1BFC9EF-4CF9-4A19-A549-44F49C2A8551}"/>
              </a:ext>
            </a:extLst>
          </p:cNvPr>
          <p:cNvSpPr txBox="1"/>
          <p:nvPr/>
        </p:nvSpPr>
        <p:spPr>
          <a:xfrm>
            <a:off x="7827435" y="2462330"/>
            <a:ext cx="1266822" cy="707886"/>
          </a:xfrm>
          <a:prstGeom prst="rect">
            <a:avLst/>
          </a:prstGeom>
          <a:noFill/>
        </p:spPr>
        <p:txBody>
          <a:bodyPr wrap="none" rtlCol="0">
            <a:spAutoFit/>
          </a:bodyPr>
          <a:lstStyle/>
          <a:p>
            <a:r>
              <a:rPr lang="en-US" sz="2000" b="1" dirty="0">
                <a:solidFill>
                  <a:srgbClr val="707070"/>
                </a:solidFill>
              </a:rPr>
              <a:t>5 Decades</a:t>
            </a:r>
          </a:p>
          <a:p>
            <a:r>
              <a:rPr lang="en-US" sz="2000" b="1" dirty="0">
                <a:solidFill>
                  <a:srgbClr val="707070"/>
                </a:solidFill>
              </a:rPr>
              <a:t>  PROVEN</a:t>
            </a:r>
          </a:p>
        </p:txBody>
      </p:sp>
      <p:sp>
        <p:nvSpPr>
          <p:cNvPr id="19" name="Rectangle 18">
            <a:extLst>
              <a:ext uri="{FF2B5EF4-FFF2-40B4-BE49-F238E27FC236}">
                <a16:creationId xmlns:a16="http://schemas.microsoft.com/office/drawing/2014/main" id="{493253FA-0EEA-454D-9B1C-7C345B2AF0D6}"/>
              </a:ext>
            </a:extLst>
          </p:cNvPr>
          <p:cNvSpPr/>
          <p:nvPr/>
        </p:nvSpPr>
        <p:spPr>
          <a:xfrm>
            <a:off x="9387458" y="2434615"/>
            <a:ext cx="2595414" cy="2677656"/>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dirty="0">
                <a:ln/>
                <a:solidFill>
                  <a:srgbClr val="525DC3"/>
                </a:solidFill>
              </a:rPr>
              <a:t>SCM</a:t>
            </a:r>
          </a:p>
          <a:p>
            <a:r>
              <a:rPr lang="en-US" sz="2800" b="1" dirty="0">
                <a:ln/>
                <a:solidFill>
                  <a:srgbClr val="990000"/>
                </a:solidFill>
              </a:rPr>
              <a:t>Mediation Learning Experience</a:t>
            </a:r>
          </a:p>
          <a:p>
            <a:r>
              <a:rPr lang="en-US" sz="2800" b="1" dirty="0">
                <a:ln/>
                <a:solidFill>
                  <a:srgbClr val="39BF4F"/>
                </a:solidFill>
              </a:rPr>
              <a:t>Instrumental Enrichment</a:t>
            </a:r>
            <a:endParaRPr lang="en-US" b="1" dirty="0">
              <a:ln/>
              <a:solidFill>
                <a:srgbClr val="39BF4F"/>
              </a:solidFill>
            </a:endParaRPr>
          </a:p>
        </p:txBody>
      </p:sp>
      <p:grpSp>
        <p:nvGrpSpPr>
          <p:cNvPr id="5" name="Group 4">
            <a:extLst>
              <a:ext uri="{FF2B5EF4-FFF2-40B4-BE49-F238E27FC236}">
                <a16:creationId xmlns:a16="http://schemas.microsoft.com/office/drawing/2014/main" id="{DB89A968-3792-46C5-91B6-363FF35442D1}"/>
              </a:ext>
            </a:extLst>
          </p:cNvPr>
          <p:cNvGrpSpPr/>
          <p:nvPr/>
        </p:nvGrpSpPr>
        <p:grpSpPr>
          <a:xfrm>
            <a:off x="7467600" y="2462330"/>
            <a:ext cx="4191000" cy="2947870"/>
            <a:chOff x="7770812" y="2133600"/>
            <a:chExt cx="4191000" cy="3352800"/>
          </a:xfrm>
        </p:grpSpPr>
        <p:sp>
          <p:nvSpPr>
            <p:cNvPr id="3" name="Rectangle: Rounded Corners 2">
              <a:extLst>
                <a:ext uri="{FF2B5EF4-FFF2-40B4-BE49-F238E27FC236}">
                  <a16:creationId xmlns:a16="http://schemas.microsoft.com/office/drawing/2014/main" id="{DD8B5133-1B44-4AC2-A1F6-B46B75B4DAE7}"/>
                </a:ext>
              </a:extLst>
            </p:cNvPr>
            <p:cNvSpPr/>
            <p:nvPr/>
          </p:nvSpPr>
          <p:spPr>
            <a:xfrm>
              <a:off x="7770812" y="2133600"/>
              <a:ext cx="4191000" cy="335280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BEECC7A-EB54-4854-9366-26B2C6526531}"/>
                </a:ext>
              </a:extLst>
            </p:cNvPr>
            <p:cNvSpPr/>
            <p:nvPr/>
          </p:nvSpPr>
          <p:spPr>
            <a:xfrm>
              <a:off x="8010110" y="4865947"/>
              <a:ext cx="3189463" cy="525081"/>
            </a:xfrm>
            <a:prstGeom prst="rect">
              <a:avLst/>
            </a:prstGeom>
          </p:spPr>
          <p:txBody>
            <a:bodyPr wrap="none">
              <a:spAutoFit/>
            </a:bodyPr>
            <a:lstStyle/>
            <a:p>
              <a:r>
                <a:rPr lang="en-US" sz="2400" b="1" dirty="0"/>
                <a:t>2000+ Research Studies</a:t>
              </a:r>
            </a:p>
          </p:txBody>
        </p:sp>
      </p:grpSp>
      <p:pic>
        <p:nvPicPr>
          <p:cNvPr id="14" name="Picture 13">
            <a:extLst>
              <a:ext uri="{FF2B5EF4-FFF2-40B4-BE49-F238E27FC236}">
                <a16:creationId xmlns:a16="http://schemas.microsoft.com/office/drawing/2014/main" id="{4C8861EF-AB0F-4FC6-AE72-9C20D49D205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803310" y="84205"/>
            <a:ext cx="1119893" cy="1005389"/>
          </a:xfrm>
          <a:prstGeom prst="rect">
            <a:avLst/>
          </a:prstGeom>
        </p:spPr>
      </p:pic>
    </p:spTree>
    <p:extLst>
      <p:ext uri="{BB962C8B-B14F-4D97-AF65-F5344CB8AC3E}">
        <p14:creationId xmlns:p14="http://schemas.microsoft.com/office/powerpoint/2010/main" val="228455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53" presetClass="entr" presetSubtype="16"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spcBef>
                <a:spcPct val="0"/>
              </a:spcBef>
              <a:buClrTx/>
              <a:buSzTx/>
              <a:buFont typeface="Arial" panose="020B0604020202020204" pitchFamily="34" charset="0"/>
              <a:buChar char="•"/>
              <a:defRPr/>
            </a:pPr>
            <a:r>
              <a:rPr lang="en-US" sz="2800" dirty="0"/>
              <a:t>Individualized phone consultations</a:t>
            </a:r>
          </a:p>
          <a:p>
            <a:pPr>
              <a:spcBef>
                <a:spcPct val="0"/>
              </a:spcBef>
              <a:buClrTx/>
              <a:buSzTx/>
              <a:buFont typeface="Arial" panose="020B0604020202020204" pitchFamily="34" charset="0"/>
              <a:buChar char="•"/>
              <a:defRPr/>
            </a:pPr>
            <a:r>
              <a:rPr lang="en-US" sz="2800" dirty="0"/>
              <a:t>  E-mail support</a:t>
            </a:r>
          </a:p>
          <a:p>
            <a:pPr>
              <a:spcBef>
                <a:spcPct val="0"/>
              </a:spcBef>
              <a:buClrTx/>
              <a:buSzTx/>
              <a:buFont typeface="Arial" panose="020B0604020202020204" pitchFamily="34" charset="0"/>
              <a:buChar char="•"/>
              <a:defRPr/>
            </a:pPr>
            <a:r>
              <a:rPr lang="en-US" sz="2800" dirty="0"/>
              <a:t>  Newsletters</a:t>
            </a:r>
          </a:p>
          <a:p>
            <a:pPr>
              <a:spcBef>
                <a:spcPct val="0"/>
              </a:spcBef>
              <a:buClrTx/>
              <a:buSzTx/>
              <a:buFont typeface="Arial" panose="020B0604020202020204" pitchFamily="34" charset="0"/>
              <a:buChar char="•"/>
              <a:defRPr/>
            </a:pPr>
            <a:r>
              <a:rPr lang="en-US" sz="2800" dirty="0"/>
              <a:t>  Brigance assessment kits</a:t>
            </a:r>
          </a:p>
          <a:p>
            <a:pPr>
              <a:spcBef>
                <a:spcPct val="0"/>
              </a:spcBef>
              <a:buClrTx/>
              <a:buSzTx/>
              <a:buFont typeface="Arial" panose="020B0604020202020204" pitchFamily="34" charset="0"/>
              <a:buChar char="•"/>
              <a:defRPr/>
            </a:pPr>
            <a:r>
              <a:rPr lang="en-US" sz="2800" dirty="0"/>
              <a:t>  Access to Private Consultant Locator/Database of </a:t>
            </a:r>
          </a:p>
          <a:p>
            <a:pPr>
              <a:spcBef>
                <a:spcPct val="0"/>
              </a:spcBef>
              <a:buClrTx/>
              <a:buSzTx/>
              <a:defRPr/>
            </a:pPr>
            <a:r>
              <a:rPr lang="en-US" sz="2800" dirty="0"/>
              <a:t>   homeschool friendly professionals</a:t>
            </a:r>
          </a:p>
          <a:p>
            <a:pPr>
              <a:spcBef>
                <a:spcPct val="0"/>
              </a:spcBef>
              <a:buClrTx/>
              <a:buSzTx/>
              <a:buFont typeface="Arial" panose="020B0604020202020204" pitchFamily="34" charset="0"/>
              <a:buChar char="•"/>
              <a:defRPr/>
            </a:pPr>
            <a:r>
              <a:rPr lang="en-US" sz="2800" dirty="0"/>
              <a:t>  Struggling Learner Website resources</a:t>
            </a:r>
          </a:p>
          <a:p>
            <a:pPr>
              <a:spcBef>
                <a:spcPct val="0"/>
              </a:spcBef>
              <a:buClrTx/>
              <a:buSzTx/>
              <a:buFont typeface="Arial" panose="020B0604020202020204" pitchFamily="34" charset="0"/>
              <a:buChar char="•"/>
              <a:defRPr/>
            </a:pPr>
            <a:r>
              <a:rPr lang="en-US" sz="2800" dirty="0"/>
              <a:t>  Webinars/Workshops</a:t>
            </a:r>
          </a:p>
          <a:p>
            <a:pPr>
              <a:spcBef>
                <a:spcPct val="0"/>
              </a:spcBef>
              <a:buClrTx/>
              <a:buSzTx/>
              <a:buFont typeface="Arial" panose="020B0604020202020204" pitchFamily="34" charset="0"/>
              <a:buChar char="•"/>
              <a:defRPr/>
            </a:pPr>
            <a:r>
              <a:rPr lang="en-US" sz="2800" dirty="0"/>
              <a:t>  Prayer support and encouragement</a:t>
            </a:r>
          </a:p>
          <a:p>
            <a:pPr>
              <a:spcBef>
                <a:spcPct val="0"/>
              </a:spcBef>
              <a:buClrTx/>
              <a:buSzTx/>
              <a:buFont typeface="Arial" panose="020B0604020202020204" pitchFamily="34" charset="0"/>
              <a:buChar char="•"/>
              <a:defRPr/>
            </a:pPr>
            <a:r>
              <a:rPr lang="en-US" sz="2800" dirty="0"/>
              <a:t> Compassion grants</a:t>
            </a:r>
          </a:p>
          <a:p>
            <a:endParaRPr lang="en-US" sz="2800" dirty="0"/>
          </a:p>
        </p:txBody>
      </p:sp>
      <p:sp>
        <p:nvSpPr>
          <p:cNvPr id="3" name="Title 2"/>
          <p:cNvSpPr>
            <a:spLocks noGrp="1"/>
          </p:cNvSpPr>
          <p:nvPr>
            <p:ph type="title"/>
          </p:nvPr>
        </p:nvSpPr>
        <p:spPr>
          <a:xfrm>
            <a:off x="688848" y="458497"/>
            <a:ext cx="11274552" cy="1370303"/>
          </a:xfrm>
        </p:spPr>
        <p:txBody>
          <a:bodyPr/>
          <a:lstStyle/>
          <a:p>
            <a:pPr algn="r"/>
            <a:r>
              <a:rPr lang="en-US" sz="3200" dirty="0"/>
              <a:t>We Provide Our Members…</a:t>
            </a:r>
          </a:p>
        </p:txBody>
      </p:sp>
      <p:sp>
        <p:nvSpPr>
          <p:cNvPr id="4" name="Slide Number Placeholder 3"/>
          <p:cNvSpPr>
            <a:spLocks noGrp="1"/>
          </p:cNvSpPr>
          <p:nvPr>
            <p:ph type="sldNum" sz="quarter" idx="4"/>
          </p:nvPr>
        </p:nvSpPr>
        <p:spPr/>
        <p:txBody>
          <a:bodyPr/>
          <a:lstStyle/>
          <a:p>
            <a:fld id="{DF40D084-39BF-4E4B-88BA-A3CB8221F6BE}" type="slidenum">
              <a:rPr lang="en-US" smtClean="0"/>
              <a:pPr/>
              <a:t>4</a:t>
            </a:fld>
            <a:endParaRPr lang="en-US" dirty="0"/>
          </a:p>
        </p:txBody>
      </p:sp>
    </p:spTree>
    <p:extLst>
      <p:ext uri="{BB962C8B-B14F-4D97-AF65-F5344CB8AC3E}">
        <p14:creationId xmlns:p14="http://schemas.microsoft.com/office/powerpoint/2010/main" val="516785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B807690E-E085-4CE0-B93A-F7A1F6467E20}"/>
              </a:ext>
            </a:extLst>
          </p:cNvPr>
          <p:cNvGrpSpPr/>
          <p:nvPr/>
        </p:nvGrpSpPr>
        <p:grpSpPr>
          <a:xfrm>
            <a:off x="5564587" y="4835652"/>
            <a:ext cx="2476946" cy="1521018"/>
            <a:chOff x="1679399" y="4734969"/>
            <a:chExt cx="2476946" cy="1521018"/>
          </a:xfrm>
        </p:grpSpPr>
        <p:pic>
          <p:nvPicPr>
            <p:cNvPr id="20" name="Picture 19">
              <a:extLst>
                <a:ext uri="{FF2B5EF4-FFF2-40B4-BE49-F238E27FC236}">
                  <a16:creationId xmlns:a16="http://schemas.microsoft.com/office/drawing/2014/main" id="{FEC62F9A-F4C4-4A49-B37C-084D4144601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79399" y="4734969"/>
              <a:ext cx="2476946" cy="1175392"/>
            </a:xfrm>
            <a:prstGeom prst="rect">
              <a:avLst/>
            </a:prstGeom>
          </p:spPr>
        </p:pic>
        <p:sp>
          <p:nvSpPr>
            <p:cNvPr id="43" name="TextBox 42">
              <a:extLst>
                <a:ext uri="{FF2B5EF4-FFF2-40B4-BE49-F238E27FC236}">
                  <a16:creationId xmlns:a16="http://schemas.microsoft.com/office/drawing/2014/main" id="{645ECCC8-A52E-47CA-BAAB-D23590A468E7}"/>
                </a:ext>
              </a:extLst>
            </p:cNvPr>
            <p:cNvSpPr txBox="1"/>
            <p:nvPr/>
          </p:nvSpPr>
          <p:spPr>
            <a:xfrm>
              <a:off x="1821216" y="5794322"/>
              <a:ext cx="1914178" cy="461665"/>
            </a:xfrm>
            <a:prstGeom prst="rect">
              <a:avLst/>
            </a:prstGeom>
            <a:noFill/>
          </p:spPr>
          <p:txBody>
            <a:bodyPr wrap="none" rtlCol="0">
              <a:spAutoFit/>
            </a:bodyPr>
            <a:lstStyle/>
            <a:p>
              <a:r>
                <a:rPr lang="en-US" sz="2400" dirty="0"/>
                <a:t>Relationships </a:t>
              </a:r>
            </a:p>
          </p:txBody>
        </p:sp>
      </p:grpSp>
      <p:sp>
        <p:nvSpPr>
          <p:cNvPr id="48" name="Title 3">
            <a:extLst>
              <a:ext uri="{FF2B5EF4-FFF2-40B4-BE49-F238E27FC236}">
                <a16:creationId xmlns:a16="http://schemas.microsoft.com/office/drawing/2014/main" id="{711A2398-123F-4F8E-808E-0BF363F255E9}"/>
              </a:ext>
            </a:extLst>
          </p:cNvPr>
          <p:cNvSpPr txBox="1">
            <a:spLocks/>
          </p:cNvSpPr>
          <p:nvPr/>
        </p:nvSpPr>
        <p:spPr>
          <a:xfrm>
            <a:off x="1553259" y="461756"/>
            <a:ext cx="9852670" cy="590931"/>
          </a:xfrm>
          <a:prstGeom prst="rect">
            <a:avLst/>
          </a:prstGeom>
          <a:noFill/>
        </p:spPr>
        <p:txBody>
          <a:bodyPr vert="horz" wrap="square" lIns="91440" tIns="45720" rIns="91440" bIns="45720" rtlCol="0" anchor="b">
            <a:sp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3600" kern="12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ln/>
                <a:solidFill>
                  <a:schemeClr val="tx1"/>
                </a:solidFill>
              </a:rPr>
              <a:t>Equipping Minds: Transforming Learners</a:t>
            </a:r>
            <a:endParaRPr lang="en-US" sz="4400" dirty="0">
              <a:ln/>
              <a:solidFill>
                <a:schemeClr val="tx1"/>
              </a:solidFill>
            </a:endParaRPr>
          </a:p>
        </p:txBody>
      </p:sp>
      <p:sp>
        <p:nvSpPr>
          <p:cNvPr id="21" name="Rectangle 20">
            <a:extLst>
              <a:ext uri="{FF2B5EF4-FFF2-40B4-BE49-F238E27FC236}">
                <a16:creationId xmlns:a16="http://schemas.microsoft.com/office/drawing/2014/main" id="{85DDA4BE-E721-41B1-BA90-575738C7CAEF}"/>
              </a:ext>
            </a:extLst>
          </p:cNvPr>
          <p:cNvSpPr/>
          <p:nvPr/>
        </p:nvSpPr>
        <p:spPr>
          <a:xfrm>
            <a:off x="1415427" y="1114266"/>
            <a:ext cx="8122938" cy="584775"/>
          </a:xfrm>
          <a:prstGeom prst="rect">
            <a:avLst/>
          </a:prstGeom>
        </p:spPr>
        <p:txBody>
          <a:bodyPr wrap="square">
            <a:spAutoFit/>
          </a:bodyPr>
          <a:lstStyle/>
          <a:p>
            <a:r>
              <a:rPr lang="en-US" sz="3200" dirty="0">
                <a:ln w="0"/>
                <a:effectLst>
                  <a:outerShdw blurRad="38100" dist="19050" dir="2700000" algn="tl" rotWithShape="0">
                    <a:schemeClr val="dk1">
                      <a:alpha val="40000"/>
                    </a:schemeClr>
                  </a:outerShdw>
                </a:effectLst>
              </a:rPr>
              <a:t> </a:t>
            </a:r>
          </a:p>
        </p:txBody>
      </p:sp>
      <p:sp>
        <p:nvSpPr>
          <p:cNvPr id="2" name="Rectangle 1">
            <a:extLst>
              <a:ext uri="{FF2B5EF4-FFF2-40B4-BE49-F238E27FC236}">
                <a16:creationId xmlns:a16="http://schemas.microsoft.com/office/drawing/2014/main" id="{757576CC-8F92-4465-9D66-05F58381A39F}"/>
              </a:ext>
            </a:extLst>
          </p:cNvPr>
          <p:cNvSpPr/>
          <p:nvPr/>
        </p:nvSpPr>
        <p:spPr>
          <a:xfrm>
            <a:off x="1442262" y="1165928"/>
            <a:ext cx="2558457" cy="646331"/>
          </a:xfrm>
          <a:prstGeom prst="rect">
            <a:avLst/>
          </a:prstGeom>
        </p:spPr>
        <p:txBody>
          <a:bodyPr wrap="none">
            <a:spAutoFit/>
          </a:bodyPr>
          <a:lstStyle/>
          <a:p>
            <a:r>
              <a:rPr lang="en-US" sz="3600" dirty="0">
                <a:ln w="0"/>
                <a:effectLst>
                  <a:outerShdw blurRad="38100" dist="19050" dir="2700000" algn="tl" rotWithShape="0">
                    <a:schemeClr val="dk1">
                      <a:alpha val="40000"/>
                    </a:schemeClr>
                  </a:outerShdw>
                </a:effectLst>
              </a:rPr>
              <a:t>Strengthens:</a:t>
            </a:r>
            <a:endParaRPr lang="en-US" sz="3600" dirty="0"/>
          </a:p>
        </p:txBody>
      </p:sp>
      <p:grpSp>
        <p:nvGrpSpPr>
          <p:cNvPr id="35" name="Group 34">
            <a:extLst>
              <a:ext uri="{FF2B5EF4-FFF2-40B4-BE49-F238E27FC236}">
                <a16:creationId xmlns:a16="http://schemas.microsoft.com/office/drawing/2014/main" id="{C1EB1261-0220-477D-95E8-358485DD3884}"/>
              </a:ext>
            </a:extLst>
          </p:cNvPr>
          <p:cNvGrpSpPr/>
          <p:nvPr/>
        </p:nvGrpSpPr>
        <p:grpSpPr>
          <a:xfrm>
            <a:off x="8995308" y="2416992"/>
            <a:ext cx="2232662" cy="1340820"/>
            <a:chOff x="8942039" y="2497318"/>
            <a:chExt cx="2232662" cy="1340820"/>
          </a:xfrm>
        </p:grpSpPr>
        <p:sp>
          <p:nvSpPr>
            <p:cNvPr id="8" name="Rectangle 7">
              <a:extLst>
                <a:ext uri="{FF2B5EF4-FFF2-40B4-BE49-F238E27FC236}">
                  <a16:creationId xmlns:a16="http://schemas.microsoft.com/office/drawing/2014/main" id="{4037E8B0-650E-47AE-BA49-CDEFE1E41F09}"/>
                </a:ext>
              </a:extLst>
            </p:cNvPr>
            <p:cNvSpPr/>
            <p:nvPr/>
          </p:nvSpPr>
          <p:spPr>
            <a:xfrm>
              <a:off x="8942039" y="3376473"/>
              <a:ext cx="2232662" cy="461665"/>
            </a:xfrm>
            <a:prstGeom prst="rect">
              <a:avLst/>
            </a:prstGeom>
          </p:spPr>
          <p:txBody>
            <a:bodyPr wrap="none">
              <a:spAutoFit/>
            </a:bodyPr>
            <a:lstStyle/>
            <a:p>
              <a:r>
                <a:rPr lang="en-US" sz="2400" dirty="0"/>
                <a:t>Communication </a:t>
              </a:r>
            </a:p>
          </p:txBody>
        </p:sp>
        <p:grpSp>
          <p:nvGrpSpPr>
            <p:cNvPr id="9" name="Group 8">
              <a:extLst>
                <a:ext uri="{FF2B5EF4-FFF2-40B4-BE49-F238E27FC236}">
                  <a16:creationId xmlns:a16="http://schemas.microsoft.com/office/drawing/2014/main" id="{3FA24820-7792-44FA-8EBD-B28B03DAFE60}"/>
                </a:ext>
              </a:extLst>
            </p:cNvPr>
            <p:cNvGrpSpPr/>
            <p:nvPr/>
          </p:nvGrpSpPr>
          <p:grpSpPr>
            <a:xfrm>
              <a:off x="9433070" y="2497318"/>
              <a:ext cx="1365448" cy="675194"/>
              <a:chOff x="9490822" y="4356488"/>
              <a:chExt cx="1365448" cy="675194"/>
            </a:xfrm>
          </p:grpSpPr>
          <p:sp>
            <p:nvSpPr>
              <p:cNvPr id="5" name="Speech Bubble: Oval 4">
                <a:extLst>
                  <a:ext uri="{FF2B5EF4-FFF2-40B4-BE49-F238E27FC236}">
                    <a16:creationId xmlns:a16="http://schemas.microsoft.com/office/drawing/2014/main" id="{456D9878-613D-43F1-ACBD-CB2029AA3046}"/>
                  </a:ext>
                </a:extLst>
              </p:cNvPr>
              <p:cNvSpPr/>
              <p:nvPr/>
            </p:nvSpPr>
            <p:spPr>
              <a:xfrm>
                <a:off x="9490822" y="4570017"/>
                <a:ext cx="895067" cy="461665"/>
              </a:xfrm>
              <a:prstGeom prst="wedgeEllipseCallout">
                <a:avLst>
                  <a:gd name="adj1" fmla="val -43554"/>
                  <a:gd name="adj2" fmla="val 64761"/>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alpha val="99000"/>
                  </a:schemeClr>
                </a:solidFill>
              </a:ln>
              <a:effectLst>
                <a:softEdge rad="0"/>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peech Bubble: Oval 15">
                <a:extLst>
                  <a:ext uri="{FF2B5EF4-FFF2-40B4-BE49-F238E27FC236}">
                    <a16:creationId xmlns:a16="http://schemas.microsoft.com/office/drawing/2014/main" id="{A94CEAE1-4763-448C-92D5-EB8588C9B285}"/>
                  </a:ext>
                </a:extLst>
              </p:cNvPr>
              <p:cNvSpPr/>
              <p:nvPr/>
            </p:nvSpPr>
            <p:spPr>
              <a:xfrm flipH="1">
                <a:off x="9961203" y="4356488"/>
                <a:ext cx="895067" cy="500818"/>
              </a:xfrm>
              <a:prstGeom prst="wedgeEllipseCallout">
                <a:avLst>
                  <a:gd name="adj1" fmla="val -52169"/>
                  <a:gd name="adj2" fmla="val 56768"/>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accent1">
                    <a:shade val="50000"/>
                    <a:alpha val="99000"/>
                  </a:schemeClr>
                </a:solidFill>
              </a:ln>
              <a:effectLst>
                <a:softEdge rad="0"/>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4" name="Group 33">
            <a:extLst>
              <a:ext uri="{FF2B5EF4-FFF2-40B4-BE49-F238E27FC236}">
                <a16:creationId xmlns:a16="http://schemas.microsoft.com/office/drawing/2014/main" id="{E0A1650A-F9D0-40A2-A2DE-CF93DD5BD636}"/>
              </a:ext>
            </a:extLst>
          </p:cNvPr>
          <p:cNvGrpSpPr/>
          <p:nvPr/>
        </p:nvGrpSpPr>
        <p:grpSpPr>
          <a:xfrm>
            <a:off x="9170604" y="4706827"/>
            <a:ext cx="2123728" cy="1538165"/>
            <a:chOff x="6193112" y="4547307"/>
            <a:chExt cx="2123728" cy="1538165"/>
          </a:xfrm>
        </p:grpSpPr>
        <p:sp>
          <p:nvSpPr>
            <p:cNvPr id="18" name="Rectangle 17">
              <a:extLst>
                <a:ext uri="{FF2B5EF4-FFF2-40B4-BE49-F238E27FC236}">
                  <a16:creationId xmlns:a16="http://schemas.microsoft.com/office/drawing/2014/main" id="{9BA3529B-5990-41EE-BBE5-73D9D795086F}"/>
                </a:ext>
              </a:extLst>
            </p:cNvPr>
            <p:cNvSpPr/>
            <p:nvPr/>
          </p:nvSpPr>
          <p:spPr>
            <a:xfrm>
              <a:off x="6193112" y="4547307"/>
              <a:ext cx="1596271" cy="923330"/>
            </a:xfrm>
            <a:prstGeom prst="rect">
              <a:avLst/>
            </a:prstGeom>
            <a:noFill/>
          </p:spPr>
          <p:txBody>
            <a:bodyPr wrap="none" lIns="91440" tIns="45720" rIns="91440" bIns="45720">
              <a:spAutoFit/>
            </a:bodyPr>
            <a:lstStyle/>
            <a:p>
              <a:pPr algn="ctr"/>
              <a:r>
                <a:rPr lang="en-US" sz="5400" dirty="0">
                  <a:ln w="0"/>
                  <a:solidFill>
                    <a:srgbClr val="4E8ABE"/>
                  </a:solidFill>
                  <a:effectLst>
                    <a:outerShdw blurRad="38100" dist="19050" dir="2700000" algn="tl" rotWithShape="0">
                      <a:schemeClr val="dk1">
                        <a:alpha val="40000"/>
                      </a:schemeClr>
                    </a:outerShdw>
                  </a:effectLst>
                  <a:latin typeface="Arial Black" panose="020B0A04020102020204" pitchFamily="34" charset="0"/>
                </a:rPr>
                <a:t>Life</a:t>
              </a:r>
            </a:p>
          </p:txBody>
        </p:sp>
        <p:sp>
          <p:nvSpPr>
            <p:cNvPr id="25" name="Rectangle 24">
              <a:extLst>
                <a:ext uri="{FF2B5EF4-FFF2-40B4-BE49-F238E27FC236}">
                  <a16:creationId xmlns:a16="http://schemas.microsoft.com/office/drawing/2014/main" id="{160B46CF-9EEF-49B2-BA9A-2BA4B3F44786}"/>
                </a:ext>
              </a:extLst>
            </p:cNvPr>
            <p:cNvSpPr/>
            <p:nvPr/>
          </p:nvSpPr>
          <p:spPr>
            <a:xfrm>
              <a:off x="6598100" y="5069809"/>
              <a:ext cx="1718740" cy="1015663"/>
            </a:xfrm>
            <a:prstGeom prst="rect">
              <a:avLst/>
            </a:prstGeom>
            <a:noFill/>
          </p:spPr>
          <p:txBody>
            <a:bodyPr wrap="none" lIns="91440" tIns="45720" rIns="91440" bIns="45720">
              <a:spAutoFit/>
            </a:bodyPr>
            <a:lstStyle/>
            <a:p>
              <a:pPr algn="ctr"/>
              <a:r>
                <a:rPr lang="en-US" sz="6000" dirty="0">
                  <a:ln w="0"/>
                  <a:solidFill>
                    <a:srgbClr val="AFBD21"/>
                  </a:solidFill>
                  <a:effectLst>
                    <a:outerShdw blurRad="38100" dist="19050" dir="2700000" algn="tl" rotWithShape="0">
                      <a:schemeClr val="dk1">
                        <a:alpha val="40000"/>
                      </a:schemeClr>
                    </a:outerShdw>
                  </a:effectLst>
                </a:rPr>
                <a:t>Skills</a:t>
              </a:r>
            </a:p>
          </p:txBody>
        </p:sp>
      </p:grpSp>
      <p:grpSp>
        <p:nvGrpSpPr>
          <p:cNvPr id="38" name="Group 37">
            <a:extLst>
              <a:ext uri="{FF2B5EF4-FFF2-40B4-BE49-F238E27FC236}">
                <a16:creationId xmlns:a16="http://schemas.microsoft.com/office/drawing/2014/main" id="{CB763002-3371-477B-8C53-59EF1C923C59}"/>
              </a:ext>
            </a:extLst>
          </p:cNvPr>
          <p:cNvGrpSpPr/>
          <p:nvPr/>
        </p:nvGrpSpPr>
        <p:grpSpPr>
          <a:xfrm>
            <a:off x="5734529" y="1754585"/>
            <a:ext cx="1850443" cy="2520914"/>
            <a:chOff x="9035617" y="4130667"/>
            <a:chExt cx="1850443" cy="2520914"/>
          </a:xfrm>
        </p:grpSpPr>
        <p:sp>
          <p:nvSpPr>
            <p:cNvPr id="4" name="TextBox 3">
              <a:extLst>
                <a:ext uri="{FF2B5EF4-FFF2-40B4-BE49-F238E27FC236}">
                  <a16:creationId xmlns:a16="http://schemas.microsoft.com/office/drawing/2014/main" id="{845F62CE-07F2-4C34-8C3B-3C9E3E233069}"/>
                </a:ext>
              </a:extLst>
            </p:cNvPr>
            <p:cNvSpPr txBox="1"/>
            <p:nvPr/>
          </p:nvSpPr>
          <p:spPr>
            <a:xfrm>
              <a:off x="9035617" y="6189916"/>
              <a:ext cx="1850443" cy="461665"/>
            </a:xfrm>
            <a:prstGeom prst="rect">
              <a:avLst/>
            </a:prstGeom>
            <a:noFill/>
          </p:spPr>
          <p:txBody>
            <a:bodyPr wrap="none" rtlCol="0">
              <a:spAutoFit/>
            </a:bodyPr>
            <a:lstStyle/>
            <a:p>
              <a:r>
                <a:rPr lang="en-US" sz="2400" dirty="0"/>
                <a:t>Perseverance</a:t>
              </a:r>
            </a:p>
          </p:txBody>
        </p:sp>
        <p:grpSp>
          <p:nvGrpSpPr>
            <p:cNvPr id="29" name="Group 28">
              <a:extLst>
                <a:ext uri="{FF2B5EF4-FFF2-40B4-BE49-F238E27FC236}">
                  <a16:creationId xmlns:a16="http://schemas.microsoft.com/office/drawing/2014/main" id="{DF4142F5-C595-49E9-BA80-55D540CD3F24}"/>
                </a:ext>
              </a:extLst>
            </p:cNvPr>
            <p:cNvGrpSpPr/>
            <p:nvPr/>
          </p:nvGrpSpPr>
          <p:grpSpPr>
            <a:xfrm>
              <a:off x="9288899" y="4130667"/>
              <a:ext cx="1493448" cy="2139872"/>
              <a:chOff x="9595929" y="4482258"/>
              <a:chExt cx="1603112" cy="2155033"/>
            </a:xfrm>
          </p:grpSpPr>
          <p:sp>
            <p:nvSpPr>
              <p:cNvPr id="30" name="Flowchart: Predefined Process 29">
                <a:extLst>
                  <a:ext uri="{FF2B5EF4-FFF2-40B4-BE49-F238E27FC236}">
                    <a16:creationId xmlns:a16="http://schemas.microsoft.com/office/drawing/2014/main" id="{8453CE19-55EA-4E76-9C5F-D346897CC762}"/>
                  </a:ext>
                </a:extLst>
              </p:cNvPr>
              <p:cNvSpPr/>
              <p:nvPr/>
            </p:nvSpPr>
            <p:spPr>
              <a:xfrm>
                <a:off x="10212510" y="5647735"/>
                <a:ext cx="369949" cy="989556"/>
              </a:xfrm>
              <a:prstGeom prst="flowChartPredefinedProcess">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07F9C8FE-50BF-4EB6-B9D4-1B85ABDA9FAB}"/>
                  </a:ext>
                </a:extLst>
              </p:cNvPr>
              <p:cNvSpPr/>
              <p:nvPr/>
            </p:nvSpPr>
            <p:spPr>
              <a:xfrm>
                <a:off x="9595929" y="4482258"/>
                <a:ext cx="1603112" cy="1471961"/>
              </a:xfrm>
              <a:prstGeom prst="diamond">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38100">
                <a:solidFill>
                  <a:schemeClr val="tx1"/>
                </a:solidFill>
              </a:ln>
              <a:scene3d>
                <a:camera prst="orthographicFront"/>
                <a:lightRig rig="threePt" dir="t"/>
              </a:scene3d>
              <a:sp3d extrusionH="25400">
                <a:bevelT w="6350"/>
                <a:bevelB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53DC259-5757-4F28-86C0-A583D40290AC}"/>
                  </a:ext>
                </a:extLst>
              </p:cNvPr>
              <p:cNvSpPr/>
              <p:nvPr/>
            </p:nvSpPr>
            <p:spPr>
              <a:xfrm>
                <a:off x="9750609" y="4737805"/>
                <a:ext cx="1198784" cy="960867"/>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rPr>
                  <a:t> </a:t>
                </a:r>
                <a:r>
                  <a:rPr lang="en-US" sz="2400" dirty="0">
                    <a:ln w="0"/>
                    <a:effectLst>
                      <a:outerShdw blurRad="38100" dist="19050" dir="2700000" algn="tl" rotWithShape="0">
                        <a:schemeClr val="dk1">
                          <a:alpha val="40000"/>
                        </a:schemeClr>
                      </a:outerShdw>
                    </a:effectLst>
                  </a:rPr>
                  <a:t>Don’t    Quit</a:t>
                </a:r>
                <a:endParaRPr lang="en-US" sz="3200" dirty="0">
                  <a:ln w="0"/>
                  <a:effectLst>
                    <a:outerShdw blurRad="38100" dist="19050" dir="2700000" algn="tl" rotWithShape="0">
                      <a:schemeClr val="dk1">
                        <a:alpha val="40000"/>
                      </a:schemeClr>
                    </a:outerShdw>
                  </a:effectLst>
                </a:endParaRPr>
              </a:p>
            </p:txBody>
          </p:sp>
        </p:grpSp>
      </p:grpSp>
      <p:grpSp>
        <p:nvGrpSpPr>
          <p:cNvPr id="57" name="Group 56">
            <a:extLst>
              <a:ext uri="{FF2B5EF4-FFF2-40B4-BE49-F238E27FC236}">
                <a16:creationId xmlns:a16="http://schemas.microsoft.com/office/drawing/2014/main" id="{917922A2-03EA-495A-A42A-9896A51E7ED4}"/>
              </a:ext>
            </a:extLst>
          </p:cNvPr>
          <p:cNvGrpSpPr/>
          <p:nvPr/>
        </p:nvGrpSpPr>
        <p:grpSpPr>
          <a:xfrm>
            <a:off x="1728985" y="4749776"/>
            <a:ext cx="2695609" cy="1884874"/>
            <a:chOff x="5346558" y="1716801"/>
            <a:chExt cx="2695609" cy="1884874"/>
          </a:xfrm>
        </p:grpSpPr>
        <p:grpSp>
          <p:nvGrpSpPr>
            <p:cNvPr id="55" name="Group 54">
              <a:extLst>
                <a:ext uri="{FF2B5EF4-FFF2-40B4-BE49-F238E27FC236}">
                  <a16:creationId xmlns:a16="http://schemas.microsoft.com/office/drawing/2014/main" id="{01CBA8CE-B22D-4C36-9393-36D5EF067D41}"/>
                </a:ext>
              </a:extLst>
            </p:cNvPr>
            <p:cNvGrpSpPr/>
            <p:nvPr/>
          </p:nvGrpSpPr>
          <p:grpSpPr>
            <a:xfrm>
              <a:off x="5346558" y="1716801"/>
              <a:ext cx="2695609" cy="1884874"/>
              <a:chOff x="5289227" y="1741869"/>
              <a:chExt cx="2695609" cy="1884874"/>
            </a:xfrm>
          </p:grpSpPr>
          <p:sp>
            <p:nvSpPr>
              <p:cNvPr id="6" name="Rectangle 5">
                <a:extLst>
                  <a:ext uri="{FF2B5EF4-FFF2-40B4-BE49-F238E27FC236}">
                    <a16:creationId xmlns:a16="http://schemas.microsoft.com/office/drawing/2014/main" id="{E3501666-5FB1-4F85-8455-6836E6A290A8}"/>
                  </a:ext>
                </a:extLst>
              </p:cNvPr>
              <p:cNvSpPr/>
              <p:nvPr/>
            </p:nvSpPr>
            <p:spPr>
              <a:xfrm>
                <a:off x="5289227" y="3165078"/>
                <a:ext cx="2695609" cy="461665"/>
              </a:xfrm>
              <a:prstGeom prst="rect">
                <a:avLst/>
              </a:prstGeom>
            </p:spPr>
            <p:txBody>
              <a:bodyPr wrap="square">
                <a:spAutoFit/>
              </a:bodyPr>
              <a:lstStyle/>
              <a:p>
                <a:r>
                  <a:rPr lang="en-US" sz="2400" dirty="0"/>
                  <a:t>Job Performance </a:t>
                </a:r>
              </a:p>
            </p:txBody>
          </p:sp>
          <p:pic>
            <p:nvPicPr>
              <p:cNvPr id="40" name="Picture 39">
                <a:extLst>
                  <a:ext uri="{FF2B5EF4-FFF2-40B4-BE49-F238E27FC236}">
                    <a16:creationId xmlns:a16="http://schemas.microsoft.com/office/drawing/2014/main" id="{C92F757E-CE53-453A-A6AF-97A940B7BF7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382453" y="1937511"/>
                <a:ext cx="665827" cy="1095655"/>
              </a:xfrm>
              <a:prstGeom prst="rect">
                <a:avLst/>
              </a:prstGeom>
            </p:spPr>
          </p:pic>
          <p:grpSp>
            <p:nvGrpSpPr>
              <p:cNvPr id="52" name="Group 51">
                <a:extLst>
                  <a:ext uri="{FF2B5EF4-FFF2-40B4-BE49-F238E27FC236}">
                    <a16:creationId xmlns:a16="http://schemas.microsoft.com/office/drawing/2014/main" id="{47B09F3D-D2CC-47C8-94CF-CBF91A93F20D}"/>
                  </a:ext>
                </a:extLst>
              </p:cNvPr>
              <p:cNvGrpSpPr/>
              <p:nvPr/>
            </p:nvGrpSpPr>
            <p:grpSpPr>
              <a:xfrm>
                <a:off x="6106090" y="1741869"/>
                <a:ext cx="1482536" cy="1692771"/>
                <a:chOff x="4114253" y="5991673"/>
                <a:chExt cx="1508710" cy="1817018"/>
              </a:xfrm>
            </p:grpSpPr>
            <p:sp>
              <p:nvSpPr>
                <p:cNvPr id="46" name="Rectangle 45">
                  <a:extLst>
                    <a:ext uri="{FF2B5EF4-FFF2-40B4-BE49-F238E27FC236}">
                      <a16:creationId xmlns:a16="http://schemas.microsoft.com/office/drawing/2014/main" id="{8EE30AFF-C118-4525-A57F-A7AAA02C54E0}"/>
                    </a:ext>
                  </a:extLst>
                </p:cNvPr>
                <p:cNvSpPr/>
                <p:nvPr/>
              </p:nvSpPr>
              <p:spPr>
                <a:xfrm>
                  <a:off x="4245490" y="5991673"/>
                  <a:ext cx="1377473" cy="1817018"/>
                </a:xfrm>
                <a:prstGeom prst="rect">
                  <a:avLst/>
                </a:prstGeom>
                <a:noFill/>
              </p:spPr>
              <p:txBody>
                <a:bodyPr wrap="none" lIns="91440" tIns="45720" rIns="91440" bIns="45720">
                  <a:spAutoFit/>
                </a:bodyPr>
                <a:lstStyle/>
                <a:p>
                  <a:pPr algn="ctr"/>
                  <a:r>
                    <a:rPr lang="en-US" sz="2000" dirty="0">
                      <a:ln w="0"/>
                      <a:effectLst>
                        <a:outerShdw blurRad="38100" dist="19050" dir="2700000" algn="tl" rotWithShape="0">
                          <a:schemeClr val="dk1">
                            <a:alpha val="40000"/>
                          </a:schemeClr>
                        </a:outerShdw>
                      </a:effectLst>
                    </a:rPr>
                    <a:t>Evaluation</a:t>
                  </a:r>
                </a:p>
                <a:p>
                  <a:pPr algn="ctr"/>
                  <a:endParaRPr lang="en-US" sz="2800" dirty="0">
                    <a:ln w="0"/>
                    <a:effectLst>
                      <a:outerShdw blurRad="38100" dist="19050" dir="2700000" algn="tl" rotWithShape="0">
                        <a:schemeClr val="dk1">
                          <a:alpha val="40000"/>
                        </a:schemeClr>
                      </a:outerShdw>
                    </a:effectLst>
                  </a:endParaRPr>
                </a:p>
                <a:p>
                  <a:endParaRPr lang="en-US" sz="2800" dirty="0">
                    <a:ln w="0"/>
                    <a:effectLst>
                      <a:outerShdw blurRad="38100" dist="19050" dir="2700000" algn="tl" rotWithShape="0">
                        <a:schemeClr val="dk1">
                          <a:alpha val="40000"/>
                        </a:schemeClr>
                      </a:outerShdw>
                    </a:effectLst>
                  </a:endParaRPr>
                </a:p>
                <a:p>
                  <a:pPr algn="ctr"/>
                  <a:endParaRPr lang="en-US" sz="2800" dirty="0">
                    <a:ln w="0"/>
                    <a:effectLst>
                      <a:outerShdw blurRad="38100" dist="19050" dir="2700000" algn="tl" rotWithShape="0">
                        <a:schemeClr val="dk1">
                          <a:alpha val="40000"/>
                        </a:schemeClr>
                      </a:outerShdw>
                    </a:effectLst>
                  </a:endParaRPr>
                </a:p>
              </p:txBody>
            </p:sp>
            <p:sp>
              <p:nvSpPr>
                <p:cNvPr id="49" name="Rectangle 48">
                  <a:extLst>
                    <a:ext uri="{FF2B5EF4-FFF2-40B4-BE49-F238E27FC236}">
                      <a16:creationId xmlns:a16="http://schemas.microsoft.com/office/drawing/2014/main" id="{13C89C30-B9B1-4F54-895A-7D85C56CD646}"/>
                    </a:ext>
                  </a:extLst>
                </p:cNvPr>
                <p:cNvSpPr/>
                <p:nvPr/>
              </p:nvSpPr>
              <p:spPr>
                <a:xfrm>
                  <a:off x="4115443" y="6827583"/>
                  <a:ext cx="228600" cy="212460"/>
                </a:xfrm>
                <a:prstGeom prst="rect">
                  <a:avLst/>
                </a:prstGeom>
                <a:noFill/>
                <a:scene3d>
                  <a:camera prst="orthographicFront"/>
                  <a:lightRig rig="threePt" dir="t">
                    <a:rot lat="0" lon="0" rev="2400000"/>
                  </a:lightRig>
                </a:scene3d>
                <a:sp3d>
                  <a:bevelT w="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F895097-5DF0-4DE9-B5FA-54C878839883}"/>
                    </a:ext>
                  </a:extLst>
                </p:cNvPr>
                <p:cNvSpPr/>
                <p:nvPr/>
              </p:nvSpPr>
              <p:spPr>
                <a:xfrm>
                  <a:off x="4114253" y="7173463"/>
                  <a:ext cx="228600" cy="212460"/>
                </a:xfrm>
                <a:prstGeom prst="rect">
                  <a:avLst/>
                </a:prstGeom>
                <a:noFill/>
                <a:scene3d>
                  <a:camera prst="orthographicFront"/>
                  <a:lightRig rig="threePt" dir="t">
                    <a:rot lat="0" lon="0" rev="2400000"/>
                  </a:lightRig>
                </a:scene3d>
                <a:sp3d>
                  <a:bevelT w="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6F61B102-D29D-4473-89AA-69F373830F37}"/>
                    </a:ext>
                  </a:extLst>
                </p:cNvPr>
                <p:cNvSpPr txBox="1"/>
                <p:nvPr/>
              </p:nvSpPr>
              <p:spPr>
                <a:xfrm>
                  <a:off x="4437408" y="6379815"/>
                  <a:ext cx="1137214" cy="1090211"/>
                </a:xfrm>
                <a:prstGeom prst="rect">
                  <a:avLst/>
                </a:prstGeom>
                <a:noFill/>
              </p:spPr>
              <p:txBody>
                <a:bodyPr wrap="none" rtlCol="0">
                  <a:spAutoFit/>
                </a:bodyPr>
                <a:lstStyle/>
                <a:p>
                  <a:r>
                    <a:rPr lang="en-US" sz="2000" dirty="0"/>
                    <a:t>Excellent</a:t>
                  </a:r>
                </a:p>
                <a:p>
                  <a:r>
                    <a:rPr lang="en-US" sz="2000" dirty="0"/>
                    <a:t>Good</a:t>
                  </a:r>
                </a:p>
                <a:p>
                  <a:r>
                    <a:rPr lang="en-US" sz="2000" dirty="0"/>
                    <a:t>Average</a:t>
                  </a:r>
                </a:p>
              </p:txBody>
            </p:sp>
          </p:grpSp>
          <p:sp>
            <p:nvSpPr>
              <p:cNvPr id="54" name="Rectangle: Rounded Corners 53">
                <a:extLst>
                  <a:ext uri="{FF2B5EF4-FFF2-40B4-BE49-F238E27FC236}">
                    <a16:creationId xmlns:a16="http://schemas.microsoft.com/office/drawing/2014/main" id="{BBA9BDB2-30F7-4359-91E6-2CE31040B404}"/>
                  </a:ext>
                </a:extLst>
              </p:cNvPr>
              <p:cNvSpPr/>
              <p:nvPr/>
            </p:nvSpPr>
            <p:spPr>
              <a:xfrm>
                <a:off x="5323472" y="1750601"/>
                <a:ext cx="2372396" cy="13880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m3d="http://schemas.microsoft.com/office/drawing/2017/model3d" Requires="am3d">
            <p:graphicFrame>
              <p:nvGraphicFramePr>
                <p:cNvPr id="56" name="3D Model 55" descr="Red Check Mark">
                  <a:extLst>
                    <a:ext uri="{FF2B5EF4-FFF2-40B4-BE49-F238E27FC236}">
                      <a16:creationId xmlns:a16="http://schemas.microsoft.com/office/drawing/2014/main" id="{F521E333-1CC7-413F-BB97-7AFAAB0827D9}"/>
                    </a:ext>
                  </a:extLst>
                </p:cNvPr>
                <p:cNvGraphicFramePr>
                  <a:graphicFrameLocks noChangeAspect="1"/>
                </p:cNvGraphicFramePr>
                <p:nvPr/>
              </p:nvGraphicFramePr>
              <p:xfrm>
                <a:off x="6133694" y="2041807"/>
                <a:ext cx="414215" cy="365253"/>
              </p:xfrm>
              <a:graphic>
                <a:graphicData uri="http://schemas.microsoft.com/office/drawing/2017/model3d">
                  <am3d:model3d r:embed="rId7">
                    <am3d:spPr>
                      <a:xfrm>
                        <a:off x="0" y="0"/>
                        <a:ext cx="414215" cy="365253"/>
                      </a:xfrm>
                      <a:prstGeom prst="rect">
                        <a:avLst/>
                      </a:prstGeom>
                    </am3d:spPr>
                    <am3d:camera>
                      <am3d:pos x="0" y="0" z="65254227"/>
                      <am3d:up dx="0" dy="36000000" dz="0"/>
                      <am3d:lookAt x="0" y="0" z="0"/>
                      <am3d:perspective fov="2700000"/>
                    </am3d:camera>
                    <am3d:trans>
                      <am3d:meterPerModelUnit n="1814311" d="1000000"/>
                      <am3d:preTrans dx="-1279302" dy="-1068297" dz="-16110748"/>
                      <am3d:scale>
                        <am3d:sx n="1000000" d="1000000"/>
                        <am3d:sy n="1000000" d="1000000"/>
                        <am3d:sz n="1000000" d="1000000"/>
                      </am3d:scale>
                      <am3d:rot ax="-426392" ay="170519" az="-21246"/>
                      <am3d:postTrans dx="0" dy="0" dz="0"/>
                    </am3d:trans>
                    <am3d:attrSrcUrl r:id="rId8"/>
                    <am3d:raster rName="Office3DRenderer" rVer="16.0.8326">
                      <am3d:blip r:embed="rId9"/>
                    </am3d:raster>
                    <am3d:objViewport viewportSz="55718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6" name="3D Model 55" descr="Red Check Mark">
                  <a:extLst>
                    <a:ext uri="{FF2B5EF4-FFF2-40B4-BE49-F238E27FC236}">
                      <a16:creationId xmlns:a16="http://schemas.microsoft.com/office/drawing/2014/main" id="{F521E333-1CC7-413F-BB97-7AFAAB0827D9}"/>
                    </a:ext>
                  </a:extLst>
                </p:cNvPr>
                <p:cNvPicPr>
                  <a:picLocks noGrp="1" noRot="1" noChangeAspect="1" noMove="1" noResize="1" noEditPoints="1" noAdjustHandles="1" noChangeArrowheads="1" noChangeShapeType="1" noCrop="1"/>
                </p:cNvPicPr>
                <p:nvPr/>
              </p:nvPicPr>
              <p:blipFill>
                <a:blip r:embed="rId9"/>
                <a:stretch>
                  <a:fillRect/>
                </a:stretch>
              </p:blipFill>
              <p:spPr>
                <a:xfrm>
                  <a:off x="2516121" y="5074782"/>
                  <a:ext cx="414215" cy="365253"/>
                </a:xfrm>
                <a:prstGeom prst="rect">
                  <a:avLst/>
                </a:prstGeom>
              </p:spPr>
            </p:pic>
          </mc:Fallback>
        </mc:AlternateContent>
      </p:grpSp>
      <p:grpSp>
        <p:nvGrpSpPr>
          <p:cNvPr id="7" name="Group 6">
            <a:extLst>
              <a:ext uri="{FF2B5EF4-FFF2-40B4-BE49-F238E27FC236}">
                <a16:creationId xmlns:a16="http://schemas.microsoft.com/office/drawing/2014/main" id="{8710AD31-5415-4365-A8AF-80522A4DE510}"/>
              </a:ext>
            </a:extLst>
          </p:cNvPr>
          <p:cNvGrpSpPr/>
          <p:nvPr/>
        </p:nvGrpSpPr>
        <p:grpSpPr>
          <a:xfrm>
            <a:off x="1981200" y="2444147"/>
            <a:ext cx="1981200" cy="1520737"/>
            <a:chOff x="1760679" y="2553920"/>
            <a:chExt cx="1981200" cy="1520737"/>
          </a:xfrm>
        </p:grpSpPr>
        <p:grpSp>
          <p:nvGrpSpPr>
            <p:cNvPr id="23" name="Group 22">
              <a:extLst>
                <a:ext uri="{FF2B5EF4-FFF2-40B4-BE49-F238E27FC236}">
                  <a16:creationId xmlns:a16="http://schemas.microsoft.com/office/drawing/2014/main" id="{9EFA5A38-C6D8-4488-A89D-69000D010FCB}"/>
                </a:ext>
              </a:extLst>
            </p:cNvPr>
            <p:cNvGrpSpPr/>
            <p:nvPr/>
          </p:nvGrpSpPr>
          <p:grpSpPr>
            <a:xfrm>
              <a:off x="1760679" y="2553920"/>
              <a:ext cx="1981200" cy="1520737"/>
              <a:chOff x="2242320" y="2238039"/>
              <a:chExt cx="1981200" cy="1520737"/>
            </a:xfrm>
          </p:grpSpPr>
          <p:sp>
            <p:nvSpPr>
              <p:cNvPr id="31" name="Rectangle 30">
                <a:extLst>
                  <a:ext uri="{FF2B5EF4-FFF2-40B4-BE49-F238E27FC236}">
                    <a16:creationId xmlns:a16="http://schemas.microsoft.com/office/drawing/2014/main" id="{A5855A7D-6C9C-4384-9ED6-E3ED0309E271}"/>
                  </a:ext>
                </a:extLst>
              </p:cNvPr>
              <p:cNvSpPr/>
              <p:nvPr/>
            </p:nvSpPr>
            <p:spPr>
              <a:xfrm>
                <a:off x="2242320" y="3297111"/>
                <a:ext cx="1981200" cy="461665"/>
              </a:xfrm>
              <a:prstGeom prst="rect">
                <a:avLst/>
              </a:prstGeom>
              <a:noFill/>
            </p:spPr>
            <p:txBody>
              <a:bodyPr wrap="square" lIns="91440" tIns="45720" rIns="91440" bIns="45720">
                <a:spAutoFit/>
              </a:bodyPr>
              <a:lstStyle/>
              <a:p>
                <a:r>
                  <a:rPr lang="en-US" sz="2400" dirty="0"/>
                  <a:t>Academics</a:t>
                </a:r>
                <a:endParaRPr lang="en-US" sz="2400" dirty="0">
                  <a:ln w="0"/>
                  <a:effectLst>
                    <a:outerShdw blurRad="38100" dist="19050" dir="2700000" algn="tl" rotWithShape="0">
                      <a:schemeClr val="dk1">
                        <a:alpha val="40000"/>
                      </a:schemeClr>
                    </a:outerShdw>
                  </a:effectLst>
                </a:endParaRPr>
              </a:p>
            </p:txBody>
          </p:sp>
          <p:pic>
            <p:nvPicPr>
              <p:cNvPr id="19" name="Picture 18">
                <a:extLst>
                  <a:ext uri="{FF2B5EF4-FFF2-40B4-BE49-F238E27FC236}">
                    <a16:creationId xmlns:a16="http://schemas.microsoft.com/office/drawing/2014/main" id="{44097C22-642A-467B-AD17-912A11AD1C15}"/>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2401871" y="2238039"/>
                <a:ext cx="1383726" cy="1039957"/>
              </a:xfrm>
              <a:prstGeom prst="rect">
                <a:avLst/>
              </a:prstGeom>
            </p:spPr>
          </p:pic>
        </p:grpSp>
        <p:sp>
          <p:nvSpPr>
            <p:cNvPr id="3" name="TextBox 2">
              <a:extLst>
                <a:ext uri="{FF2B5EF4-FFF2-40B4-BE49-F238E27FC236}">
                  <a16:creationId xmlns:a16="http://schemas.microsoft.com/office/drawing/2014/main" id="{7CDBC444-DB1A-4A5C-82D1-5CB8B7CDBDF9}"/>
                </a:ext>
              </a:extLst>
            </p:cNvPr>
            <p:cNvSpPr txBox="1"/>
            <p:nvPr/>
          </p:nvSpPr>
          <p:spPr>
            <a:xfrm>
              <a:off x="2206101" y="2609549"/>
              <a:ext cx="1081664" cy="830997"/>
            </a:xfrm>
            <a:prstGeom prst="rect">
              <a:avLst/>
            </a:prstGeom>
            <a:noFill/>
          </p:spPr>
          <p:txBody>
            <a:bodyPr wrap="square" rtlCol="0">
              <a:spAutoFit/>
            </a:bodyPr>
            <a:lstStyle/>
            <a:p>
              <a:r>
                <a:rPr lang="en-US" sz="4800" dirty="0">
                  <a:solidFill>
                    <a:schemeClr val="bg1"/>
                  </a:solidFill>
                  <a:latin typeface="Kristen ITC" panose="03050502040202030202" pitchFamily="66" charset="0"/>
                </a:rPr>
                <a:t>A</a:t>
              </a:r>
            </a:p>
          </p:txBody>
        </p:sp>
      </p:grpSp>
    </p:spTree>
    <p:extLst>
      <p:ext uri="{BB962C8B-B14F-4D97-AF65-F5344CB8AC3E}">
        <p14:creationId xmlns:p14="http://schemas.microsoft.com/office/powerpoint/2010/main" val="392154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A344-8466-468A-8CED-B5A9E258D5CE}"/>
              </a:ext>
            </a:extLst>
          </p:cNvPr>
          <p:cNvSpPr>
            <a:spLocks noGrp="1"/>
          </p:cNvSpPr>
          <p:nvPr>
            <p:ph type="title"/>
          </p:nvPr>
        </p:nvSpPr>
        <p:spPr>
          <a:xfrm>
            <a:off x="1548648" y="244784"/>
            <a:ext cx="7086600" cy="798256"/>
          </a:xfrm>
        </p:spPr>
        <p:txBody>
          <a:bodyPr/>
          <a:lstStyle/>
          <a:p>
            <a:r>
              <a:rPr lang="en-US" dirty="0"/>
              <a:t>Implementation Models</a:t>
            </a:r>
          </a:p>
        </p:txBody>
      </p:sp>
      <p:sp>
        <p:nvSpPr>
          <p:cNvPr id="3" name="Rectangle 2">
            <a:extLst>
              <a:ext uri="{FF2B5EF4-FFF2-40B4-BE49-F238E27FC236}">
                <a16:creationId xmlns:a16="http://schemas.microsoft.com/office/drawing/2014/main" id="{4B034188-37A0-430A-A26C-27FB2AA2DEB4}"/>
              </a:ext>
            </a:extLst>
          </p:cNvPr>
          <p:cNvSpPr/>
          <p:nvPr/>
        </p:nvSpPr>
        <p:spPr>
          <a:xfrm>
            <a:off x="2590800" y="1872443"/>
            <a:ext cx="8541026" cy="5293757"/>
          </a:xfrm>
          <a:prstGeom prst="rect">
            <a:avLst/>
          </a:prstGeom>
        </p:spPr>
        <p:txBody>
          <a:bodyPr wrap="square">
            <a:spAutoFit/>
          </a:bodyPr>
          <a:lstStyle/>
          <a:p>
            <a:r>
              <a:rPr lang="en-US" sz="3200" dirty="0"/>
              <a:t>One – on – One Homeschool or private practice</a:t>
            </a:r>
          </a:p>
          <a:p>
            <a:r>
              <a:rPr lang="en-US" sz="3200" dirty="0"/>
              <a:t>Small Group</a:t>
            </a:r>
          </a:p>
          <a:p>
            <a:r>
              <a:rPr lang="en-US" sz="3200" dirty="0"/>
              <a:t>Whole classroom</a:t>
            </a:r>
          </a:p>
          <a:p>
            <a:r>
              <a:rPr lang="en-US" sz="3200" dirty="0"/>
              <a:t>Private Schools</a:t>
            </a:r>
          </a:p>
          <a:p>
            <a:r>
              <a:rPr lang="en-US" sz="3200" dirty="0"/>
              <a:t>Public Schools</a:t>
            </a:r>
          </a:p>
          <a:p>
            <a:r>
              <a:rPr lang="en-US" sz="3200" dirty="0"/>
              <a:t>Before/After School Care</a:t>
            </a:r>
          </a:p>
          <a:p>
            <a:r>
              <a:rPr lang="en-US" sz="3200" dirty="0"/>
              <a:t>Recreational Therapy and Centers/Communities </a:t>
            </a:r>
          </a:p>
          <a:p>
            <a:r>
              <a:rPr lang="en-US" sz="3200" dirty="0"/>
              <a:t>Private Practice therapy</a:t>
            </a:r>
          </a:p>
          <a:p>
            <a:endParaRPr lang="en-US" sz="3200" dirty="0"/>
          </a:p>
          <a:p>
            <a:endParaRPr lang="en-US" sz="3200" dirty="0"/>
          </a:p>
          <a:p>
            <a:endParaRPr lang="en-US" dirty="0"/>
          </a:p>
        </p:txBody>
      </p:sp>
      <p:sp>
        <p:nvSpPr>
          <p:cNvPr id="8" name="Rectangle 7">
            <a:extLst>
              <a:ext uri="{FF2B5EF4-FFF2-40B4-BE49-F238E27FC236}">
                <a16:creationId xmlns:a16="http://schemas.microsoft.com/office/drawing/2014/main" id="{52F4987C-062E-420D-86BE-A4E9A20AFF12}"/>
              </a:ext>
            </a:extLst>
          </p:cNvPr>
          <p:cNvSpPr/>
          <p:nvPr/>
        </p:nvSpPr>
        <p:spPr>
          <a:xfrm>
            <a:off x="2590800" y="1226112"/>
            <a:ext cx="7558608" cy="646331"/>
          </a:xfrm>
          <a:prstGeom prst="rect">
            <a:avLst/>
          </a:prstGeom>
          <a:noFill/>
        </p:spPr>
        <p:txBody>
          <a:bodyPr wrap="none" lIns="91440" tIns="45720" rIns="91440" bIns="45720">
            <a:spAutoFit/>
          </a:bodyPr>
          <a:lstStyle/>
          <a:p>
            <a:r>
              <a:rPr lang="en-US" sz="3600" b="1" dirty="0">
                <a:solidFill>
                  <a:srgbClr val="4E62C4"/>
                </a:solidFill>
              </a:rPr>
              <a:t>Accessible, Affordable, and Enjoyable  </a:t>
            </a:r>
          </a:p>
        </p:txBody>
      </p:sp>
    </p:spTree>
    <p:extLst>
      <p:ext uri="{BB962C8B-B14F-4D97-AF65-F5344CB8AC3E}">
        <p14:creationId xmlns:p14="http://schemas.microsoft.com/office/powerpoint/2010/main" val="365967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E540A8-37B8-40E2-B0D7-7084F64649AB}"/>
              </a:ext>
            </a:extLst>
          </p:cNvPr>
          <p:cNvSpPr>
            <a:spLocks noGrp="1"/>
          </p:cNvSpPr>
          <p:nvPr>
            <p:ph type="body" sz="quarter" idx="13"/>
          </p:nvPr>
        </p:nvSpPr>
        <p:spPr/>
        <p:txBody>
          <a:bodyPr/>
          <a:lstStyle/>
          <a:p>
            <a:pPr marL="342900" indent="-342900">
              <a:buFont typeface="Arial" panose="020B0604020202020204" pitchFamily="34" charset="0"/>
              <a:buChar char="•"/>
            </a:pPr>
            <a:r>
              <a:rPr lang="en-US" altLang="en-US" sz="2400" dirty="0"/>
              <a:t>San Diego Quick Word Test</a:t>
            </a:r>
          </a:p>
          <a:p>
            <a:pPr marL="342900" indent="-342900">
              <a:buFont typeface="Arial" panose="020B0604020202020204" pitchFamily="34" charset="0"/>
              <a:buChar char="•"/>
            </a:pPr>
            <a:r>
              <a:rPr lang="en-US" altLang="en-US" sz="2400" dirty="0" err="1"/>
              <a:t>Eckenwiler</a:t>
            </a:r>
            <a:r>
              <a:rPr lang="en-US" altLang="en-US" sz="2400" dirty="0"/>
              <a:t> website, </a:t>
            </a:r>
            <a:r>
              <a:rPr lang="en-US" altLang="en-US" sz="2400" dirty="0">
                <a:hlinkClick r:id="rId3"/>
              </a:rPr>
              <a:t>www.TheStrugglingReader.com</a:t>
            </a:r>
            <a:endParaRPr lang="en-US" altLang="en-US" sz="2400" dirty="0"/>
          </a:p>
          <a:p>
            <a:pPr marL="342900" indent="-342900">
              <a:buFont typeface="Arial" panose="020B0604020202020204" pitchFamily="34" charset="0"/>
              <a:buChar char="•"/>
            </a:pPr>
            <a:r>
              <a:rPr lang="en-US" altLang="en-US" sz="2400" dirty="0"/>
              <a:t>Rent/Buy Brigance Comprehensive Inventory of Basic Development</a:t>
            </a:r>
          </a:p>
          <a:p>
            <a:pPr marL="342900" indent="-342900">
              <a:buFont typeface="Arial" panose="020B0604020202020204" pitchFamily="34" charset="0"/>
              <a:buChar char="•"/>
            </a:pPr>
            <a:r>
              <a:rPr lang="en-US" altLang="en-US" sz="2400" dirty="0"/>
              <a:t>DORA test on-line</a:t>
            </a:r>
          </a:p>
          <a:p>
            <a:pPr marL="342900" indent="-342900">
              <a:buFont typeface="Arial" panose="020B0604020202020204" pitchFamily="34" charset="0"/>
              <a:buChar char="•"/>
            </a:pPr>
            <a:r>
              <a:rPr lang="en-US" altLang="en-US" sz="2400" dirty="0"/>
              <a:t>Curriculum-based reading placement tests</a:t>
            </a:r>
          </a:p>
          <a:p>
            <a:pPr marL="342900" indent="-342900">
              <a:buFont typeface="Arial" panose="020B0604020202020204" pitchFamily="34" charset="0"/>
              <a:buChar char="•"/>
            </a:pPr>
            <a:r>
              <a:rPr lang="en-US" altLang="en-US" sz="2400" dirty="0"/>
              <a:t>Book, 3-Minute Reading Assessments (Scholastic Publishers)</a:t>
            </a:r>
          </a:p>
          <a:p>
            <a:pPr marL="342900" indent="-342900">
              <a:buFont typeface="Arial" panose="020B0604020202020204" pitchFamily="34" charset="0"/>
              <a:buChar char="•"/>
            </a:pPr>
            <a:r>
              <a:rPr lang="en-US" altLang="en-US" sz="2400" dirty="0"/>
              <a:t>Reading specialist or private practitioner to do formal and informal reading assessments</a:t>
            </a:r>
          </a:p>
          <a:p>
            <a:pPr marL="342900" indent="-342900">
              <a:buFont typeface="Arial" panose="020B0604020202020204" pitchFamily="34" charset="0"/>
              <a:buChar char="•"/>
            </a:pPr>
            <a:endParaRPr lang="en-US" sz="2400" dirty="0"/>
          </a:p>
        </p:txBody>
      </p:sp>
      <p:sp>
        <p:nvSpPr>
          <p:cNvPr id="3" name="Title 2">
            <a:extLst>
              <a:ext uri="{FF2B5EF4-FFF2-40B4-BE49-F238E27FC236}">
                <a16:creationId xmlns:a16="http://schemas.microsoft.com/office/drawing/2014/main" id="{1A95E90E-296C-47D5-9042-A3A36DC99A8D}"/>
              </a:ext>
            </a:extLst>
          </p:cNvPr>
          <p:cNvSpPr>
            <a:spLocks noGrp="1"/>
          </p:cNvSpPr>
          <p:nvPr>
            <p:ph type="title"/>
          </p:nvPr>
        </p:nvSpPr>
        <p:spPr/>
        <p:txBody>
          <a:bodyPr/>
          <a:lstStyle/>
          <a:p>
            <a:r>
              <a:rPr lang="en-US" altLang="en-US" dirty="0"/>
              <a:t>Assessing Reading to Determine Difficulty Areas:</a:t>
            </a:r>
            <a:endParaRPr lang="en-US" dirty="0"/>
          </a:p>
        </p:txBody>
      </p:sp>
      <p:sp>
        <p:nvSpPr>
          <p:cNvPr id="4" name="Slide Number Placeholder 3">
            <a:extLst>
              <a:ext uri="{FF2B5EF4-FFF2-40B4-BE49-F238E27FC236}">
                <a16:creationId xmlns:a16="http://schemas.microsoft.com/office/drawing/2014/main" id="{74E9D9CB-66FE-4A47-AD2C-2AE331888D65}"/>
              </a:ext>
            </a:extLst>
          </p:cNvPr>
          <p:cNvSpPr>
            <a:spLocks noGrp="1"/>
          </p:cNvSpPr>
          <p:nvPr>
            <p:ph type="sldNum" sz="quarter" idx="4"/>
          </p:nvPr>
        </p:nvSpPr>
        <p:spPr/>
        <p:txBody>
          <a:bodyPr/>
          <a:lstStyle/>
          <a:p>
            <a:fld id="{DF40D084-39BF-4E4B-88BA-A3CB8221F6BE}" type="slidenum">
              <a:rPr lang="en-US" smtClean="0"/>
              <a:pPr/>
              <a:t>42</a:t>
            </a:fld>
            <a:endParaRPr lang="en-US" dirty="0"/>
          </a:p>
        </p:txBody>
      </p:sp>
    </p:spTree>
    <p:extLst>
      <p:ext uri="{BB962C8B-B14F-4D97-AF65-F5344CB8AC3E}">
        <p14:creationId xmlns:p14="http://schemas.microsoft.com/office/powerpoint/2010/main" val="105182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11890" y="2440167"/>
            <a:ext cx="6506570" cy="1370303"/>
          </a:xfrm>
        </p:spPr>
        <p:txBody>
          <a:bodyPr/>
          <a:lstStyle/>
          <a:p>
            <a:r>
              <a:rPr lang="en-US" dirty="0"/>
              <a:t>Auditory Processing</a:t>
            </a:r>
          </a:p>
        </p:txBody>
      </p:sp>
      <p:sp>
        <p:nvSpPr>
          <p:cNvPr id="4" name="Slide Number Placeholder 3"/>
          <p:cNvSpPr>
            <a:spLocks noGrp="1"/>
          </p:cNvSpPr>
          <p:nvPr>
            <p:ph type="sldNum" sz="quarter" idx="4"/>
          </p:nvPr>
        </p:nvSpPr>
        <p:spPr/>
        <p:txBody>
          <a:bodyPr/>
          <a:lstStyle/>
          <a:p>
            <a:fld id="{DF40D084-39BF-4E4B-88BA-A3CB8221F6BE}" type="slidenum">
              <a:rPr lang="en-US" smtClean="0"/>
              <a:pPr/>
              <a:t>43</a:t>
            </a:fld>
            <a:endParaRPr lang="en-US" dirty="0"/>
          </a:p>
        </p:txBody>
      </p:sp>
      <p:pic>
        <p:nvPicPr>
          <p:cNvPr id="7" name="Picture 2"/>
          <p:cNvPicPr>
            <a:picLocks noChangeAspect="1"/>
          </p:cNvPicPr>
          <p:nvPr/>
        </p:nvPicPr>
        <p:blipFill rotWithShape="1">
          <a:blip r:embed="rId3">
            <a:extLst>
              <a:ext uri="{28A0092B-C50C-407E-A947-70E740481C1C}">
                <a14:useLocalDpi xmlns:a14="http://schemas.microsoft.com/office/drawing/2010/main" val="0"/>
              </a:ext>
            </a:extLst>
          </a:blip>
          <a:srcRect t="2325" b="54666"/>
          <a:stretch/>
        </p:blipFill>
        <p:spPr bwMode="auto">
          <a:xfrm>
            <a:off x="641448" y="1002726"/>
            <a:ext cx="3335674" cy="424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047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719068" y="1876988"/>
            <a:ext cx="10887152" cy="3411942"/>
          </a:xfrm>
        </p:spPr>
        <p:txBody>
          <a:bodyPr/>
          <a:lstStyle/>
          <a:p>
            <a:pPr marL="457200" lvl="0" indent="-457200">
              <a:spcBef>
                <a:spcPct val="0"/>
              </a:spcBef>
              <a:buClrTx/>
              <a:buSzTx/>
              <a:buFont typeface="Arial" panose="020B0604020202020204" pitchFamily="34" charset="0"/>
              <a:buChar char="•"/>
              <a:defRPr/>
            </a:pPr>
            <a:r>
              <a:rPr lang="en-US" sz="2800" dirty="0">
                <a:solidFill>
                  <a:srgbClr val="00587C"/>
                </a:solidFill>
              </a:rPr>
              <a:t>Difficulty remembering sight words</a:t>
            </a:r>
          </a:p>
          <a:p>
            <a:pPr marL="457200" lvl="0" indent="-457200">
              <a:spcBef>
                <a:spcPct val="0"/>
              </a:spcBef>
              <a:buClrTx/>
              <a:buSzTx/>
              <a:buFont typeface="Arial" panose="020B0604020202020204" pitchFamily="34" charset="0"/>
              <a:buChar char="•"/>
              <a:defRPr/>
            </a:pPr>
            <a:r>
              <a:rPr lang="en-US" sz="2800" dirty="0">
                <a:solidFill>
                  <a:srgbClr val="00587C"/>
                </a:solidFill>
              </a:rPr>
              <a:t>Naming Skills- trouble retrieving names of  letters, words, people, and things. </a:t>
            </a:r>
          </a:p>
          <a:p>
            <a:pPr marL="342900" lvl="0" indent="-342900">
              <a:spcBef>
                <a:spcPct val="0"/>
              </a:spcBef>
              <a:buClrTx/>
              <a:buSzTx/>
              <a:buFont typeface="Arial" panose="020B0604020202020204" pitchFamily="34" charset="0"/>
              <a:buChar char="•"/>
              <a:defRPr/>
            </a:pPr>
            <a:r>
              <a:rPr lang="en-US" sz="2800" dirty="0">
                <a:solidFill>
                  <a:srgbClr val="00587C"/>
                </a:solidFill>
              </a:rPr>
              <a:t> Expressive language- laboring over verbal expression.</a:t>
            </a:r>
          </a:p>
          <a:p>
            <a:pPr marL="342900" lvl="0" indent="-342900">
              <a:spcBef>
                <a:spcPct val="0"/>
              </a:spcBef>
              <a:buClrTx/>
              <a:buSzTx/>
              <a:buFont typeface="Arial" panose="020B0604020202020204" pitchFamily="34" charset="0"/>
              <a:buChar char="•"/>
              <a:defRPr/>
            </a:pPr>
            <a:r>
              <a:rPr lang="en-US" sz="2800" dirty="0">
                <a:solidFill>
                  <a:srgbClr val="00587C"/>
                </a:solidFill>
              </a:rPr>
              <a:t> Difficulty with phonics-  trouble remembering sounds of letter combinations such as ‘au’ or ‘oi’.</a:t>
            </a:r>
          </a:p>
          <a:p>
            <a:pPr marL="342900" lvl="0" indent="-342900">
              <a:spcBef>
                <a:spcPct val="0"/>
              </a:spcBef>
              <a:buClrTx/>
              <a:buSzTx/>
              <a:buFont typeface="Arial" panose="020B0604020202020204" pitchFamily="34" charset="0"/>
              <a:buChar char="•"/>
              <a:defRPr/>
            </a:pPr>
            <a:r>
              <a:rPr lang="en-US" sz="2800" dirty="0">
                <a:solidFill>
                  <a:srgbClr val="00587C"/>
                </a:solidFill>
              </a:rPr>
              <a:t>Difficulty applying phonics rules in a reading setting.</a:t>
            </a:r>
          </a:p>
          <a:p>
            <a:pPr marL="342900" lvl="0" indent="-342900">
              <a:spcBef>
                <a:spcPct val="0"/>
              </a:spcBef>
              <a:buClrTx/>
              <a:buSzTx/>
              <a:buFont typeface="Arial" panose="020B0604020202020204" pitchFamily="34" charset="0"/>
              <a:buChar char="•"/>
              <a:defRPr/>
            </a:pPr>
            <a:r>
              <a:rPr lang="en-US" sz="2800" dirty="0">
                <a:solidFill>
                  <a:srgbClr val="00587C"/>
                </a:solidFill>
              </a:rPr>
              <a:t>Sounding out the same word over and over in the same passage.</a:t>
            </a:r>
          </a:p>
          <a:p>
            <a:endParaRPr lang="en-US" dirty="0"/>
          </a:p>
        </p:txBody>
      </p:sp>
      <p:sp>
        <p:nvSpPr>
          <p:cNvPr id="4" name="Slide Number Placeholder 3"/>
          <p:cNvSpPr>
            <a:spLocks noGrp="1"/>
          </p:cNvSpPr>
          <p:nvPr>
            <p:ph type="sldNum" sz="quarter" idx="4"/>
          </p:nvPr>
        </p:nvSpPr>
        <p:spPr/>
        <p:txBody>
          <a:bodyPr/>
          <a:lstStyle/>
          <a:p>
            <a:fld id="{DF40D084-39BF-4E4B-88BA-A3CB8221F6BE}" type="slidenum">
              <a:rPr lang="en-US" smtClean="0"/>
              <a:pPr/>
              <a:t>44</a:t>
            </a:fld>
            <a:endParaRPr lang="en-US" dirty="0"/>
          </a:p>
        </p:txBody>
      </p:sp>
      <p:sp>
        <p:nvSpPr>
          <p:cNvPr id="5" name="Title 3"/>
          <p:cNvSpPr txBox="1">
            <a:spLocks/>
          </p:cNvSpPr>
          <p:nvPr/>
        </p:nvSpPr>
        <p:spPr>
          <a:xfrm>
            <a:off x="514350" y="2514600"/>
            <a:ext cx="8062913" cy="18319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dirty="0"/>
          </a:p>
        </p:txBody>
      </p:sp>
      <p:sp>
        <p:nvSpPr>
          <p:cNvPr id="13" name="Title 7"/>
          <p:cNvSpPr>
            <a:spLocks noGrp="1"/>
          </p:cNvSpPr>
          <p:nvPr>
            <p:ph type="title"/>
          </p:nvPr>
        </p:nvSpPr>
        <p:spPr>
          <a:xfrm>
            <a:off x="685800" y="457200"/>
            <a:ext cx="11274552" cy="1370303"/>
          </a:xfrm>
        </p:spPr>
        <p:txBody>
          <a:bodyPr/>
          <a:lstStyle/>
          <a:p>
            <a:r>
              <a:rPr lang="en-US" u="sng" dirty="0"/>
              <a:t>Auditory Checklist </a:t>
            </a:r>
            <a:br>
              <a:rPr lang="en-US" u="sng" dirty="0"/>
            </a:br>
            <a:endParaRPr lang="en-US" dirty="0"/>
          </a:p>
        </p:txBody>
      </p:sp>
    </p:spTree>
    <p:extLst>
      <p:ext uri="{BB962C8B-B14F-4D97-AF65-F5344CB8AC3E}">
        <p14:creationId xmlns:p14="http://schemas.microsoft.com/office/powerpoint/2010/main" val="24814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spcBef>
                <a:spcPct val="0"/>
              </a:spcBef>
              <a:buClrTx/>
              <a:buSzTx/>
              <a:defRPr/>
            </a:pPr>
            <a:r>
              <a:rPr lang="en-US" sz="2800" b="1" dirty="0">
                <a:cs typeface="Times New Roman" panose="02020603050405020304" pitchFamily="18" charset="0"/>
              </a:rPr>
              <a:t>Spelling difficulties, including:</a:t>
            </a:r>
            <a:endParaRPr lang="en-US" sz="2800" dirty="0"/>
          </a:p>
          <a:p>
            <a:pPr lvl="1">
              <a:spcBef>
                <a:spcPct val="0"/>
              </a:spcBef>
              <a:buClrTx/>
              <a:buSzTx/>
              <a:buFontTx/>
              <a:buChar char="•"/>
              <a:defRPr/>
            </a:pPr>
            <a:r>
              <a:rPr lang="en-US" sz="2800" dirty="0">
                <a:solidFill>
                  <a:schemeClr val="tx2"/>
                </a:solidFill>
                <a:cs typeface="Times New Roman" panose="02020603050405020304" pitchFamily="18" charset="0"/>
              </a:rPr>
              <a:t>  Trouble spelling phonetically (the child may spell “team” as “tie” or “went” as “wat.”)</a:t>
            </a:r>
            <a:endParaRPr lang="en-US" sz="2800" dirty="0">
              <a:solidFill>
                <a:schemeClr val="tx2"/>
              </a:solidFill>
            </a:endParaRPr>
          </a:p>
          <a:p>
            <a:pPr lvl="1">
              <a:spcBef>
                <a:spcPct val="0"/>
              </a:spcBef>
              <a:buClrTx/>
              <a:buSzTx/>
              <a:buFontTx/>
              <a:buChar char="•"/>
              <a:defRPr/>
            </a:pPr>
            <a:r>
              <a:rPr lang="en-US" sz="2800" dirty="0">
                <a:solidFill>
                  <a:schemeClr val="tx2"/>
                </a:solidFill>
                <a:cs typeface="Times New Roman" panose="02020603050405020304" pitchFamily="18" charset="0"/>
              </a:rPr>
              <a:t>  Spelling the same word differently each time.</a:t>
            </a:r>
            <a:endParaRPr lang="en-US" sz="2800" dirty="0">
              <a:solidFill>
                <a:schemeClr val="tx2"/>
              </a:solidFill>
            </a:endParaRPr>
          </a:p>
          <a:p>
            <a:pPr>
              <a:spcBef>
                <a:spcPct val="0"/>
              </a:spcBef>
              <a:buClrTx/>
              <a:buSzTx/>
              <a:defRPr/>
            </a:pPr>
            <a:r>
              <a:rPr lang="en-US" sz="2800" b="1" dirty="0">
                <a:cs typeface="Times New Roman" panose="02020603050405020304" pitchFamily="18" charset="0"/>
              </a:rPr>
              <a:t>Difficulty sequencing sounds, including:</a:t>
            </a:r>
            <a:endParaRPr lang="en-US" sz="2800" dirty="0"/>
          </a:p>
          <a:p>
            <a:pPr lvl="1">
              <a:spcBef>
                <a:spcPct val="0"/>
              </a:spcBef>
              <a:buClrTx/>
              <a:buSzTx/>
              <a:buFontTx/>
              <a:buChar char="•"/>
              <a:defRPr/>
            </a:pPr>
            <a:r>
              <a:rPr lang="en-US" sz="2800" dirty="0">
                <a:solidFill>
                  <a:schemeClr val="tx2"/>
                </a:solidFill>
                <a:cs typeface="Times New Roman" panose="02020603050405020304" pitchFamily="18" charset="0"/>
              </a:rPr>
              <a:t>  Trouble learning and retaining days of the week and months.</a:t>
            </a:r>
            <a:endParaRPr lang="en-US" sz="2800" dirty="0">
              <a:solidFill>
                <a:schemeClr val="tx2"/>
              </a:solidFill>
            </a:endParaRPr>
          </a:p>
          <a:p>
            <a:pPr lvl="1">
              <a:spcBef>
                <a:spcPct val="0"/>
              </a:spcBef>
              <a:buClrTx/>
              <a:buSzTx/>
              <a:buFontTx/>
              <a:buChar char="•"/>
              <a:defRPr/>
            </a:pPr>
            <a:r>
              <a:rPr lang="en-US" sz="2800" dirty="0">
                <a:solidFill>
                  <a:schemeClr val="tx2"/>
                </a:solidFill>
                <a:cs typeface="Times New Roman" panose="02020603050405020304" pitchFamily="18" charset="0"/>
              </a:rPr>
              <a:t>  The child guesses at words because reading longer words is very hard.</a:t>
            </a:r>
            <a:endParaRPr lang="en-US" sz="2800" dirty="0">
              <a:solidFill>
                <a:schemeClr val="tx2"/>
              </a:solidFill>
            </a:endParaRPr>
          </a:p>
          <a:p>
            <a:pPr lvl="1">
              <a:spcBef>
                <a:spcPct val="0"/>
              </a:spcBef>
              <a:buClrTx/>
              <a:buSzTx/>
              <a:buFontTx/>
              <a:buChar char="•"/>
              <a:defRPr/>
            </a:pPr>
            <a:r>
              <a:rPr lang="en-US" sz="2800" dirty="0">
                <a:solidFill>
                  <a:schemeClr val="tx2"/>
                </a:solidFill>
                <a:cs typeface="Times New Roman" panose="02020603050405020304" pitchFamily="18" charset="0"/>
              </a:rPr>
              <a:t>  The child puts extra sounds in a word (</a:t>
            </a:r>
            <a:r>
              <a:rPr lang="en-US" sz="2800" dirty="0" err="1">
                <a:solidFill>
                  <a:schemeClr val="tx2"/>
                </a:solidFill>
                <a:cs typeface="Times New Roman" panose="02020603050405020304" pitchFamily="18" charset="0"/>
              </a:rPr>
              <a:t>ie</a:t>
            </a:r>
            <a:r>
              <a:rPr lang="en-US" sz="2800" dirty="0">
                <a:solidFill>
                  <a:schemeClr val="tx2"/>
                </a:solidFill>
                <a:cs typeface="Times New Roman" panose="02020603050405020304" pitchFamily="18" charset="0"/>
              </a:rPr>
              <a:t>.- contribution becomes </a:t>
            </a:r>
            <a:r>
              <a:rPr lang="en-US" sz="2800" dirty="0" err="1">
                <a:solidFill>
                  <a:schemeClr val="tx2"/>
                </a:solidFill>
                <a:cs typeface="Times New Roman" panose="02020603050405020304" pitchFamily="18" charset="0"/>
              </a:rPr>
              <a:t>contribu’ta’tion</a:t>
            </a:r>
            <a:r>
              <a:rPr lang="en-US" sz="2800" dirty="0">
                <a:solidFill>
                  <a:schemeClr val="tx2"/>
                </a:solidFill>
                <a:cs typeface="Times New Roman" panose="02020603050405020304" pitchFamily="18" charset="0"/>
              </a:rPr>
              <a:t>), “band” becomes “brand.”</a:t>
            </a:r>
            <a:endParaRPr lang="en-US" sz="2800" dirty="0">
              <a:solidFill>
                <a:schemeClr val="tx2"/>
              </a:solidFill>
            </a:endParaRPr>
          </a:p>
          <a:p>
            <a:endParaRPr lang="en-US" sz="3200" dirty="0">
              <a:solidFill>
                <a:schemeClr val="bg2">
                  <a:lumMod val="75000"/>
                </a:schemeClr>
              </a:solidFill>
            </a:endParaRPr>
          </a:p>
          <a:p>
            <a:endParaRPr lang="en-US" sz="3200" dirty="0">
              <a:solidFill>
                <a:schemeClr val="bg2">
                  <a:lumMod val="75000"/>
                </a:schemeClr>
              </a:solidFill>
            </a:endParaRPr>
          </a:p>
          <a:p>
            <a:endParaRPr lang="en-US" sz="3200" dirty="0">
              <a:solidFill>
                <a:schemeClr val="bg2">
                  <a:lumMod val="75000"/>
                </a:schemeClr>
              </a:solidFill>
            </a:endParaRPr>
          </a:p>
          <a:p>
            <a:endParaRPr lang="en-US" sz="3200" dirty="0">
              <a:solidFill>
                <a:schemeClr val="bg2">
                  <a:lumMod val="75000"/>
                </a:schemeClr>
              </a:solidFill>
            </a:endParaRPr>
          </a:p>
          <a:p>
            <a:endParaRPr lang="en-US" dirty="0"/>
          </a:p>
        </p:txBody>
      </p:sp>
      <p:sp>
        <p:nvSpPr>
          <p:cNvPr id="8" name="Title 7"/>
          <p:cNvSpPr>
            <a:spLocks noGrp="1"/>
          </p:cNvSpPr>
          <p:nvPr>
            <p:ph type="title"/>
          </p:nvPr>
        </p:nvSpPr>
        <p:spPr/>
        <p:txBody>
          <a:bodyPr/>
          <a:lstStyle/>
          <a:p>
            <a:r>
              <a:rPr lang="en-US" u="sng" dirty="0"/>
              <a:t>Auditory Checklist</a:t>
            </a:r>
            <a:endParaRPr lang="en-US" dirty="0"/>
          </a:p>
        </p:txBody>
      </p:sp>
      <p:sp>
        <p:nvSpPr>
          <p:cNvPr id="4" name="Slide Number Placeholder 3"/>
          <p:cNvSpPr>
            <a:spLocks noGrp="1"/>
          </p:cNvSpPr>
          <p:nvPr>
            <p:ph type="sldNum" sz="quarter" idx="4"/>
          </p:nvPr>
        </p:nvSpPr>
        <p:spPr/>
        <p:txBody>
          <a:bodyPr/>
          <a:lstStyle/>
          <a:p>
            <a:fld id="{DF40D084-39BF-4E4B-88BA-A3CB8221F6BE}" type="slidenum">
              <a:rPr lang="en-US" smtClean="0"/>
              <a:pPr/>
              <a:t>45</a:t>
            </a:fld>
            <a:endParaRPr lang="en-US" dirty="0"/>
          </a:p>
        </p:txBody>
      </p:sp>
    </p:spTree>
    <p:extLst>
      <p:ext uri="{BB962C8B-B14F-4D97-AF65-F5344CB8AC3E}">
        <p14:creationId xmlns:p14="http://schemas.microsoft.com/office/powerpoint/2010/main" val="687649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3428999" y="6231284"/>
            <a:ext cx="6309360" cy="626716"/>
          </a:xfrm>
        </p:spPr>
        <p:txBody>
          <a:bodyPr/>
          <a:lstStyle/>
          <a:p>
            <a:r>
              <a:rPr lang="en-US"/>
              <a:t>INSERT THE PRESENTATION TITLE IN FOOTER (ALL CAPS)</a:t>
            </a:r>
            <a:endParaRPr lang="en-US" dirty="0"/>
          </a:p>
        </p:txBody>
      </p:sp>
      <p:sp>
        <p:nvSpPr>
          <p:cNvPr id="4" name="Slide Number Placeholder 3"/>
          <p:cNvSpPr>
            <a:spLocks noGrp="1"/>
          </p:cNvSpPr>
          <p:nvPr>
            <p:ph type="sldNum" sz="quarter" idx="4"/>
          </p:nvPr>
        </p:nvSpPr>
        <p:spPr/>
        <p:txBody>
          <a:bodyPr/>
          <a:lstStyle/>
          <a:p>
            <a:fld id="{DF40D084-39BF-4E4B-88BA-A3CB8221F6BE}" type="slidenum">
              <a:rPr lang="en-US" smtClean="0"/>
              <a:pPr/>
              <a:t>46</a:t>
            </a:fld>
            <a:endParaRPr lang="en-US" dirty="0"/>
          </a:p>
        </p:txBody>
      </p:sp>
      <p:sp>
        <p:nvSpPr>
          <p:cNvPr id="10" name="Rectangle 1"/>
          <p:cNvSpPr>
            <a:spLocks noChangeArrowheads="1"/>
          </p:cNvSpPr>
          <p:nvPr/>
        </p:nvSpPr>
        <p:spPr bwMode="auto">
          <a:xfrm>
            <a:off x="612020" y="1607117"/>
            <a:ext cx="11422111"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hlink"/>
              </a:buClr>
              <a:buSzPct val="65000"/>
              <a:buFont typeface="Wingdings" panose="05000000000000000000" pitchFamily="2" charset="2"/>
              <a:buChar char="n"/>
              <a:tabLst>
                <a:tab pos="457200" algn="l"/>
              </a:tabLst>
              <a:defRPr sz="3200">
                <a:solidFill>
                  <a:schemeClr val="tx1"/>
                </a:solidFill>
                <a:latin typeface="Tahoma" panose="020B0604030504040204" pitchFamily="34" charset="0"/>
                <a:cs typeface="Arial" panose="020B0604020202020204" pitchFamily="34" charset="0"/>
              </a:defRPr>
            </a:lvl1pPr>
            <a:lvl2pPr>
              <a:spcBef>
                <a:spcPct val="20000"/>
              </a:spcBef>
              <a:buClr>
                <a:schemeClr val="folHlink"/>
              </a:buClr>
              <a:buSzPct val="65000"/>
              <a:buFont typeface="Wingdings" panose="05000000000000000000" pitchFamily="2" charset="2"/>
              <a:buChar char="n"/>
              <a:tabLst>
                <a:tab pos="457200" algn="l"/>
              </a:tabLst>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tabLst>
                <a:tab pos="457200" algn="l"/>
              </a:tabLst>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defRPr/>
            </a:pPr>
            <a:r>
              <a:rPr lang="en-US" sz="2800" b="1" dirty="0">
                <a:solidFill>
                  <a:schemeClr val="tx2"/>
                </a:solidFill>
                <a:latin typeface="+mn-lt"/>
                <a:cs typeface="Times New Roman" panose="02020603050405020304" pitchFamily="18" charset="0"/>
              </a:rPr>
              <a:t>Difficulty saying longer words:</a:t>
            </a:r>
            <a:endParaRPr lang="en-US" sz="2800" dirty="0">
              <a:solidFill>
                <a:schemeClr val="tx2"/>
              </a:solidFill>
              <a:latin typeface="+mn-lt"/>
            </a:endParaRPr>
          </a:p>
          <a:p>
            <a:pPr marL="800100" lvl="1" indent="-342900">
              <a:spcBef>
                <a:spcPct val="0"/>
              </a:spcBef>
              <a:buClrTx/>
              <a:buSzTx/>
              <a:buFont typeface="Arial" panose="020B0604020202020204" pitchFamily="34" charset="0"/>
              <a:buChar char="•"/>
              <a:defRPr/>
            </a:pPr>
            <a:r>
              <a:rPr lang="en-US" dirty="0">
                <a:solidFill>
                  <a:schemeClr val="tx2"/>
                </a:solidFill>
                <a:latin typeface="+mn-lt"/>
                <a:cs typeface="Times New Roman" panose="02020603050405020304" pitchFamily="18" charset="0"/>
              </a:rPr>
              <a:t>Transposing letters: “animal” is “</a:t>
            </a:r>
            <a:r>
              <a:rPr lang="en-US" dirty="0" err="1">
                <a:solidFill>
                  <a:schemeClr val="tx2"/>
                </a:solidFill>
                <a:latin typeface="+mn-lt"/>
                <a:cs typeface="Times New Roman" panose="02020603050405020304" pitchFamily="18" charset="0"/>
              </a:rPr>
              <a:t>aminal</a:t>
            </a:r>
            <a:r>
              <a:rPr lang="en-US" dirty="0">
                <a:solidFill>
                  <a:schemeClr val="tx2"/>
                </a:solidFill>
                <a:latin typeface="+mn-lt"/>
                <a:cs typeface="Times New Roman" panose="02020603050405020304" pitchFamily="18" charset="0"/>
              </a:rPr>
              <a:t>;” “magazine” is “</a:t>
            </a:r>
            <a:r>
              <a:rPr lang="en-US" dirty="0" err="1">
                <a:solidFill>
                  <a:schemeClr val="tx2"/>
                </a:solidFill>
                <a:latin typeface="+mn-lt"/>
                <a:cs typeface="Times New Roman" panose="02020603050405020304" pitchFamily="18" charset="0"/>
              </a:rPr>
              <a:t>mazagine</a:t>
            </a:r>
            <a:r>
              <a:rPr lang="en-US" dirty="0">
                <a:solidFill>
                  <a:schemeClr val="tx2"/>
                </a:solidFill>
                <a:latin typeface="+mn-lt"/>
                <a:cs typeface="Times New Roman" panose="02020603050405020304" pitchFamily="18" charset="0"/>
              </a:rPr>
              <a:t>;” “suddenly” is “</a:t>
            </a:r>
            <a:r>
              <a:rPr lang="en-US" dirty="0" err="1">
                <a:solidFill>
                  <a:schemeClr val="tx2"/>
                </a:solidFill>
                <a:latin typeface="+mn-lt"/>
                <a:cs typeface="Times New Roman" panose="02020603050405020304" pitchFamily="18" charset="0"/>
              </a:rPr>
              <a:t>sundenly</a:t>
            </a:r>
            <a:r>
              <a:rPr lang="en-US" dirty="0">
                <a:solidFill>
                  <a:schemeClr val="tx2"/>
                </a:solidFill>
                <a:latin typeface="+mn-lt"/>
                <a:cs typeface="Times New Roman" panose="02020603050405020304" pitchFamily="18" charset="0"/>
              </a:rPr>
              <a:t>.”</a:t>
            </a:r>
            <a:endParaRPr lang="en-US" dirty="0">
              <a:solidFill>
                <a:schemeClr val="tx2"/>
              </a:solidFill>
              <a:latin typeface="+mn-lt"/>
            </a:endParaRPr>
          </a:p>
          <a:p>
            <a:pPr marL="800100" lvl="1" indent="-342900">
              <a:spcBef>
                <a:spcPct val="0"/>
              </a:spcBef>
              <a:buClrTx/>
              <a:buSzTx/>
              <a:buFont typeface="Arial" panose="020B0604020202020204" pitchFamily="34" charset="0"/>
              <a:buChar char="•"/>
              <a:defRPr/>
            </a:pPr>
            <a:r>
              <a:rPr lang="en-US" dirty="0">
                <a:solidFill>
                  <a:schemeClr val="tx2"/>
                </a:solidFill>
                <a:latin typeface="+mn-lt"/>
                <a:cs typeface="Times New Roman" panose="02020603050405020304" pitchFamily="18" charset="0"/>
              </a:rPr>
              <a:t>Avoiding difficult words when speaking. </a:t>
            </a:r>
            <a:endParaRPr lang="en-US" dirty="0">
              <a:solidFill>
                <a:schemeClr val="tx2"/>
              </a:solidFill>
              <a:latin typeface="+mn-lt"/>
            </a:endParaRPr>
          </a:p>
          <a:p>
            <a:pPr>
              <a:spcBef>
                <a:spcPct val="0"/>
              </a:spcBef>
              <a:buClrTx/>
              <a:buSzTx/>
              <a:buFontTx/>
              <a:buNone/>
              <a:defRPr/>
            </a:pPr>
            <a:endParaRPr lang="en-US" sz="2800" b="1" dirty="0">
              <a:solidFill>
                <a:schemeClr val="tx2"/>
              </a:solidFill>
              <a:latin typeface="+mn-lt"/>
              <a:cs typeface="Times New Roman" panose="02020603050405020304" pitchFamily="18" charset="0"/>
            </a:endParaRPr>
          </a:p>
          <a:p>
            <a:pPr>
              <a:spcBef>
                <a:spcPct val="0"/>
              </a:spcBef>
              <a:buClrTx/>
              <a:buSzTx/>
              <a:buFontTx/>
              <a:buNone/>
              <a:defRPr/>
            </a:pPr>
            <a:r>
              <a:rPr lang="en-US" sz="2800" b="1" dirty="0">
                <a:solidFill>
                  <a:schemeClr val="tx2"/>
                </a:solidFill>
                <a:latin typeface="+mn-lt"/>
                <a:cs typeface="Times New Roman" panose="02020603050405020304" pitchFamily="18" charset="0"/>
              </a:rPr>
              <a:t>The child’s silent voice disappears:</a:t>
            </a:r>
            <a:endParaRPr lang="en-US" sz="2800" dirty="0">
              <a:solidFill>
                <a:schemeClr val="tx2"/>
              </a:solidFill>
              <a:latin typeface="+mn-lt"/>
            </a:endParaRPr>
          </a:p>
          <a:p>
            <a:pPr marL="800100" lvl="1" indent="-342900">
              <a:spcBef>
                <a:spcPct val="0"/>
              </a:spcBef>
              <a:buClrTx/>
              <a:buSzTx/>
              <a:buFont typeface="Arial" panose="020B0604020202020204" pitchFamily="34" charset="0"/>
              <a:buChar char="•"/>
              <a:defRPr/>
            </a:pPr>
            <a:r>
              <a:rPr lang="en-US" dirty="0">
                <a:solidFill>
                  <a:schemeClr val="tx2"/>
                </a:solidFill>
                <a:latin typeface="+mn-lt"/>
                <a:cs typeface="Times New Roman" panose="02020603050405020304" pitchFamily="18" charset="0"/>
              </a:rPr>
              <a:t>He or she subvocalizes when reading silently, or needs to read aloud to understand a passage.</a:t>
            </a:r>
            <a:endParaRPr lang="en-US" dirty="0">
              <a:solidFill>
                <a:schemeClr val="tx2"/>
              </a:solidFill>
              <a:latin typeface="+mn-lt"/>
            </a:endParaRPr>
          </a:p>
          <a:p>
            <a:pPr marL="800100" lvl="1" indent="-342900">
              <a:spcBef>
                <a:spcPct val="0"/>
              </a:spcBef>
              <a:buClrTx/>
              <a:buSzTx/>
              <a:buFont typeface="Arial" panose="020B0604020202020204" pitchFamily="34" charset="0"/>
              <a:buChar char="•"/>
              <a:defRPr/>
            </a:pPr>
            <a:r>
              <a:rPr lang="en-US" dirty="0">
                <a:solidFill>
                  <a:schemeClr val="tx2"/>
                </a:solidFill>
                <a:latin typeface="+mn-lt"/>
                <a:cs typeface="Times New Roman" panose="02020603050405020304" pitchFamily="18" charset="0"/>
              </a:rPr>
              <a:t>He or she needs to repeat the alphabet in his head when writing it out.</a:t>
            </a:r>
            <a:endParaRPr lang="en-US" dirty="0">
              <a:solidFill>
                <a:schemeClr val="tx2"/>
              </a:solidFill>
              <a:latin typeface="+mn-lt"/>
            </a:endParaRPr>
          </a:p>
          <a:p>
            <a:pPr eaLnBrk="1" hangingPunct="1">
              <a:spcBef>
                <a:spcPct val="0"/>
              </a:spcBef>
              <a:buClrTx/>
              <a:buSzTx/>
              <a:buFont typeface="Wingdings" panose="05000000000000000000" pitchFamily="2" charset="2"/>
              <a:buNone/>
              <a:defRPr/>
            </a:pPr>
            <a:r>
              <a:rPr lang="en-US" sz="2400" dirty="0">
                <a:solidFill>
                  <a:schemeClr val="bg2">
                    <a:lumMod val="75000"/>
                  </a:schemeClr>
                </a:solidFill>
                <a:latin typeface="+mn-lt"/>
              </a:rPr>
              <a:t>                       </a:t>
            </a:r>
            <a:endParaRPr lang="en-US" sz="2800" dirty="0">
              <a:solidFill>
                <a:schemeClr val="bg2">
                  <a:lumMod val="75000"/>
                </a:schemeClr>
              </a:solidFill>
              <a:latin typeface="+mn-lt"/>
            </a:endParaRPr>
          </a:p>
        </p:txBody>
      </p:sp>
      <p:sp>
        <p:nvSpPr>
          <p:cNvPr id="11" name="Title 7"/>
          <p:cNvSpPr>
            <a:spLocks noGrp="1"/>
          </p:cNvSpPr>
          <p:nvPr>
            <p:ph type="title"/>
          </p:nvPr>
        </p:nvSpPr>
        <p:spPr>
          <a:xfrm>
            <a:off x="685800" y="457200"/>
            <a:ext cx="11274552" cy="1370303"/>
          </a:xfrm>
        </p:spPr>
        <p:txBody>
          <a:bodyPr/>
          <a:lstStyle/>
          <a:p>
            <a:r>
              <a:rPr lang="en-US" u="sng" dirty="0"/>
              <a:t>Auditory Checklist</a:t>
            </a:r>
            <a:endParaRPr lang="en-US" dirty="0"/>
          </a:p>
        </p:txBody>
      </p:sp>
    </p:spTree>
    <p:extLst>
      <p:ext uri="{BB962C8B-B14F-4D97-AF65-F5344CB8AC3E}">
        <p14:creationId xmlns:p14="http://schemas.microsoft.com/office/powerpoint/2010/main" val="4047445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F40D084-39BF-4E4B-88BA-A3CB8221F6BE}" type="slidenum">
              <a:rPr lang="en-US" smtClean="0"/>
              <a:pPr/>
              <a:t>47</a:t>
            </a:fld>
            <a:endParaRPr lang="en-US" dirty="0"/>
          </a:p>
        </p:txBody>
      </p:sp>
      <p:sp>
        <p:nvSpPr>
          <p:cNvPr id="2" name="Text Placeholder 1"/>
          <p:cNvSpPr>
            <a:spLocks noGrp="1"/>
          </p:cNvSpPr>
          <p:nvPr>
            <p:ph type="body" sz="quarter" idx="4294967295"/>
          </p:nvPr>
        </p:nvSpPr>
        <p:spPr>
          <a:xfrm>
            <a:off x="0" y="457200"/>
            <a:ext cx="10817225" cy="5486400"/>
          </a:xfrm>
          <a:prstGeom prst="rect">
            <a:avLst/>
          </a:prstGeom>
        </p:spPr>
        <p:txBody>
          <a:bodyPr/>
          <a:lstStyle/>
          <a:p>
            <a:endParaRPr lang="en-US" sz="3200" dirty="0">
              <a:solidFill>
                <a:schemeClr val="bg2">
                  <a:lumMod val="75000"/>
                </a:schemeClr>
              </a:solidFill>
            </a:endParaRPr>
          </a:p>
          <a:p>
            <a:endParaRPr lang="en-US" sz="3200" dirty="0">
              <a:solidFill>
                <a:schemeClr val="bg2">
                  <a:lumMod val="75000"/>
                </a:schemeClr>
              </a:solidFill>
            </a:endParaRPr>
          </a:p>
          <a:p>
            <a:endParaRPr lang="en-US" sz="3200" dirty="0">
              <a:solidFill>
                <a:schemeClr val="bg2">
                  <a:lumMod val="75000"/>
                </a:schemeClr>
              </a:solidFill>
            </a:endParaRPr>
          </a:p>
          <a:p>
            <a:endParaRPr lang="en-US" sz="3200" dirty="0">
              <a:solidFill>
                <a:schemeClr val="bg2">
                  <a:lumMod val="75000"/>
                </a:schemeClr>
              </a:solidFill>
            </a:endParaRPr>
          </a:p>
          <a:p>
            <a:endParaRPr lang="en-US" dirty="0"/>
          </a:p>
        </p:txBody>
      </p:sp>
      <p:sp>
        <p:nvSpPr>
          <p:cNvPr id="8" name="Rectangle 1"/>
          <p:cNvSpPr>
            <a:spLocks noChangeArrowheads="1"/>
          </p:cNvSpPr>
          <p:nvPr/>
        </p:nvSpPr>
        <p:spPr bwMode="auto">
          <a:xfrm>
            <a:off x="668745" y="1733656"/>
            <a:ext cx="1008222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hlink"/>
              </a:buClr>
              <a:buSzPct val="65000"/>
              <a:buFont typeface="Wingdings" panose="05000000000000000000" pitchFamily="2" charset="2"/>
              <a:buChar char="n"/>
              <a:tabLst>
                <a:tab pos="457200" algn="l"/>
              </a:tabLst>
              <a:defRPr sz="3200">
                <a:solidFill>
                  <a:schemeClr val="tx1"/>
                </a:solidFill>
                <a:latin typeface="Tahoma" panose="020B0604030504040204" pitchFamily="34" charset="0"/>
                <a:cs typeface="Arial" panose="020B0604020202020204" pitchFamily="34" charset="0"/>
              </a:defRPr>
            </a:lvl1pPr>
            <a:lvl2pPr>
              <a:spcBef>
                <a:spcPct val="20000"/>
              </a:spcBef>
              <a:buClr>
                <a:schemeClr val="folHlink"/>
              </a:buClr>
              <a:buSzPct val="65000"/>
              <a:buFont typeface="Wingdings" panose="05000000000000000000" pitchFamily="2" charset="2"/>
              <a:buChar char="n"/>
              <a:tabLst>
                <a:tab pos="457200" algn="l"/>
              </a:tabLst>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tabLst>
                <a:tab pos="457200" algn="l"/>
              </a:tabLst>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defRPr/>
            </a:pPr>
            <a:r>
              <a:rPr lang="en-US" sz="2800" b="1" dirty="0">
                <a:solidFill>
                  <a:schemeClr val="tx2"/>
                </a:solidFill>
                <a:latin typeface="+mn-lt"/>
                <a:cs typeface="Times New Roman" panose="02020603050405020304" pitchFamily="18" charset="0"/>
              </a:rPr>
              <a:t>Difficulty with speech, including:</a:t>
            </a:r>
            <a:endParaRPr lang="en-US" sz="2800" dirty="0">
              <a:solidFill>
                <a:schemeClr val="tx2"/>
              </a:solidFill>
              <a:latin typeface="+mn-lt"/>
            </a:endParaRPr>
          </a:p>
          <a:p>
            <a:pPr marL="800100" lvl="1" indent="-342900">
              <a:spcBef>
                <a:spcPct val="0"/>
              </a:spcBef>
              <a:buClrTx/>
              <a:buSzTx/>
              <a:buFont typeface="Arial" panose="020B0604020202020204" pitchFamily="34" charset="0"/>
              <a:buChar char="•"/>
              <a:defRPr/>
            </a:pPr>
            <a:r>
              <a:rPr lang="en-US" dirty="0">
                <a:solidFill>
                  <a:schemeClr val="tx2"/>
                </a:solidFill>
                <a:latin typeface="+mn-lt"/>
                <a:cs typeface="Times New Roman" panose="02020603050405020304" pitchFamily="18" charset="0"/>
              </a:rPr>
              <a:t>Trouble articulating many sounds.</a:t>
            </a:r>
            <a:endParaRPr lang="en-US" dirty="0">
              <a:solidFill>
                <a:schemeClr val="tx2"/>
              </a:solidFill>
              <a:latin typeface="+mn-lt"/>
            </a:endParaRPr>
          </a:p>
          <a:p>
            <a:pPr marL="800100" lvl="1" indent="-342900">
              <a:spcBef>
                <a:spcPct val="0"/>
              </a:spcBef>
              <a:buClrTx/>
              <a:buSzTx/>
              <a:buFont typeface="Arial" panose="020B0604020202020204" pitchFamily="34" charset="0"/>
              <a:buChar char="•"/>
              <a:defRPr/>
            </a:pPr>
            <a:r>
              <a:rPr lang="en-US" dirty="0">
                <a:solidFill>
                  <a:schemeClr val="tx2"/>
                </a:solidFill>
                <a:latin typeface="+mn-lt"/>
                <a:cs typeface="Times New Roman" panose="02020603050405020304" pitchFamily="18" charset="0"/>
              </a:rPr>
              <a:t>Exhibiting language delay. </a:t>
            </a:r>
            <a:endParaRPr lang="en-US" dirty="0">
              <a:solidFill>
                <a:schemeClr val="tx2"/>
              </a:solidFill>
              <a:latin typeface="+mn-lt"/>
            </a:endParaRPr>
          </a:p>
          <a:p>
            <a:pPr>
              <a:spcBef>
                <a:spcPct val="0"/>
              </a:spcBef>
              <a:buClrTx/>
              <a:buSzTx/>
              <a:buFontTx/>
              <a:buNone/>
              <a:defRPr/>
            </a:pPr>
            <a:endParaRPr lang="en-US" sz="2800" b="1" dirty="0">
              <a:solidFill>
                <a:schemeClr val="tx2"/>
              </a:solidFill>
              <a:latin typeface="+mn-lt"/>
              <a:cs typeface="Times New Roman" panose="02020603050405020304" pitchFamily="18" charset="0"/>
            </a:endParaRPr>
          </a:p>
          <a:p>
            <a:pPr>
              <a:spcBef>
                <a:spcPct val="0"/>
              </a:spcBef>
              <a:buClrTx/>
              <a:buSzTx/>
              <a:buFontTx/>
              <a:buNone/>
              <a:defRPr/>
            </a:pPr>
            <a:r>
              <a:rPr lang="en-US" sz="2800" b="1" dirty="0">
                <a:solidFill>
                  <a:schemeClr val="tx2"/>
                </a:solidFill>
                <a:latin typeface="+mn-lt"/>
                <a:cs typeface="Times New Roman" panose="02020603050405020304" pitchFamily="18" charset="0"/>
              </a:rPr>
              <a:t>Difficulty understanding verbal instruction:</a:t>
            </a:r>
            <a:endParaRPr lang="en-US" sz="2800" dirty="0">
              <a:solidFill>
                <a:schemeClr val="tx2"/>
              </a:solidFill>
              <a:latin typeface="+mn-lt"/>
            </a:endParaRPr>
          </a:p>
          <a:p>
            <a:pPr marL="800100" lvl="1" indent="-342900">
              <a:spcBef>
                <a:spcPct val="0"/>
              </a:spcBef>
              <a:buClrTx/>
              <a:buSzTx/>
              <a:buFont typeface="Arial" panose="020B0604020202020204" pitchFamily="34" charset="0"/>
              <a:buChar char="•"/>
              <a:defRPr/>
            </a:pPr>
            <a:r>
              <a:rPr lang="en-US" dirty="0">
                <a:solidFill>
                  <a:schemeClr val="tx2"/>
                </a:solidFill>
                <a:latin typeface="+mn-lt"/>
                <a:cs typeface="Times New Roman" panose="02020603050405020304" pitchFamily="18" charset="0"/>
              </a:rPr>
              <a:t>He or she needs to ask for directions to be repeated frequently.</a:t>
            </a:r>
            <a:endParaRPr lang="en-US" dirty="0">
              <a:solidFill>
                <a:schemeClr val="tx2"/>
              </a:solidFill>
              <a:latin typeface="+mn-lt"/>
              <a:ea typeface="Calibri" panose="020F0502020204030204" pitchFamily="34" charset="0"/>
              <a:cs typeface="Times New Roman" panose="02020603050405020304" pitchFamily="18" charset="0"/>
            </a:endParaRPr>
          </a:p>
          <a:p>
            <a:pPr marL="800100" lvl="1" indent="-342900">
              <a:spcBef>
                <a:spcPct val="0"/>
              </a:spcBef>
              <a:buClrTx/>
              <a:buSzTx/>
              <a:buFont typeface="Arial" panose="020B0604020202020204" pitchFamily="34" charset="0"/>
              <a:buChar char="•"/>
              <a:defRPr/>
            </a:pPr>
            <a:r>
              <a:rPr lang="en-US" dirty="0">
                <a:solidFill>
                  <a:schemeClr val="tx2"/>
                </a:solidFill>
                <a:latin typeface="+mn-lt"/>
                <a:cs typeface="Times New Roman" panose="02020603050405020304" pitchFamily="18" charset="0"/>
              </a:rPr>
              <a:t>He or she says “what” a lot.</a:t>
            </a:r>
            <a:endParaRPr lang="en-US" sz="2400" dirty="0">
              <a:solidFill>
                <a:schemeClr val="bg2">
                  <a:lumMod val="75000"/>
                </a:schemeClr>
              </a:solidFill>
              <a:latin typeface="+mn-lt"/>
            </a:endParaRPr>
          </a:p>
          <a:p>
            <a:pPr eaLnBrk="1" hangingPunct="1">
              <a:spcBef>
                <a:spcPct val="0"/>
              </a:spcBef>
              <a:buClrTx/>
              <a:buSzTx/>
              <a:buFont typeface="Wingdings" panose="05000000000000000000" pitchFamily="2" charset="2"/>
              <a:buNone/>
              <a:defRPr/>
            </a:pPr>
            <a:r>
              <a:rPr lang="en-US" sz="2400" dirty="0">
                <a:solidFill>
                  <a:schemeClr val="bg2">
                    <a:lumMod val="75000"/>
                  </a:schemeClr>
                </a:solidFill>
                <a:latin typeface="+mn-lt"/>
              </a:rPr>
              <a:t>                        </a:t>
            </a:r>
            <a:endParaRPr lang="en-US" sz="2800" dirty="0">
              <a:solidFill>
                <a:schemeClr val="bg2">
                  <a:lumMod val="75000"/>
                </a:schemeClr>
              </a:solidFill>
              <a:latin typeface="+mn-lt"/>
            </a:endParaRPr>
          </a:p>
        </p:txBody>
      </p:sp>
      <p:sp>
        <p:nvSpPr>
          <p:cNvPr id="9" name="Title 7"/>
          <p:cNvSpPr>
            <a:spLocks noGrp="1"/>
          </p:cNvSpPr>
          <p:nvPr>
            <p:ph type="title"/>
          </p:nvPr>
        </p:nvSpPr>
        <p:spPr>
          <a:xfrm>
            <a:off x="685800" y="457200"/>
            <a:ext cx="11274552" cy="1370303"/>
          </a:xfrm>
        </p:spPr>
        <p:txBody>
          <a:bodyPr/>
          <a:lstStyle/>
          <a:p>
            <a:r>
              <a:rPr lang="en-US" u="sng" dirty="0"/>
              <a:t>Auditory Checklist</a:t>
            </a:r>
            <a:endParaRPr lang="en-US" dirty="0"/>
          </a:p>
        </p:txBody>
      </p:sp>
    </p:spTree>
    <p:extLst>
      <p:ext uri="{BB962C8B-B14F-4D97-AF65-F5344CB8AC3E}">
        <p14:creationId xmlns:p14="http://schemas.microsoft.com/office/powerpoint/2010/main" val="2760170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Auditory Processing Resources~</a:t>
            </a:r>
          </a:p>
        </p:txBody>
      </p:sp>
      <p:sp>
        <p:nvSpPr>
          <p:cNvPr id="4" name="Slide Number Placeholder 3"/>
          <p:cNvSpPr>
            <a:spLocks noGrp="1"/>
          </p:cNvSpPr>
          <p:nvPr>
            <p:ph type="sldNum" sz="quarter" idx="4"/>
          </p:nvPr>
        </p:nvSpPr>
        <p:spPr/>
        <p:txBody>
          <a:bodyPr/>
          <a:lstStyle/>
          <a:p>
            <a:fld id="{DF40D084-39BF-4E4B-88BA-A3CB8221F6BE}" type="slidenum">
              <a:rPr lang="en-US" smtClean="0"/>
              <a:pPr/>
              <a:t>48</a:t>
            </a:fld>
            <a:endParaRPr lang="en-US" dirty="0"/>
          </a:p>
        </p:txBody>
      </p:sp>
      <p:sp>
        <p:nvSpPr>
          <p:cNvPr id="13" name="Rectangle 1"/>
          <p:cNvSpPr>
            <a:spLocks noChangeArrowheads="1"/>
          </p:cNvSpPr>
          <p:nvPr/>
        </p:nvSpPr>
        <p:spPr bwMode="auto">
          <a:xfrm>
            <a:off x="875067" y="1581093"/>
            <a:ext cx="1050854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hlink"/>
              </a:buClr>
              <a:buSzPct val="65000"/>
              <a:buFont typeface="Wingdings" panose="05000000000000000000" pitchFamily="2" charset="2"/>
              <a:buChar char="n"/>
              <a:tabLst>
                <a:tab pos="457200" algn="l"/>
              </a:tabLst>
              <a:defRPr sz="3200">
                <a:solidFill>
                  <a:schemeClr val="tx1"/>
                </a:solidFill>
                <a:latin typeface="Tahoma" panose="020B0604030504040204" pitchFamily="34" charset="0"/>
                <a:cs typeface="Arial" panose="020B0604020202020204" pitchFamily="34" charset="0"/>
              </a:defRPr>
            </a:lvl1pPr>
            <a:lvl2pPr>
              <a:spcBef>
                <a:spcPct val="20000"/>
              </a:spcBef>
              <a:buClr>
                <a:schemeClr val="folHlink"/>
              </a:buClr>
              <a:buSzPct val="65000"/>
              <a:buFont typeface="Wingdings" panose="05000000000000000000" pitchFamily="2" charset="2"/>
              <a:buChar char="n"/>
              <a:tabLst>
                <a:tab pos="457200" algn="l"/>
              </a:tabLst>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tabLst>
                <a:tab pos="457200" algn="l"/>
              </a:tabLst>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9pPr>
          </a:lstStyle>
          <a:p>
            <a:pPr marL="342900" indent="-342900">
              <a:spcBef>
                <a:spcPct val="0"/>
              </a:spcBef>
              <a:buClrTx/>
              <a:buSzTx/>
              <a:buFont typeface="Arial" panose="020B0604020202020204" pitchFamily="34" charset="0"/>
              <a:buChar char="•"/>
              <a:defRPr/>
            </a:pPr>
            <a:r>
              <a:rPr lang="en-US" sz="2400" dirty="0">
                <a:latin typeface="+mn-lt"/>
              </a:rPr>
              <a:t>Language/Speech Therapy</a:t>
            </a:r>
          </a:p>
          <a:p>
            <a:pPr marL="342900" indent="-342900">
              <a:spcBef>
                <a:spcPct val="0"/>
              </a:spcBef>
              <a:buClrTx/>
              <a:buSzTx/>
              <a:buFont typeface="Arial" panose="020B0604020202020204" pitchFamily="34" charset="0"/>
              <a:buChar char="•"/>
              <a:defRPr/>
            </a:pPr>
            <a:r>
              <a:rPr lang="en-US" sz="2400" dirty="0">
                <a:latin typeface="+mn-lt"/>
              </a:rPr>
              <a:t>Equipping Minds Cognitive Development Curriculum</a:t>
            </a:r>
          </a:p>
          <a:p>
            <a:pPr marL="342900" indent="-342900">
              <a:spcBef>
                <a:spcPct val="0"/>
              </a:spcBef>
              <a:buClrTx/>
              <a:buSzTx/>
              <a:buFont typeface="Arial" panose="020B0604020202020204" pitchFamily="34" charset="0"/>
              <a:buChar char="•"/>
              <a:defRPr/>
            </a:pPr>
            <a:r>
              <a:rPr lang="en-US" sz="2400" dirty="0">
                <a:latin typeface="+mn-lt"/>
              </a:rPr>
              <a:t>Sound Therapy International</a:t>
            </a:r>
          </a:p>
          <a:p>
            <a:pPr marL="342900" indent="-342900">
              <a:spcBef>
                <a:spcPct val="0"/>
              </a:spcBef>
              <a:buClrTx/>
              <a:buSzTx/>
              <a:buFont typeface="Arial" panose="020B0604020202020204" pitchFamily="34" charset="0"/>
              <a:buChar char="•"/>
              <a:defRPr/>
            </a:pPr>
            <a:r>
              <a:rPr lang="en-US" sz="2400" dirty="0" err="1">
                <a:latin typeface="+mn-lt"/>
              </a:rPr>
              <a:t>LiPS</a:t>
            </a:r>
            <a:r>
              <a:rPr lang="en-US" sz="2400" dirty="0">
                <a:latin typeface="+mn-lt"/>
              </a:rPr>
              <a:t> program/intervention</a:t>
            </a:r>
          </a:p>
          <a:p>
            <a:pPr marL="342900" indent="-342900">
              <a:spcBef>
                <a:spcPct val="0"/>
              </a:spcBef>
              <a:buClrTx/>
              <a:buSzTx/>
              <a:buFont typeface="Arial" panose="020B0604020202020204" pitchFamily="34" charset="0"/>
              <a:buChar char="•"/>
              <a:defRPr/>
            </a:pPr>
            <a:r>
              <a:rPr lang="en-US" sz="2400" dirty="0" err="1">
                <a:latin typeface="+mn-lt"/>
              </a:rPr>
              <a:t>FastForWord</a:t>
            </a:r>
            <a:r>
              <a:rPr lang="en-US" sz="2400" dirty="0">
                <a:latin typeface="+mn-lt"/>
              </a:rPr>
              <a:t>- </a:t>
            </a:r>
            <a:r>
              <a:rPr lang="en-US" sz="2400" dirty="0">
                <a:latin typeface="+mn-lt"/>
                <a:hlinkClick r:id="rId3"/>
              </a:rPr>
              <a:t>www.gemmlearning.com</a:t>
            </a:r>
            <a:endParaRPr lang="en-US" sz="2400" dirty="0">
              <a:latin typeface="+mn-lt"/>
            </a:endParaRPr>
          </a:p>
          <a:p>
            <a:pPr marL="342900" indent="-342900">
              <a:spcBef>
                <a:spcPct val="0"/>
              </a:spcBef>
              <a:buClrTx/>
              <a:buSzTx/>
              <a:buFont typeface="Arial" panose="020B0604020202020204" pitchFamily="34" charset="0"/>
              <a:buChar char="•"/>
              <a:defRPr/>
            </a:pPr>
            <a:r>
              <a:rPr lang="en-US" sz="2400" dirty="0" err="1">
                <a:latin typeface="+mn-lt"/>
              </a:rPr>
              <a:t>Earobics</a:t>
            </a:r>
            <a:r>
              <a:rPr lang="en-US" sz="2400" dirty="0">
                <a:latin typeface="+mn-lt"/>
              </a:rPr>
              <a:t>- </a:t>
            </a:r>
            <a:r>
              <a:rPr lang="en-US" sz="2400" dirty="0">
                <a:latin typeface="+mn-lt"/>
                <a:hlinkClick r:id="rId4"/>
              </a:rPr>
              <a:t>www.superduperinc.com</a:t>
            </a:r>
            <a:endParaRPr lang="en-US" sz="2400" dirty="0">
              <a:latin typeface="+mn-lt"/>
            </a:endParaRPr>
          </a:p>
          <a:p>
            <a:pPr marL="342900" indent="-342900">
              <a:spcBef>
                <a:spcPct val="0"/>
              </a:spcBef>
              <a:buClrTx/>
              <a:buSzTx/>
              <a:buFont typeface="Arial" panose="020B0604020202020204" pitchFamily="34" charset="0"/>
              <a:buChar char="•"/>
              <a:defRPr/>
            </a:pPr>
            <a:r>
              <a:rPr lang="en-US" sz="2400" i="1" dirty="0">
                <a:latin typeface="+mn-lt"/>
              </a:rPr>
              <a:t>Sounds Abound-</a:t>
            </a:r>
            <a:r>
              <a:rPr lang="en-US" sz="2400" dirty="0">
                <a:latin typeface="+mn-lt"/>
              </a:rPr>
              <a:t> by Catts and Williamson available at </a:t>
            </a:r>
            <a:r>
              <a:rPr lang="en-US" sz="2400" dirty="0">
                <a:latin typeface="+mn-lt"/>
                <a:hlinkClick r:id="rId5"/>
              </a:rPr>
              <a:t>www.linguisystems.com</a:t>
            </a:r>
            <a:endParaRPr lang="en-US" sz="2400" dirty="0">
              <a:latin typeface="+mn-lt"/>
            </a:endParaRPr>
          </a:p>
          <a:p>
            <a:pPr marL="342900" indent="-342900">
              <a:spcBef>
                <a:spcPct val="0"/>
              </a:spcBef>
              <a:buClrTx/>
              <a:buSzTx/>
              <a:buFont typeface="Arial" panose="020B0604020202020204" pitchFamily="34" charset="0"/>
              <a:buChar char="•"/>
              <a:defRPr/>
            </a:pPr>
            <a:r>
              <a:rPr lang="en-US" sz="2400" i="1" dirty="0">
                <a:latin typeface="+mn-lt"/>
              </a:rPr>
              <a:t>When the Brain Can’t Hear- </a:t>
            </a:r>
            <a:r>
              <a:rPr lang="en-US" sz="2400" dirty="0">
                <a:latin typeface="+mn-lt"/>
              </a:rPr>
              <a:t>by Dr. Terri Bellis</a:t>
            </a:r>
          </a:p>
          <a:p>
            <a:pPr marL="342900" indent="-342900">
              <a:spcBef>
                <a:spcPct val="0"/>
              </a:spcBef>
              <a:buClrTx/>
              <a:buSzTx/>
              <a:buFont typeface="Arial" panose="020B0604020202020204" pitchFamily="34" charset="0"/>
              <a:buChar char="•"/>
              <a:defRPr/>
            </a:pPr>
            <a:r>
              <a:rPr lang="en-US" sz="2400" dirty="0">
                <a:latin typeface="+mn-lt"/>
              </a:rPr>
              <a:t>Auditory Integration Training- www.aithelps.com</a:t>
            </a:r>
            <a:endParaRPr lang="en-US" sz="2400" dirty="0">
              <a:solidFill>
                <a:schemeClr val="bg2">
                  <a:lumMod val="75000"/>
                </a:schemeClr>
              </a:solidFill>
              <a:latin typeface="+mn-lt"/>
            </a:endParaRPr>
          </a:p>
          <a:p>
            <a:pPr eaLnBrk="1" hangingPunct="1">
              <a:spcBef>
                <a:spcPct val="0"/>
              </a:spcBef>
              <a:buClrTx/>
              <a:buSzTx/>
              <a:buFontTx/>
              <a:buNone/>
              <a:defRPr/>
            </a:pPr>
            <a:endParaRPr lang="en-US" sz="2800" dirty="0">
              <a:solidFill>
                <a:schemeClr val="bg2">
                  <a:lumMod val="75000"/>
                </a:schemeClr>
              </a:solidFill>
              <a:latin typeface="+mn-lt"/>
            </a:endParaRPr>
          </a:p>
          <a:p>
            <a:pPr eaLnBrk="1" hangingPunct="1">
              <a:spcBef>
                <a:spcPct val="0"/>
              </a:spcBef>
              <a:buClrTx/>
              <a:buSzTx/>
              <a:buFontTx/>
              <a:buNone/>
              <a:defRPr/>
            </a:pPr>
            <a:endParaRPr lang="en-US" sz="2800" dirty="0">
              <a:solidFill>
                <a:schemeClr val="bg2">
                  <a:lumMod val="75000"/>
                </a:schemeClr>
              </a:solidFill>
              <a:latin typeface="+mn-lt"/>
            </a:endParaRPr>
          </a:p>
          <a:p>
            <a:pPr eaLnBrk="1" hangingPunct="1">
              <a:spcBef>
                <a:spcPct val="0"/>
              </a:spcBef>
              <a:buClrTx/>
              <a:buSzTx/>
              <a:buFont typeface="Wingdings" panose="05000000000000000000" pitchFamily="2" charset="2"/>
              <a:buNone/>
              <a:defRPr/>
            </a:pPr>
            <a:endParaRPr lang="en-US" sz="2400" dirty="0">
              <a:solidFill>
                <a:schemeClr val="bg2">
                  <a:lumMod val="75000"/>
                </a:schemeClr>
              </a:solidFill>
              <a:latin typeface="+mn-lt"/>
            </a:endParaRPr>
          </a:p>
          <a:p>
            <a:pPr eaLnBrk="1" hangingPunct="1">
              <a:spcBef>
                <a:spcPct val="0"/>
              </a:spcBef>
              <a:buClrTx/>
              <a:buSzTx/>
              <a:buFont typeface="Wingdings" panose="05000000000000000000" pitchFamily="2" charset="2"/>
              <a:buNone/>
              <a:defRPr/>
            </a:pPr>
            <a:r>
              <a:rPr lang="en-US" sz="2400" dirty="0">
                <a:solidFill>
                  <a:schemeClr val="bg2">
                    <a:lumMod val="75000"/>
                  </a:schemeClr>
                </a:solidFill>
                <a:latin typeface="+mn-lt"/>
              </a:rPr>
              <a:t>                        </a:t>
            </a:r>
            <a:endParaRPr lang="en-US" sz="2800" dirty="0">
              <a:solidFill>
                <a:schemeClr val="bg2">
                  <a:lumMod val="75000"/>
                </a:schemeClr>
              </a:solidFill>
              <a:latin typeface="+mn-lt"/>
            </a:endParaRPr>
          </a:p>
        </p:txBody>
      </p:sp>
    </p:spTree>
    <p:extLst>
      <p:ext uri="{BB962C8B-B14F-4D97-AF65-F5344CB8AC3E}">
        <p14:creationId xmlns:p14="http://schemas.microsoft.com/office/powerpoint/2010/main" val="2193200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F40D084-39BF-4E4B-88BA-A3CB8221F6BE}" type="slidenum">
              <a:rPr lang="en-US" smtClean="0"/>
              <a:pPr/>
              <a:t>49</a:t>
            </a:fld>
            <a:endParaRPr lang="en-US" dirty="0"/>
          </a:p>
        </p:txBody>
      </p:sp>
      <p:sp>
        <p:nvSpPr>
          <p:cNvPr id="7" name="Title 2"/>
          <p:cNvSpPr>
            <a:spLocks noGrp="1"/>
          </p:cNvSpPr>
          <p:nvPr>
            <p:ph type="title"/>
          </p:nvPr>
        </p:nvSpPr>
        <p:spPr>
          <a:xfrm>
            <a:off x="3248507" y="2463420"/>
            <a:ext cx="6670344" cy="1370303"/>
          </a:xfrm>
        </p:spPr>
        <p:txBody>
          <a:bodyPr/>
          <a:lstStyle/>
          <a:p>
            <a:r>
              <a:rPr lang="en-US" altLang="en-US" dirty="0">
                <a:latin typeface="Capita" panose="02000503000000020003"/>
              </a:rPr>
              <a:t>Visual Processing</a:t>
            </a:r>
            <a:endParaRPr lang="en-US" dirty="0"/>
          </a:p>
        </p:txBody>
      </p:sp>
    </p:spTree>
    <p:extLst>
      <p:ext uri="{BB962C8B-B14F-4D97-AF65-F5344CB8AC3E}">
        <p14:creationId xmlns:p14="http://schemas.microsoft.com/office/powerpoint/2010/main" val="270155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599FA3-8CD5-4263-9973-C5F2D140B3F3}"/>
              </a:ext>
            </a:extLst>
          </p:cNvPr>
          <p:cNvSpPr/>
          <p:nvPr/>
        </p:nvSpPr>
        <p:spPr>
          <a:xfrm>
            <a:off x="1548648" y="409306"/>
            <a:ext cx="10287000"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dirty="0">
                <a:ln/>
                <a:latin typeface="Verdana" panose="020B0604030504040204" pitchFamily="34" charset="0"/>
                <a:ea typeface="Verdana" panose="020B0604030504040204" pitchFamily="34" charset="0"/>
              </a:rPr>
              <a:t>Exceptional Learners</a:t>
            </a:r>
          </a:p>
        </p:txBody>
      </p:sp>
      <p:sp>
        <p:nvSpPr>
          <p:cNvPr id="26" name="TextBox 25">
            <a:extLst>
              <a:ext uri="{FF2B5EF4-FFF2-40B4-BE49-F238E27FC236}">
                <a16:creationId xmlns:a16="http://schemas.microsoft.com/office/drawing/2014/main" id="{A780859C-E1CF-401C-9524-7BE607B3F730}"/>
              </a:ext>
            </a:extLst>
          </p:cNvPr>
          <p:cNvSpPr txBox="1"/>
          <p:nvPr/>
        </p:nvSpPr>
        <p:spPr>
          <a:xfrm>
            <a:off x="1905001" y="1378803"/>
            <a:ext cx="9430637" cy="584775"/>
          </a:xfrm>
          <a:prstGeom prst="rect">
            <a:avLst/>
          </a:prstGeom>
          <a:noFill/>
        </p:spPr>
        <p:txBody>
          <a:bodyPr wrap="square" rtlCol="0">
            <a:spAutoFit/>
          </a:bodyPr>
          <a:lstStyle/>
          <a:p>
            <a:r>
              <a:rPr lang="en-US" sz="3200" dirty="0"/>
              <a:t>1 in 5 children Have Learning and Attention Issues</a:t>
            </a:r>
          </a:p>
        </p:txBody>
      </p:sp>
      <p:sp>
        <p:nvSpPr>
          <p:cNvPr id="2" name="Rectangle 1">
            <a:extLst>
              <a:ext uri="{FF2B5EF4-FFF2-40B4-BE49-F238E27FC236}">
                <a16:creationId xmlns:a16="http://schemas.microsoft.com/office/drawing/2014/main" id="{3D56544D-54FE-4360-B044-DE38FDAF9F2F}"/>
              </a:ext>
            </a:extLst>
          </p:cNvPr>
          <p:cNvSpPr/>
          <p:nvPr/>
        </p:nvSpPr>
        <p:spPr>
          <a:xfrm>
            <a:off x="1442748" y="2571530"/>
            <a:ext cx="1368515" cy="523220"/>
          </a:xfrm>
          <a:prstGeom prst="rect">
            <a:avLst/>
          </a:prstGeom>
          <a:noFill/>
        </p:spPr>
        <p:txBody>
          <a:bodyPr wrap="none" lIns="91440" tIns="45720" rIns="91440" bIns="45720">
            <a:spAutoFit/>
          </a:bodyPr>
          <a:lstStyle/>
          <a:p>
            <a:pPr algn="ctr"/>
            <a:r>
              <a:rPr lang="en-US" sz="2800" dirty="0">
                <a:ln w="0"/>
                <a:solidFill>
                  <a:srgbClr val="4E62C4"/>
                </a:solidFill>
                <a:effectLst>
                  <a:outerShdw blurRad="38100" dist="19050" dir="2700000" algn="tl" rotWithShape="0">
                    <a:schemeClr val="dk1">
                      <a:alpha val="40000"/>
                    </a:schemeClr>
                  </a:outerShdw>
                </a:effectLst>
              </a:rPr>
              <a:t>Dyslexia</a:t>
            </a:r>
          </a:p>
        </p:txBody>
      </p:sp>
      <p:sp>
        <p:nvSpPr>
          <p:cNvPr id="5" name="Rectangle 4">
            <a:extLst>
              <a:ext uri="{FF2B5EF4-FFF2-40B4-BE49-F238E27FC236}">
                <a16:creationId xmlns:a16="http://schemas.microsoft.com/office/drawing/2014/main" id="{55E7FD3D-D698-4A59-AD2B-C4D7C1A4EED9}"/>
              </a:ext>
            </a:extLst>
          </p:cNvPr>
          <p:cNvSpPr/>
          <p:nvPr/>
        </p:nvSpPr>
        <p:spPr>
          <a:xfrm>
            <a:off x="8198170" y="2571530"/>
            <a:ext cx="1984839" cy="523220"/>
          </a:xfrm>
          <a:prstGeom prst="rect">
            <a:avLst/>
          </a:prstGeom>
          <a:noFill/>
        </p:spPr>
        <p:txBody>
          <a:bodyPr wrap="none" lIns="91440" tIns="45720" rIns="91440" bIns="45720">
            <a:spAutoFit/>
          </a:bodyPr>
          <a:lstStyle/>
          <a:p>
            <a:pPr algn="ctr"/>
            <a:r>
              <a:rPr lang="en-US" sz="2800" dirty="0">
                <a:ln w="0"/>
                <a:solidFill>
                  <a:srgbClr val="4E62C4"/>
                </a:solidFill>
                <a:effectLst>
                  <a:outerShdw blurRad="38100" dist="19050" dir="2700000" algn="tl" rotWithShape="0">
                    <a:schemeClr val="dk1">
                      <a:alpha val="40000"/>
                    </a:schemeClr>
                  </a:outerShdw>
                </a:effectLst>
              </a:rPr>
              <a:t>ADD - ADHD</a:t>
            </a:r>
          </a:p>
        </p:txBody>
      </p:sp>
      <p:sp>
        <p:nvSpPr>
          <p:cNvPr id="6" name="Rectangle 5">
            <a:extLst>
              <a:ext uri="{FF2B5EF4-FFF2-40B4-BE49-F238E27FC236}">
                <a16:creationId xmlns:a16="http://schemas.microsoft.com/office/drawing/2014/main" id="{D39CF7F8-7FA7-4068-85A8-ABB26A41F5E0}"/>
              </a:ext>
            </a:extLst>
          </p:cNvPr>
          <p:cNvSpPr/>
          <p:nvPr/>
        </p:nvSpPr>
        <p:spPr>
          <a:xfrm>
            <a:off x="4129917" y="2571530"/>
            <a:ext cx="2699777" cy="523220"/>
          </a:xfrm>
          <a:prstGeom prst="rect">
            <a:avLst/>
          </a:prstGeom>
          <a:noFill/>
        </p:spPr>
        <p:txBody>
          <a:bodyPr wrap="none" lIns="91440" tIns="45720" rIns="91440" bIns="45720">
            <a:spAutoFit/>
          </a:bodyPr>
          <a:lstStyle/>
          <a:p>
            <a:pPr algn="ctr"/>
            <a:r>
              <a:rPr lang="en-US" sz="2800" dirty="0">
                <a:ln w="0"/>
                <a:solidFill>
                  <a:srgbClr val="4E62C4"/>
                </a:solidFill>
                <a:effectLst>
                  <a:outerShdw blurRad="38100" dist="19050" dir="2700000" algn="tl" rotWithShape="0">
                    <a:schemeClr val="dk1">
                      <a:alpha val="40000"/>
                    </a:schemeClr>
                  </a:outerShdw>
                </a:effectLst>
              </a:rPr>
              <a:t>Autism Spectrum</a:t>
            </a:r>
          </a:p>
        </p:txBody>
      </p:sp>
      <p:sp>
        <p:nvSpPr>
          <p:cNvPr id="8" name="Rectangle 7">
            <a:extLst>
              <a:ext uri="{FF2B5EF4-FFF2-40B4-BE49-F238E27FC236}">
                <a16:creationId xmlns:a16="http://schemas.microsoft.com/office/drawing/2014/main" id="{7A2C2915-1858-4455-9809-C344E8ABE6A8}"/>
              </a:ext>
            </a:extLst>
          </p:cNvPr>
          <p:cNvSpPr/>
          <p:nvPr/>
        </p:nvSpPr>
        <p:spPr>
          <a:xfrm>
            <a:off x="2717857" y="3669206"/>
            <a:ext cx="1794594" cy="523220"/>
          </a:xfrm>
          <a:prstGeom prst="rect">
            <a:avLst/>
          </a:prstGeom>
          <a:noFill/>
        </p:spPr>
        <p:txBody>
          <a:bodyPr wrap="none" lIns="91440" tIns="45720" rIns="91440" bIns="45720">
            <a:spAutoFit/>
          </a:bodyPr>
          <a:lstStyle/>
          <a:p>
            <a:pPr algn="ctr"/>
            <a:r>
              <a:rPr lang="en-US" sz="2800" dirty="0">
                <a:ln w="0"/>
                <a:solidFill>
                  <a:srgbClr val="4E62C4"/>
                </a:solidFill>
                <a:effectLst>
                  <a:outerShdw blurRad="38100" dist="19050" dir="2700000" algn="tl" rotWithShape="0">
                    <a:schemeClr val="dk1">
                      <a:alpha val="40000"/>
                    </a:schemeClr>
                  </a:outerShdw>
                </a:effectLst>
              </a:rPr>
              <a:t>Dysgraphia</a:t>
            </a:r>
          </a:p>
        </p:txBody>
      </p:sp>
      <p:sp>
        <p:nvSpPr>
          <p:cNvPr id="9" name="Rectangle 8">
            <a:extLst>
              <a:ext uri="{FF2B5EF4-FFF2-40B4-BE49-F238E27FC236}">
                <a16:creationId xmlns:a16="http://schemas.microsoft.com/office/drawing/2014/main" id="{276E64D8-2C44-47FA-BF91-3E2EC494D64A}"/>
              </a:ext>
            </a:extLst>
          </p:cNvPr>
          <p:cNvSpPr/>
          <p:nvPr/>
        </p:nvSpPr>
        <p:spPr>
          <a:xfrm>
            <a:off x="5811075" y="3669206"/>
            <a:ext cx="1784591" cy="523220"/>
          </a:xfrm>
          <a:prstGeom prst="rect">
            <a:avLst/>
          </a:prstGeom>
          <a:noFill/>
        </p:spPr>
        <p:txBody>
          <a:bodyPr wrap="none" lIns="91440" tIns="45720" rIns="91440" bIns="45720">
            <a:spAutoFit/>
          </a:bodyPr>
          <a:lstStyle/>
          <a:p>
            <a:pPr algn="ctr"/>
            <a:r>
              <a:rPr lang="en-US" sz="2800" dirty="0">
                <a:ln w="0"/>
                <a:solidFill>
                  <a:srgbClr val="4E62C4"/>
                </a:solidFill>
                <a:effectLst>
                  <a:outerShdw blurRad="38100" dist="19050" dir="2700000" algn="tl" rotWithShape="0">
                    <a:schemeClr val="dk1">
                      <a:alpha val="40000"/>
                    </a:schemeClr>
                  </a:outerShdw>
                </a:effectLst>
              </a:rPr>
              <a:t>Dyscalculia</a:t>
            </a:r>
          </a:p>
        </p:txBody>
      </p:sp>
      <p:sp>
        <p:nvSpPr>
          <p:cNvPr id="10" name="Rectangle 9">
            <a:extLst>
              <a:ext uri="{FF2B5EF4-FFF2-40B4-BE49-F238E27FC236}">
                <a16:creationId xmlns:a16="http://schemas.microsoft.com/office/drawing/2014/main" id="{2E0B1C9B-2644-4B31-A28E-F9DA78B9FEB4}"/>
              </a:ext>
            </a:extLst>
          </p:cNvPr>
          <p:cNvSpPr/>
          <p:nvPr/>
        </p:nvSpPr>
        <p:spPr>
          <a:xfrm>
            <a:off x="9115993" y="3669206"/>
            <a:ext cx="2595262" cy="523220"/>
          </a:xfrm>
          <a:prstGeom prst="rect">
            <a:avLst/>
          </a:prstGeom>
          <a:noFill/>
        </p:spPr>
        <p:txBody>
          <a:bodyPr wrap="none" lIns="91440" tIns="45720" rIns="91440" bIns="45720">
            <a:spAutoFit/>
          </a:bodyPr>
          <a:lstStyle/>
          <a:p>
            <a:pPr algn="ctr"/>
            <a:r>
              <a:rPr lang="en-US" sz="2800" dirty="0">
                <a:ln w="0"/>
                <a:solidFill>
                  <a:srgbClr val="4E62C4"/>
                </a:solidFill>
                <a:effectLst>
                  <a:outerShdw blurRad="38100" dist="19050" dir="2700000" algn="tl" rotWithShape="0">
                    <a:schemeClr val="dk1">
                      <a:alpha val="40000"/>
                    </a:schemeClr>
                  </a:outerShdw>
                </a:effectLst>
              </a:rPr>
              <a:t>Down Syndrome</a:t>
            </a:r>
          </a:p>
        </p:txBody>
      </p:sp>
      <p:sp>
        <p:nvSpPr>
          <p:cNvPr id="11" name="Rectangle 10">
            <a:extLst>
              <a:ext uri="{FF2B5EF4-FFF2-40B4-BE49-F238E27FC236}">
                <a16:creationId xmlns:a16="http://schemas.microsoft.com/office/drawing/2014/main" id="{FAF43E6E-1CF6-4B40-9C1E-DF6B26CA1385}"/>
              </a:ext>
            </a:extLst>
          </p:cNvPr>
          <p:cNvSpPr/>
          <p:nvPr/>
        </p:nvSpPr>
        <p:spPr>
          <a:xfrm>
            <a:off x="8639775" y="5917194"/>
            <a:ext cx="1209075" cy="523220"/>
          </a:xfrm>
          <a:prstGeom prst="rect">
            <a:avLst/>
          </a:prstGeom>
          <a:noFill/>
        </p:spPr>
        <p:txBody>
          <a:bodyPr wrap="square" lIns="91440" tIns="45720" rIns="91440" bIns="45720">
            <a:spAutoFit/>
          </a:bodyPr>
          <a:lstStyle/>
          <a:p>
            <a:pPr algn="ctr"/>
            <a:r>
              <a:rPr lang="en-US" sz="2800" dirty="0">
                <a:ln w="0"/>
                <a:solidFill>
                  <a:srgbClr val="4E62C4"/>
                </a:solidFill>
                <a:effectLst>
                  <a:outerShdw blurRad="38100" dist="19050" dir="2700000" algn="tl" rotWithShape="0">
                    <a:schemeClr val="dk1">
                      <a:alpha val="40000"/>
                    </a:schemeClr>
                  </a:outerShdw>
                </a:effectLst>
              </a:rPr>
              <a:t>Gifted</a:t>
            </a:r>
          </a:p>
        </p:txBody>
      </p:sp>
      <p:sp>
        <p:nvSpPr>
          <p:cNvPr id="12" name="Rectangle 11">
            <a:extLst>
              <a:ext uri="{FF2B5EF4-FFF2-40B4-BE49-F238E27FC236}">
                <a16:creationId xmlns:a16="http://schemas.microsoft.com/office/drawing/2014/main" id="{68803688-829C-4C04-8A6E-977DD7DE1A1E}"/>
              </a:ext>
            </a:extLst>
          </p:cNvPr>
          <p:cNvSpPr/>
          <p:nvPr/>
        </p:nvSpPr>
        <p:spPr>
          <a:xfrm>
            <a:off x="1610866" y="4803423"/>
            <a:ext cx="4601324" cy="523220"/>
          </a:xfrm>
          <a:prstGeom prst="rect">
            <a:avLst/>
          </a:prstGeom>
          <a:noFill/>
        </p:spPr>
        <p:txBody>
          <a:bodyPr wrap="none" lIns="91440" tIns="45720" rIns="91440" bIns="45720">
            <a:spAutoFit/>
          </a:bodyPr>
          <a:lstStyle/>
          <a:p>
            <a:pPr algn="ctr"/>
            <a:r>
              <a:rPr lang="en-US" sz="2800" dirty="0">
                <a:ln w="0"/>
                <a:solidFill>
                  <a:srgbClr val="4E62C4"/>
                </a:solidFill>
                <a:effectLst>
                  <a:outerShdw blurRad="38100" dist="19050" dir="2700000" algn="tl" rotWithShape="0">
                    <a:schemeClr val="dk1">
                      <a:alpha val="40000"/>
                    </a:schemeClr>
                  </a:outerShdw>
                </a:effectLst>
              </a:rPr>
              <a:t>Neurodevelopmental Disorder</a:t>
            </a:r>
          </a:p>
        </p:txBody>
      </p:sp>
      <p:sp>
        <p:nvSpPr>
          <p:cNvPr id="13" name="Rectangle 12">
            <a:extLst>
              <a:ext uri="{FF2B5EF4-FFF2-40B4-BE49-F238E27FC236}">
                <a16:creationId xmlns:a16="http://schemas.microsoft.com/office/drawing/2014/main" id="{C7BA961A-F8C8-4850-BDF3-8A4C3AB3A1C3}"/>
              </a:ext>
            </a:extLst>
          </p:cNvPr>
          <p:cNvSpPr/>
          <p:nvPr/>
        </p:nvSpPr>
        <p:spPr>
          <a:xfrm>
            <a:off x="7049689" y="4819518"/>
            <a:ext cx="3224794" cy="523220"/>
          </a:xfrm>
          <a:prstGeom prst="rect">
            <a:avLst/>
          </a:prstGeom>
          <a:noFill/>
        </p:spPr>
        <p:txBody>
          <a:bodyPr wrap="none" lIns="91440" tIns="45720" rIns="91440" bIns="45720">
            <a:spAutoFit/>
          </a:bodyPr>
          <a:lstStyle/>
          <a:p>
            <a:pPr algn="ctr"/>
            <a:r>
              <a:rPr lang="en-US" sz="2800" dirty="0">
                <a:ln w="0"/>
                <a:solidFill>
                  <a:srgbClr val="4E62C4"/>
                </a:solidFill>
                <a:effectLst>
                  <a:outerShdw blurRad="38100" dist="19050" dir="2700000" algn="tl" rotWithShape="0">
                    <a:schemeClr val="dk1">
                      <a:alpha val="40000"/>
                    </a:schemeClr>
                  </a:outerShdw>
                </a:effectLst>
              </a:rPr>
              <a:t>Intellectual Disability</a:t>
            </a:r>
          </a:p>
        </p:txBody>
      </p:sp>
      <p:sp>
        <p:nvSpPr>
          <p:cNvPr id="14" name="Rectangle 13">
            <a:extLst>
              <a:ext uri="{FF2B5EF4-FFF2-40B4-BE49-F238E27FC236}">
                <a16:creationId xmlns:a16="http://schemas.microsoft.com/office/drawing/2014/main" id="{B2D351C1-7C89-46B0-891F-56AA2D64748F}"/>
              </a:ext>
            </a:extLst>
          </p:cNvPr>
          <p:cNvSpPr/>
          <p:nvPr/>
        </p:nvSpPr>
        <p:spPr>
          <a:xfrm>
            <a:off x="3256853" y="5873092"/>
            <a:ext cx="3616118" cy="523220"/>
          </a:xfrm>
          <a:prstGeom prst="rect">
            <a:avLst/>
          </a:prstGeom>
          <a:noFill/>
        </p:spPr>
        <p:txBody>
          <a:bodyPr wrap="none" lIns="91440" tIns="45720" rIns="91440" bIns="45720">
            <a:spAutoFit/>
          </a:bodyPr>
          <a:lstStyle/>
          <a:p>
            <a:pPr algn="ctr"/>
            <a:r>
              <a:rPr lang="en-US" sz="2800" dirty="0">
                <a:ln w="0"/>
                <a:solidFill>
                  <a:srgbClr val="4E62C4"/>
                </a:solidFill>
                <a:effectLst>
                  <a:outerShdw blurRad="38100" dist="19050" dir="2700000" algn="tl" rotWithShape="0">
                    <a:schemeClr val="dk1">
                      <a:alpha val="40000"/>
                    </a:schemeClr>
                  </a:outerShdw>
                </a:effectLst>
              </a:rPr>
              <a:t>Fetal Alcohol Syndrome</a:t>
            </a:r>
          </a:p>
        </p:txBody>
      </p:sp>
    </p:spTree>
    <p:extLst>
      <p:ext uri="{BB962C8B-B14F-4D97-AF65-F5344CB8AC3E}">
        <p14:creationId xmlns:p14="http://schemas.microsoft.com/office/powerpoint/2010/main" val="279706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3"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2"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6"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1+#ppt_w/2"/>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P spid="10" grpId="0"/>
      <p:bldP spid="11" grpId="0"/>
      <p:bldP spid="12" grpId="0"/>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F40D084-39BF-4E4B-88BA-A3CB8221F6BE}" type="slidenum">
              <a:rPr lang="en-US" smtClean="0"/>
              <a:pPr/>
              <a:t>50</a:t>
            </a:fld>
            <a:endParaRPr lang="en-US" dirty="0"/>
          </a:p>
        </p:txBody>
      </p:sp>
      <p:sp>
        <p:nvSpPr>
          <p:cNvPr id="8" name="Rectangle 1"/>
          <p:cNvSpPr>
            <a:spLocks noChangeArrowheads="1"/>
          </p:cNvSpPr>
          <p:nvPr/>
        </p:nvSpPr>
        <p:spPr bwMode="auto">
          <a:xfrm>
            <a:off x="1154420" y="680964"/>
            <a:ext cx="10268755"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hlink"/>
              </a:buClr>
              <a:buSzPct val="65000"/>
              <a:buFont typeface="Wingdings" panose="05000000000000000000" pitchFamily="2" charset="2"/>
              <a:buChar char="n"/>
              <a:tabLst>
                <a:tab pos="457200" algn="l"/>
              </a:tabLst>
              <a:defRPr sz="3200">
                <a:solidFill>
                  <a:schemeClr val="tx1"/>
                </a:solidFill>
                <a:latin typeface="Tahoma" panose="020B0604030504040204" pitchFamily="34" charset="0"/>
                <a:cs typeface="Arial" panose="020B0604020202020204" pitchFamily="34" charset="0"/>
              </a:defRPr>
            </a:lvl1pPr>
            <a:lvl2pPr>
              <a:spcBef>
                <a:spcPct val="20000"/>
              </a:spcBef>
              <a:buClr>
                <a:schemeClr val="folHlink"/>
              </a:buClr>
              <a:buSzPct val="65000"/>
              <a:buFont typeface="Wingdings" panose="05000000000000000000" pitchFamily="2" charset="2"/>
              <a:buChar char="n"/>
              <a:tabLst>
                <a:tab pos="457200" algn="l"/>
              </a:tabLst>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tabLst>
                <a:tab pos="457200" algn="l"/>
              </a:tabLst>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defRPr/>
            </a:pPr>
            <a:r>
              <a:rPr lang="en-US" sz="2800" b="1" u="sng" dirty="0">
                <a:solidFill>
                  <a:schemeClr val="tx2"/>
                </a:solidFill>
                <a:latin typeface="+mj-lt"/>
              </a:rPr>
              <a:t>Visual Processing Checklist</a:t>
            </a:r>
          </a:p>
          <a:p>
            <a:pPr eaLnBrk="1" hangingPunct="1">
              <a:spcBef>
                <a:spcPct val="0"/>
              </a:spcBef>
              <a:buClrTx/>
              <a:buSzTx/>
              <a:buFontTx/>
              <a:buNone/>
              <a:defRPr/>
            </a:pPr>
            <a:endParaRPr lang="en-US" sz="2800" b="1" u="sng" dirty="0">
              <a:solidFill>
                <a:schemeClr val="tx2"/>
              </a:solidFill>
              <a:latin typeface="+mj-lt"/>
            </a:endParaRPr>
          </a:p>
          <a:p>
            <a:pPr marL="342900" indent="-342900" eaLnBrk="1" hangingPunct="1">
              <a:spcBef>
                <a:spcPct val="0"/>
              </a:spcBef>
              <a:buClrTx/>
              <a:buSzTx/>
              <a:buFont typeface="Arial" panose="020B0604020202020204" pitchFamily="34" charset="0"/>
              <a:buChar char="•"/>
              <a:tabLst/>
              <a:defRPr/>
            </a:pPr>
            <a:r>
              <a:rPr lang="en-US" sz="2400" dirty="0">
                <a:solidFill>
                  <a:schemeClr val="tx2"/>
                </a:solidFill>
                <a:latin typeface="+mn-lt"/>
              </a:rPr>
              <a:t>Reading reversals </a:t>
            </a:r>
          </a:p>
          <a:p>
            <a:pPr marL="342900" indent="-342900" eaLnBrk="1" hangingPunct="1">
              <a:spcBef>
                <a:spcPct val="0"/>
              </a:spcBef>
              <a:buClrTx/>
              <a:buSzTx/>
              <a:buFont typeface="Arial" panose="020B0604020202020204" pitchFamily="34" charset="0"/>
              <a:buChar char="•"/>
              <a:tabLst/>
              <a:defRPr/>
            </a:pPr>
            <a:r>
              <a:rPr lang="en-US" sz="2400" dirty="0">
                <a:solidFill>
                  <a:schemeClr val="tx2"/>
                </a:solidFill>
                <a:latin typeface="+mn-lt"/>
              </a:rPr>
              <a:t>Skipping of small words when reading.</a:t>
            </a:r>
          </a:p>
          <a:p>
            <a:pPr marL="342900" indent="-342900" eaLnBrk="1" hangingPunct="1">
              <a:spcBef>
                <a:spcPct val="0"/>
              </a:spcBef>
              <a:buClrTx/>
              <a:buSzTx/>
              <a:buFont typeface="Arial" panose="020B0604020202020204" pitchFamily="34" charset="0"/>
              <a:buChar char="•"/>
              <a:tabLst/>
              <a:defRPr/>
            </a:pPr>
            <a:r>
              <a:rPr lang="en-US" sz="2400" dirty="0">
                <a:solidFill>
                  <a:schemeClr val="tx2"/>
                </a:solidFill>
                <a:latin typeface="+mn-lt"/>
              </a:rPr>
              <a:t>Needing to use finger to track after age 7.</a:t>
            </a:r>
          </a:p>
          <a:p>
            <a:pPr marL="342900" indent="-342900" eaLnBrk="1" hangingPunct="1">
              <a:spcBef>
                <a:spcPct val="0"/>
              </a:spcBef>
              <a:buClrTx/>
              <a:buSzTx/>
              <a:buFont typeface="Arial" panose="020B0604020202020204" pitchFamily="34" charset="0"/>
              <a:buChar char="•"/>
              <a:tabLst/>
              <a:defRPr/>
            </a:pPr>
            <a:r>
              <a:rPr lang="en-US" sz="2400" dirty="0">
                <a:solidFill>
                  <a:schemeClr val="tx2"/>
                </a:solidFill>
                <a:latin typeface="+mn-lt"/>
              </a:rPr>
              <a:t>Oral reading that is smooth at the beginning of the page, but more labored the longer a child reads.</a:t>
            </a:r>
          </a:p>
          <a:p>
            <a:pPr marL="342900" indent="-342900" eaLnBrk="1" hangingPunct="1">
              <a:spcBef>
                <a:spcPct val="0"/>
              </a:spcBef>
              <a:buClrTx/>
              <a:buSzTx/>
              <a:buFont typeface="Arial" panose="020B0604020202020204" pitchFamily="34" charset="0"/>
              <a:buChar char="•"/>
              <a:tabLst/>
              <a:defRPr/>
            </a:pPr>
            <a:r>
              <a:rPr lang="en-US" sz="2400" dirty="0">
                <a:solidFill>
                  <a:schemeClr val="tx2"/>
                </a:solidFill>
                <a:latin typeface="+mn-lt"/>
              </a:rPr>
              <a:t>Experiencing eye fatigue shortly after reading begins.  (watery eyes, rubbing eyes)</a:t>
            </a:r>
          </a:p>
          <a:p>
            <a:pPr marL="342900" indent="-342900" eaLnBrk="1" hangingPunct="1">
              <a:spcBef>
                <a:spcPct val="0"/>
              </a:spcBef>
              <a:buClrTx/>
              <a:buSzTx/>
              <a:buFont typeface="Arial" panose="020B0604020202020204" pitchFamily="34" charset="0"/>
              <a:buChar char="•"/>
              <a:tabLst/>
              <a:defRPr/>
            </a:pPr>
            <a:r>
              <a:rPr lang="en-US" sz="2400" dirty="0">
                <a:solidFill>
                  <a:schemeClr val="tx2"/>
                </a:solidFill>
                <a:latin typeface="+mn-lt"/>
              </a:rPr>
              <a:t>Yawning shortly after reading begins.</a:t>
            </a:r>
          </a:p>
          <a:p>
            <a:pPr marL="342900" indent="-342900" eaLnBrk="1" hangingPunct="1">
              <a:spcBef>
                <a:spcPct val="0"/>
              </a:spcBef>
              <a:buClrTx/>
              <a:buSzTx/>
              <a:buFont typeface="Arial" panose="020B0604020202020204" pitchFamily="34" charset="0"/>
              <a:buChar char="•"/>
              <a:tabLst/>
              <a:defRPr/>
            </a:pPr>
            <a:r>
              <a:rPr lang="en-US" sz="2400" dirty="0">
                <a:solidFill>
                  <a:schemeClr val="tx2"/>
                </a:solidFill>
                <a:latin typeface="+mn-lt"/>
              </a:rPr>
              <a:t>Continuing to struggle even after being prescribed eye glasses.</a:t>
            </a:r>
          </a:p>
          <a:p>
            <a:pPr eaLnBrk="1" hangingPunct="1">
              <a:spcBef>
                <a:spcPct val="0"/>
              </a:spcBef>
              <a:buClrTx/>
              <a:buSzTx/>
              <a:buFont typeface="Wingdings" panose="05000000000000000000" pitchFamily="2" charset="2"/>
              <a:buNone/>
              <a:tabLst/>
              <a:defRPr/>
            </a:pPr>
            <a:endParaRPr lang="en-US" sz="2800" dirty="0">
              <a:solidFill>
                <a:schemeClr val="bg2">
                  <a:lumMod val="75000"/>
                </a:schemeClr>
              </a:solidFill>
              <a:latin typeface="+mn-lt"/>
            </a:endParaRPr>
          </a:p>
          <a:p>
            <a:pPr eaLnBrk="1" hangingPunct="1">
              <a:spcBef>
                <a:spcPct val="0"/>
              </a:spcBef>
              <a:buClrTx/>
              <a:buSzTx/>
              <a:buFontTx/>
              <a:buNone/>
              <a:defRPr/>
            </a:pPr>
            <a:endParaRPr lang="en-US" sz="2800" b="1" u="sng" dirty="0">
              <a:solidFill>
                <a:schemeClr val="bg2">
                  <a:lumMod val="75000"/>
                </a:schemeClr>
              </a:solidFill>
              <a:latin typeface="+mn-lt"/>
            </a:endParaRPr>
          </a:p>
        </p:txBody>
      </p:sp>
    </p:spTree>
    <p:extLst>
      <p:ext uri="{BB962C8B-B14F-4D97-AF65-F5344CB8AC3E}">
        <p14:creationId xmlns:p14="http://schemas.microsoft.com/office/powerpoint/2010/main" val="1372718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F40D084-39BF-4E4B-88BA-A3CB8221F6BE}" type="slidenum">
              <a:rPr lang="en-US" smtClean="0"/>
              <a:pPr/>
              <a:t>51</a:t>
            </a:fld>
            <a:endParaRPr lang="en-US" dirty="0"/>
          </a:p>
        </p:txBody>
      </p:sp>
      <p:sp>
        <p:nvSpPr>
          <p:cNvPr id="8" name="Rectangle 1"/>
          <p:cNvSpPr>
            <a:spLocks noChangeArrowheads="1"/>
          </p:cNvSpPr>
          <p:nvPr/>
        </p:nvSpPr>
        <p:spPr bwMode="auto">
          <a:xfrm>
            <a:off x="747230" y="1166723"/>
            <a:ext cx="1103758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hlink"/>
              </a:buClr>
              <a:buSzPct val="65000"/>
              <a:buFont typeface="Wingdings" panose="05000000000000000000" pitchFamily="2" charset="2"/>
              <a:buChar char="n"/>
              <a:tabLst>
                <a:tab pos="457200" algn="l"/>
              </a:tabLst>
              <a:defRPr sz="3200">
                <a:solidFill>
                  <a:schemeClr val="tx1"/>
                </a:solidFill>
                <a:latin typeface="Tahoma" panose="020B0604030504040204" pitchFamily="34" charset="0"/>
                <a:cs typeface="Arial" panose="020B0604020202020204" pitchFamily="34" charset="0"/>
              </a:defRPr>
            </a:lvl1pPr>
            <a:lvl2pPr>
              <a:spcBef>
                <a:spcPct val="20000"/>
              </a:spcBef>
              <a:buClr>
                <a:schemeClr val="folHlink"/>
              </a:buClr>
              <a:buSzPct val="65000"/>
              <a:buFont typeface="Wingdings" panose="05000000000000000000" pitchFamily="2" charset="2"/>
              <a:buChar char="n"/>
              <a:tabLst>
                <a:tab pos="457200" algn="l"/>
              </a:tabLst>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tabLst>
                <a:tab pos="457200" algn="l"/>
              </a:tabLst>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457200" algn="l"/>
              </a:tabLst>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defRPr/>
            </a:pPr>
            <a:r>
              <a:rPr lang="en-US" sz="2800" b="1" u="sng" dirty="0">
                <a:solidFill>
                  <a:schemeClr val="tx2"/>
                </a:solidFill>
                <a:latin typeface="+mj-lt"/>
              </a:rPr>
              <a:t>Visual Processing Resources~</a:t>
            </a:r>
          </a:p>
          <a:p>
            <a:pPr eaLnBrk="1" hangingPunct="1">
              <a:spcBef>
                <a:spcPct val="0"/>
              </a:spcBef>
              <a:buClrTx/>
              <a:buSzTx/>
              <a:buFontTx/>
              <a:buNone/>
              <a:defRPr/>
            </a:pPr>
            <a:endParaRPr lang="en-US" sz="2800" b="1" u="sng" dirty="0">
              <a:solidFill>
                <a:schemeClr val="tx2"/>
              </a:solidFill>
              <a:latin typeface="+mj-lt"/>
            </a:endParaRPr>
          </a:p>
          <a:p>
            <a:pPr eaLnBrk="1" hangingPunct="1">
              <a:spcBef>
                <a:spcPct val="0"/>
              </a:spcBef>
              <a:buClrTx/>
              <a:buSzTx/>
              <a:buFontTx/>
              <a:buNone/>
              <a:defRPr/>
            </a:pPr>
            <a:r>
              <a:rPr lang="en-US" sz="2800" dirty="0">
                <a:solidFill>
                  <a:schemeClr val="tx2"/>
                </a:solidFill>
                <a:latin typeface="+mj-lt"/>
              </a:rPr>
              <a:t>Equipping Minds Cognitive Development Program </a:t>
            </a:r>
          </a:p>
          <a:p>
            <a:pPr>
              <a:spcBef>
                <a:spcPct val="0"/>
              </a:spcBef>
              <a:buClrTx/>
              <a:buSzTx/>
              <a:buFont typeface="Arial" panose="020B0604020202020204" pitchFamily="34" charset="0"/>
              <a:buChar char="•"/>
              <a:defRPr/>
            </a:pPr>
            <a:r>
              <a:rPr lang="en-US" sz="2400" dirty="0">
                <a:solidFill>
                  <a:schemeClr val="tx2"/>
                </a:solidFill>
              </a:rPr>
              <a:t> </a:t>
            </a:r>
            <a:r>
              <a:rPr lang="en-US" sz="2400" dirty="0">
                <a:solidFill>
                  <a:schemeClr val="tx2"/>
                </a:solidFill>
                <a:latin typeface="+mn-lt"/>
              </a:rPr>
              <a:t>Vision Therapy </a:t>
            </a:r>
          </a:p>
          <a:p>
            <a:pPr>
              <a:spcBef>
                <a:spcPct val="0"/>
              </a:spcBef>
              <a:buClrTx/>
              <a:buSzTx/>
              <a:buFont typeface="Arial" panose="020B0604020202020204" pitchFamily="34" charset="0"/>
              <a:buChar char="•"/>
              <a:defRPr/>
            </a:pPr>
            <a:r>
              <a:rPr lang="en-US" sz="2400" dirty="0">
                <a:solidFill>
                  <a:schemeClr val="tx2"/>
                </a:solidFill>
                <a:latin typeface="+mn-lt"/>
              </a:rPr>
              <a:t>  Visual tracking exercises</a:t>
            </a:r>
          </a:p>
          <a:p>
            <a:pPr>
              <a:spcBef>
                <a:spcPct val="0"/>
              </a:spcBef>
              <a:buClrTx/>
              <a:buSzTx/>
              <a:buFont typeface="Arial" panose="020B0604020202020204" pitchFamily="34" charset="0"/>
              <a:buChar char="•"/>
              <a:defRPr/>
            </a:pPr>
            <a:r>
              <a:rPr lang="en-US" sz="2400" dirty="0">
                <a:solidFill>
                  <a:schemeClr val="tx2"/>
                </a:solidFill>
                <a:latin typeface="+mn-lt"/>
              </a:rPr>
              <a:t>  Dianne Craft’s Brain Integration Therapy</a:t>
            </a:r>
          </a:p>
          <a:p>
            <a:pPr>
              <a:spcBef>
                <a:spcPct val="0"/>
              </a:spcBef>
              <a:buClrTx/>
              <a:buSzTx/>
              <a:buFont typeface="Arial" panose="020B0604020202020204" pitchFamily="34" charset="0"/>
              <a:buChar char="•"/>
              <a:defRPr/>
            </a:pPr>
            <a:r>
              <a:rPr lang="en-US" sz="2400" dirty="0">
                <a:solidFill>
                  <a:schemeClr val="tx2"/>
                </a:solidFill>
                <a:latin typeface="+mn-lt"/>
              </a:rPr>
              <a:t>  Colored overlays, easy reader windows, and text “trackers” </a:t>
            </a:r>
          </a:p>
          <a:p>
            <a:pPr>
              <a:spcBef>
                <a:spcPct val="0"/>
              </a:spcBef>
              <a:buClrTx/>
              <a:buSzTx/>
              <a:buFont typeface="Arial" panose="020B0604020202020204" pitchFamily="34" charset="0"/>
              <a:buChar char="•"/>
              <a:defRPr/>
            </a:pPr>
            <a:r>
              <a:rPr lang="en-US" sz="2400" dirty="0">
                <a:solidFill>
                  <a:schemeClr val="tx2"/>
                </a:solidFill>
                <a:latin typeface="+mn-lt"/>
              </a:rPr>
              <a:t>  </a:t>
            </a:r>
            <a:r>
              <a:rPr lang="en-US" sz="2400" dirty="0" err="1">
                <a:solidFill>
                  <a:schemeClr val="tx2"/>
                </a:solidFill>
                <a:latin typeface="+mn-lt"/>
              </a:rPr>
              <a:t>Irlen’s</a:t>
            </a:r>
            <a:r>
              <a:rPr lang="en-US" sz="2400" dirty="0">
                <a:solidFill>
                  <a:schemeClr val="tx2"/>
                </a:solidFill>
                <a:latin typeface="+mn-lt"/>
              </a:rPr>
              <a:t> Reading By the Colors program (</a:t>
            </a:r>
            <a:r>
              <a:rPr lang="en-US" sz="2400" dirty="0" err="1">
                <a:solidFill>
                  <a:schemeClr val="tx2"/>
                </a:solidFill>
                <a:latin typeface="+mn-lt"/>
              </a:rPr>
              <a:t>Irlen</a:t>
            </a:r>
            <a:r>
              <a:rPr lang="en-US" sz="2400" dirty="0">
                <a:solidFill>
                  <a:schemeClr val="tx2"/>
                </a:solidFill>
                <a:latin typeface="+mn-lt"/>
              </a:rPr>
              <a:t> Syndrome) </a:t>
            </a:r>
          </a:p>
          <a:p>
            <a:pPr>
              <a:spcBef>
                <a:spcPct val="0"/>
              </a:spcBef>
              <a:buClrTx/>
              <a:buSzTx/>
              <a:buFont typeface="Arial" panose="020B0604020202020204" pitchFamily="34" charset="0"/>
              <a:buChar char="•"/>
              <a:defRPr/>
            </a:pPr>
            <a:r>
              <a:rPr lang="en-US" sz="2400" dirty="0">
                <a:solidFill>
                  <a:schemeClr val="tx2"/>
                </a:solidFill>
                <a:latin typeface="+mn-lt"/>
              </a:rPr>
              <a:t>  Low Vision resources (</a:t>
            </a:r>
            <a:r>
              <a:rPr lang="en-US" sz="2400" u="sng" dirty="0">
                <a:solidFill>
                  <a:schemeClr val="tx2"/>
                </a:solidFill>
                <a:latin typeface="+mn-lt"/>
                <a:hlinkClick r:id="rId3"/>
              </a:rPr>
              <a:t>www.hslda.org/strugglinglearner</a:t>
            </a:r>
            <a:r>
              <a:rPr lang="en-US" sz="2400" dirty="0">
                <a:solidFill>
                  <a:schemeClr val="tx2"/>
                </a:solidFill>
                <a:latin typeface="+mn-lt"/>
              </a:rPr>
              <a:t> under Resources tab)  </a:t>
            </a:r>
          </a:p>
          <a:p>
            <a:pPr eaLnBrk="1" hangingPunct="1">
              <a:spcBef>
                <a:spcPct val="0"/>
              </a:spcBef>
              <a:buClrTx/>
              <a:buSzTx/>
              <a:buFontTx/>
              <a:buNone/>
              <a:defRPr/>
            </a:pPr>
            <a:endParaRPr lang="en-US" sz="2800" b="1" u="sng" dirty="0">
              <a:solidFill>
                <a:schemeClr val="bg2">
                  <a:lumMod val="75000"/>
                </a:schemeClr>
              </a:solidFill>
              <a:latin typeface="+mn-lt"/>
            </a:endParaRPr>
          </a:p>
        </p:txBody>
      </p:sp>
    </p:spTree>
    <p:extLst>
      <p:ext uri="{BB962C8B-B14F-4D97-AF65-F5344CB8AC3E}">
        <p14:creationId xmlns:p14="http://schemas.microsoft.com/office/powerpoint/2010/main" val="1631908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Language Processing</a:t>
            </a:r>
          </a:p>
        </p:txBody>
      </p:sp>
      <p:sp>
        <p:nvSpPr>
          <p:cNvPr id="4" name="Slide Number Placeholder 3"/>
          <p:cNvSpPr>
            <a:spLocks noGrp="1"/>
          </p:cNvSpPr>
          <p:nvPr>
            <p:ph type="sldNum" sz="quarter" idx="4"/>
          </p:nvPr>
        </p:nvSpPr>
        <p:spPr/>
        <p:txBody>
          <a:bodyPr/>
          <a:lstStyle/>
          <a:p>
            <a:fld id="{DF40D084-39BF-4E4B-88BA-A3CB8221F6BE}" type="slidenum">
              <a:rPr lang="en-US" smtClean="0"/>
              <a:pPr/>
              <a:t>52</a:t>
            </a:fld>
            <a:endParaRPr lang="en-US" dirty="0"/>
          </a:p>
        </p:txBody>
      </p:sp>
    </p:spTree>
    <p:extLst>
      <p:ext uri="{BB962C8B-B14F-4D97-AF65-F5344CB8AC3E}">
        <p14:creationId xmlns:p14="http://schemas.microsoft.com/office/powerpoint/2010/main" val="1360953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85800" y="1535166"/>
            <a:ext cx="10817352" cy="4114800"/>
          </a:xfrm>
        </p:spPr>
        <p:txBody>
          <a:bodyPr/>
          <a:lstStyle/>
          <a:p>
            <a:r>
              <a:rPr lang="en-US" dirty="0"/>
              <a:t>Expressive Language </a:t>
            </a:r>
          </a:p>
          <a:p>
            <a:pPr marL="457200" indent="-457200">
              <a:buFont typeface="Arial" panose="020B0604020202020204" pitchFamily="34" charset="0"/>
              <a:buChar char="•"/>
            </a:pPr>
            <a:r>
              <a:rPr lang="en-US" sz="2800" dirty="0">
                <a:solidFill>
                  <a:schemeClr val="tx1"/>
                </a:solidFill>
              </a:rPr>
              <a:t>Have a hard time putting words together into sentences</a:t>
            </a:r>
          </a:p>
          <a:p>
            <a:pPr marL="457200" indent="-457200">
              <a:buFont typeface="Arial" panose="020B0604020202020204" pitchFamily="34" charset="0"/>
              <a:buChar char="•"/>
            </a:pPr>
            <a:r>
              <a:rPr lang="en-US" sz="2800" dirty="0">
                <a:solidFill>
                  <a:schemeClr val="tx1"/>
                </a:solidFill>
              </a:rPr>
              <a:t>Have difficulty finding the right words when talking</a:t>
            </a:r>
          </a:p>
          <a:p>
            <a:pPr marL="457200" indent="-457200">
              <a:buFont typeface="Arial" panose="020B0604020202020204" pitchFamily="34" charset="0"/>
              <a:buChar char="•"/>
            </a:pPr>
            <a:r>
              <a:rPr lang="en-US" sz="2800" dirty="0">
                <a:solidFill>
                  <a:schemeClr val="tx1"/>
                </a:solidFill>
              </a:rPr>
              <a:t>Leave words out of sentences when talking</a:t>
            </a:r>
          </a:p>
          <a:p>
            <a:pPr marL="457200" indent="-457200">
              <a:buFont typeface="Arial" panose="020B0604020202020204" pitchFamily="34" charset="0"/>
              <a:buChar char="•"/>
            </a:pPr>
            <a:r>
              <a:rPr lang="en-US" sz="2800" dirty="0">
                <a:solidFill>
                  <a:schemeClr val="tx1"/>
                </a:solidFill>
              </a:rPr>
              <a:t>Have a vocabulary that is below the level of other children the same age</a:t>
            </a:r>
          </a:p>
          <a:p>
            <a:pPr marL="457200" indent="-457200">
              <a:buFont typeface="Arial" panose="020B0604020202020204" pitchFamily="34" charset="0"/>
              <a:buChar char="•"/>
            </a:pPr>
            <a:r>
              <a:rPr lang="en-US" sz="2800" dirty="0">
                <a:solidFill>
                  <a:schemeClr val="tx1"/>
                </a:solidFill>
              </a:rPr>
              <a:t>Use certain phrases over and over again, and repeat (echo) parts or all of questions</a:t>
            </a:r>
          </a:p>
          <a:p>
            <a:pPr marL="457200" indent="-457200">
              <a:buFont typeface="Arial" panose="020B0604020202020204" pitchFamily="34" charset="0"/>
              <a:buChar char="•"/>
            </a:pPr>
            <a:endParaRPr lang="en-US" sz="2800" dirty="0"/>
          </a:p>
          <a:p>
            <a:endParaRPr lang="en-US" dirty="0"/>
          </a:p>
          <a:p>
            <a:endParaRPr lang="en-US" dirty="0"/>
          </a:p>
        </p:txBody>
      </p:sp>
      <p:sp>
        <p:nvSpPr>
          <p:cNvPr id="3" name="Title 2"/>
          <p:cNvSpPr>
            <a:spLocks noGrp="1"/>
          </p:cNvSpPr>
          <p:nvPr>
            <p:ph type="title"/>
          </p:nvPr>
        </p:nvSpPr>
        <p:spPr>
          <a:xfrm>
            <a:off x="685800" y="354842"/>
            <a:ext cx="11274552" cy="1574817"/>
          </a:xfrm>
        </p:spPr>
        <p:txBody>
          <a:bodyPr/>
          <a:lstStyle/>
          <a:p>
            <a:r>
              <a:rPr lang="en-US" u="sng" dirty="0"/>
              <a:t>Language Processing Checklist</a:t>
            </a:r>
          </a:p>
        </p:txBody>
      </p:sp>
      <p:sp>
        <p:nvSpPr>
          <p:cNvPr id="4" name="Slide Number Placeholder 3"/>
          <p:cNvSpPr>
            <a:spLocks noGrp="1"/>
          </p:cNvSpPr>
          <p:nvPr>
            <p:ph type="sldNum" sz="quarter" idx="4"/>
          </p:nvPr>
        </p:nvSpPr>
        <p:spPr/>
        <p:txBody>
          <a:bodyPr/>
          <a:lstStyle/>
          <a:p>
            <a:fld id="{DF40D084-39BF-4E4B-88BA-A3CB8221F6BE}" type="slidenum">
              <a:rPr lang="en-US" smtClean="0"/>
              <a:pPr/>
              <a:t>53</a:t>
            </a:fld>
            <a:endParaRPr lang="en-US" dirty="0"/>
          </a:p>
        </p:txBody>
      </p:sp>
    </p:spTree>
    <p:extLst>
      <p:ext uri="{BB962C8B-B14F-4D97-AF65-F5344CB8AC3E}">
        <p14:creationId xmlns:p14="http://schemas.microsoft.com/office/powerpoint/2010/main" val="688035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82024" y="1684958"/>
            <a:ext cx="10817352" cy="4114800"/>
          </a:xfrm>
        </p:spPr>
        <p:txBody>
          <a:bodyPr/>
          <a:lstStyle/>
          <a:p>
            <a:r>
              <a:rPr lang="en-US" sz="3200" dirty="0"/>
              <a:t>Receptive Language</a:t>
            </a:r>
          </a:p>
          <a:p>
            <a:pPr marL="457200" indent="-457200">
              <a:buFont typeface="Arial" panose="020B0604020202020204" pitchFamily="34" charset="0"/>
              <a:buChar char="•"/>
            </a:pPr>
            <a:r>
              <a:rPr lang="en-US" sz="3200" dirty="0">
                <a:solidFill>
                  <a:schemeClr val="tx1"/>
                </a:solidFill>
              </a:rPr>
              <a:t>A hard time understanding what other people have said</a:t>
            </a:r>
          </a:p>
          <a:p>
            <a:pPr marL="457200" indent="-457200">
              <a:buFont typeface="Arial" panose="020B0604020202020204" pitchFamily="34" charset="0"/>
              <a:buChar char="•"/>
            </a:pPr>
            <a:r>
              <a:rPr lang="en-US" sz="3200" dirty="0">
                <a:solidFill>
                  <a:schemeClr val="tx1"/>
                </a:solidFill>
              </a:rPr>
              <a:t>Problems following directions that are spoken</a:t>
            </a:r>
          </a:p>
          <a:p>
            <a:pPr marL="457200" indent="-457200">
              <a:buFont typeface="Arial" panose="020B0604020202020204" pitchFamily="34" charset="0"/>
              <a:buChar char="•"/>
            </a:pPr>
            <a:r>
              <a:rPr lang="en-US" sz="3200" dirty="0">
                <a:solidFill>
                  <a:schemeClr val="tx1"/>
                </a:solidFill>
              </a:rPr>
              <a:t>Problems organizing their thoughts</a:t>
            </a:r>
          </a:p>
          <a:p>
            <a:endParaRPr lang="en-US" dirty="0"/>
          </a:p>
        </p:txBody>
      </p:sp>
      <p:sp>
        <p:nvSpPr>
          <p:cNvPr id="3" name="Title 2"/>
          <p:cNvSpPr>
            <a:spLocks noGrp="1"/>
          </p:cNvSpPr>
          <p:nvPr>
            <p:ph type="title"/>
          </p:nvPr>
        </p:nvSpPr>
        <p:spPr>
          <a:xfrm>
            <a:off x="651317" y="314655"/>
            <a:ext cx="11274552" cy="1370303"/>
          </a:xfrm>
        </p:spPr>
        <p:txBody>
          <a:bodyPr/>
          <a:lstStyle/>
          <a:p>
            <a:r>
              <a:rPr lang="en-US" dirty="0"/>
              <a:t>Language Processing Checklist</a:t>
            </a:r>
          </a:p>
        </p:txBody>
      </p:sp>
      <p:sp>
        <p:nvSpPr>
          <p:cNvPr id="4" name="Slide Number Placeholder 3"/>
          <p:cNvSpPr>
            <a:spLocks noGrp="1"/>
          </p:cNvSpPr>
          <p:nvPr>
            <p:ph type="sldNum" sz="quarter" idx="4"/>
          </p:nvPr>
        </p:nvSpPr>
        <p:spPr/>
        <p:txBody>
          <a:bodyPr/>
          <a:lstStyle/>
          <a:p>
            <a:fld id="{DF40D084-39BF-4E4B-88BA-A3CB8221F6BE}" type="slidenum">
              <a:rPr lang="en-US" smtClean="0"/>
              <a:pPr/>
              <a:t>54</a:t>
            </a:fld>
            <a:endParaRPr lang="en-US" dirty="0"/>
          </a:p>
        </p:txBody>
      </p:sp>
    </p:spTree>
    <p:extLst>
      <p:ext uri="{BB962C8B-B14F-4D97-AF65-F5344CB8AC3E}">
        <p14:creationId xmlns:p14="http://schemas.microsoft.com/office/powerpoint/2010/main" val="858192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88868" y="1371486"/>
            <a:ext cx="10817352" cy="4387662"/>
          </a:xfrm>
        </p:spPr>
        <p:txBody>
          <a:bodyPr/>
          <a:lstStyle/>
          <a:p>
            <a:pPr>
              <a:lnSpc>
                <a:spcPct val="100000"/>
              </a:lnSpc>
              <a:spcBef>
                <a:spcPct val="0"/>
              </a:spcBef>
              <a:buClr>
                <a:srgbClr val="10253F"/>
              </a:buClr>
            </a:pPr>
            <a:r>
              <a:rPr lang="en-US" altLang="en-US" dirty="0">
                <a:cs typeface="Arial" panose="020B0604020202020204" pitchFamily="34" charset="0"/>
              </a:rPr>
              <a:t>  </a:t>
            </a:r>
            <a:r>
              <a:rPr lang="en-US" altLang="en-US" u="sng" dirty="0">
                <a:cs typeface="Arial" panose="020B0604020202020204" pitchFamily="34" charset="0"/>
              </a:rPr>
              <a:t>Building The Reading Brain</a:t>
            </a:r>
            <a:r>
              <a:rPr lang="en-US" altLang="en-US" dirty="0">
                <a:cs typeface="Arial" panose="020B0604020202020204" pitchFamily="34" charset="0"/>
              </a:rPr>
              <a:t> by Wolfe and </a:t>
            </a:r>
            <a:r>
              <a:rPr lang="en-US" altLang="en-US" dirty="0" err="1">
                <a:cs typeface="Arial" panose="020B0604020202020204" pitchFamily="34" charset="0"/>
              </a:rPr>
              <a:t>Nevills</a:t>
            </a:r>
            <a:endParaRPr lang="en-US" altLang="en-US" dirty="0">
              <a:cs typeface="Arial" panose="020B0604020202020204" pitchFamily="34" charset="0"/>
            </a:endParaRPr>
          </a:p>
          <a:p>
            <a:pPr>
              <a:lnSpc>
                <a:spcPct val="100000"/>
              </a:lnSpc>
              <a:spcBef>
                <a:spcPct val="0"/>
              </a:spcBef>
              <a:buClr>
                <a:srgbClr val="10253F"/>
              </a:buClr>
            </a:pPr>
            <a:r>
              <a:rPr lang="en-US" altLang="en-US" u="sng" dirty="0">
                <a:cs typeface="Arial" panose="020B0604020202020204" pitchFamily="34" charset="0"/>
              </a:rPr>
              <a:t>Reading In the Brain </a:t>
            </a:r>
            <a:r>
              <a:rPr lang="en-US" altLang="en-US" dirty="0">
                <a:cs typeface="Arial" panose="020B0604020202020204" pitchFamily="34" charset="0"/>
              </a:rPr>
              <a:t>by Stanislas </a:t>
            </a:r>
            <a:r>
              <a:rPr lang="en-US" altLang="en-US" dirty="0" err="1">
                <a:cs typeface="Arial" panose="020B0604020202020204" pitchFamily="34" charset="0"/>
              </a:rPr>
              <a:t>Dehaene</a:t>
            </a:r>
            <a:endParaRPr lang="en-US" altLang="en-US" dirty="0">
              <a:cs typeface="Arial" panose="020B0604020202020204" pitchFamily="34" charset="0"/>
            </a:endParaRPr>
          </a:p>
          <a:p>
            <a:pPr>
              <a:lnSpc>
                <a:spcPct val="100000"/>
              </a:lnSpc>
              <a:spcBef>
                <a:spcPct val="0"/>
              </a:spcBef>
              <a:buClr>
                <a:srgbClr val="10253F"/>
              </a:buClr>
            </a:pPr>
            <a:r>
              <a:rPr lang="en-US" altLang="en-US" u="sng" dirty="0">
                <a:cs typeface="Arial" panose="020B0604020202020204" pitchFamily="34" charset="0"/>
              </a:rPr>
              <a:t>Teaching Struggling Readers </a:t>
            </a:r>
            <a:r>
              <a:rPr lang="en-US" altLang="en-US" dirty="0">
                <a:cs typeface="Arial" panose="020B0604020202020204" pitchFamily="34" charset="0"/>
              </a:rPr>
              <a:t>by Carol Lyons</a:t>
            </a:r>
          </a:p>
          <a:p>
            <a:pPr>
              <a:lnSpc>
                <a:spcPct val="100000"/>
              </a:lnSpc>
              <a:spcBef>
                <a:spcPct val="0"/>
              </a:spcBef>
              <a:buClr>
                <a:srgbClr val="10253F"/>
              </a:buClr>
            </a:pPr>
            <a:r>
              <a:rPr lang="en-US" altLang="en-US" sz="2800" dirty="0">
                <a:cs typeface="Arial" panose="020B0604020202020204" pitchFamily="34" charset="0"/>
              </a:rPr>
              <a:t>International Reading Association, www.ira.org</a:t>
            </a:r>
          </a:p>
          <a:p>
            <a:pPr>
              <a:lnSpc>
                <a:spcPct val="100000"/>
              </a:lnSpc>
              <a:spcBef>
                <a:spcPct val="0"/>
              </a:spcBef>
              <a:buClr>
                <a:srgbClr val="10253F"/>
              </a:buClr>
            </a:pPr>
            <a:r>
              <a:rPr lang="en-US" altLang="en-US" sz="2800" dirty="0">
                <a:cs typeface="Arial" panose="020B0604020202020204" pitchFamily="34" charset="0"/>
              </a:rPr>
              <a:t> International Dyslexia Association, www.interdys.org</a:t>
            </a:r>
            <a:endParaRPr lang="en-US" altLang="en-US" sz="2800" dirty="0">
              <a:cs typeface="Arial" panose="020B0604020202020204" pitchFamily="34" charset="0"/>
              <a:hlinkClick r:id="rId3"/>
            </a:endParaRPr>
          </a:p>
          <a:p>
            <a:pPr>
              <a:lnSpc>
                <a:spcPct val="100000"/>
              </a:lnSpc>
              <a:spcBef>
                <a:spcPct val="0"/>
              </a:spcBef>
              <a:buClr>
                <a:srgbClr val="10253F"/>
              </a:buClr>
            </a:pPr>
            <a:r>
              <a:rPr lang="en-US" altLang="en-US" sz="2800" dirty="0">
                <a:cs typeface="Arial" panose="020B0604020202020204" pitchFamily="34" charset="0"/>
              </a:rPr>
              <a:t> www.TheStrugglingReader.com</a:t>
            </a:r>
          </a:p>
          <a:p>
            <a:pPr>
              <a:lnSpc>
                <a:spcPct val="100000"/>
              </a:lnSpc>
              <a:spcBef>
                <a:spcPct val="0"/>
              </a:spcBef>
              <a:buClr>
                <a:srgbClr val="10253F"/>
              </a:buClr>
            </a:pPr>
            <a:r>
              <a:rPr lang="en-US" altLang="en-US" sz="2800" dirty="0">
                <a:cs typeface="Arial" panose="020B0604020202020204" pitchFamily="34" charset="0"/>
              </a:rPr>
              <a:t> Timothy </a:t>
            </a:r>
            <a:r>
              <a:rPr lang="en-US" altLang="en-US" sz="2800" dirty="0" err="1">
                <a:cs typeface="Arial" panose="020B0604020202020204" pitchFamily="34" charset="0"/>
              </a:rPr>
              <a:t>Rasinski</a:t>
            </a:r>
            <a:r>
              <a:rPr lang="en-US" altLang="en-US" sz="2800" dirty="0">
                <a:cs typeface="Arial" panose="020B0604020202020204" pitchFamily="34" charset="0"/>
              </a:rPr>
              <a:t>, www.timrasinski.com</a:t>
            </a:r>
          </a:p>
          <a:p>
            <a:pPr>
              <a:lnSpc>
                <a:spcPct val="100000"/>
              </a:lnSpc>
              <a:spcBef>
                <a:spcPct val="0"/>
              </a:spcBef>
              <a:buClr>
                <a:srgbClr val="10253F"/>
              </a:buClr>
            </a:pPr>
            <a:r>
              <a:rPr lang="en-US" altLang="en-US" sz="2800" dirty="0">
                <a:cs typeface="Arial" panose="020B0604020202020204" pitchFamily="34" charset="0"/>
              </a:rPr>
              <a:t> Reading Rockets, www.readingrockets.org</a:t>
            </a:r>
          </a:p>
          <a:p>
            <a:pPr>
              <a:lnSpc>
                <a:spcPct val="100000"/>
              </a:lnSpc>
              <a:spcBef>
                <a:spcPct val="0"/>
              </a:spcBef>
              <a:buClr>
                <a:srgbClr val="10253F"/>
              </a:buClr>
            </a:pPr>
            <a:r>
              <a:rPr lang="en-US" altLang="en-US" sz="2800" dirty="0">
                <a:cs typeface="Arial" panose="020B0604020202020204" pitchFamily="34" charset="0"/>
              </a:rPr>
              <a:t> Reading Lady, www.readinglady.com</a:t>
            </a:r>
          </a:p>
          <a:p>
            <a:pPr>
              <a:lnSpc>
                <a:spcPct val="100000"/>
              </a:lnSpc>
              <a:spcBef>
                <a:spcPct val="0"/>
              </a:spcBef>
              <a:buClr>
                <a:srgbClr val="10253F"/>
              </a:buClr>
            </a:pPr>
            <a:r>
              <a:rPr lang="en-US" altLang="en-US" sz="2800" dirty="0">
                <a:cs typeface="Arial" panose="020B0604020202020204" pitchFamily="34" charset="0"/>
              </a:rPr>
              <a:t> www.literacyconnections.com</a:t>
            </a:r>
            <a:endParaRPr lang="en-US" altLang="en-US" sz="2800" dirty="0">
              <a:cs typeface="Arial" panose="020B0604020202020204" pitchFamily="34" charset="0"/>
              <a:hlinkClick r:id="rId4"/>
            </a:endParaRPr>
          </a:p>
          <a:p>
            <a:pPr>
              <a:lnSpc>
                <a:spcPct val="100000"/>
              </a:lnSpc>
              <a:spcBef>
                <a:spcPct val="0"/>
              </a:spcBef>
              <a:buClr>
                <a:srgbClr val="10253F"/>
              </a:buClr>
            </a:pPr>
            <a:r>
              <a:rPr lang="en-US" altLang="en-US" sz="2800" dirty="0">
                <a:cs typeface="Arial" panose="020B0604020202020204" pitchFamily="34" charset="0"/>
              </a:rPr>
              <a:t>  </a:t>
            </a:r>
          </a:p>
        </p:txBody>
      </p:sp>
      <p:sp>
        <p:nvSpPr>
          <p:cNvPr id="4" name="Slide Number Placeholder 3"/>
          <p:cNvSpPr>
            <a:spLocks noGrp="1"/>
          </p:cNvSpPr>
          <p:nvPr>
            <p:ph type="sldNum" sz="quarter" idx="4"/>
          </p:nvPr>
        </p:nvSpPr>
        <p:spPr/>
        <p:txBody>
          <a:bodyPr/>
          <a:lstStyle/>
          <a:p>
            <a:fld id="{DF40D084-39BF-4E4B-88BA-A3CB8221F6BE}" type="slidenum">
              <a:rPr lang="en-US" smtClean="0"/>
              <a:pPr/>
              <a:t>55</a:t>
            </a:fld>
            <a:endParaRPr lang="en-US" dirty="0"/>
          </a:p>
        </p:txBody>
      </p:sp>
      <p:sp>
        <p:nvSpPr>
          <p:cNvPr id="6" name="Text Box 4"/>
          <p:cNvSpPr txBox="1">
            <a:spLocks noGrp="1" noChangeArrowheads="1"/>
          </p:cNvSpPr>
          <p:nvPr>
            <p:ph type="title"/>
          </p:nvPr>
        </p:nvSpPr>
        <p:spPr bwMode="auto">
          <a:xfrm>
            <a:off x="917448" y="200457"/>
            <a:ext cx="11274552" cy="137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dirty="0">
                <a:solidFill>
                  <a:schemeClr val="tx2"/>
                </a:solidFill>
                <a:latin typeface="+mn-lt"/>
              </a:rPr>
              <a:t>Key Websites &amp; Resources for Reading</a:t>
            </a:r>
          </a:p>
        </p:txBody>
      </p:sp>
    </p:spTree>
    <p:extLst>
      <p:ext uri="{BB962C8B-B14F-4D97-AF65-F5344CB8AC3E}">
        <p14:creationId xmlns:p14="http://schemas.microsoft.com/office/powerpoint/2010/main" val="2201696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sp>
        <p:nvSpPr>
          <p:cNvPr id="4" name="Slide Number Placeholder 3"/>
          <p:cNvSpPr>
            <a:spLocks noGrp="1"/>
          </p:cNvSpPr>
          <p:nvPr>
            <p:ph type="sldNum" sz="quarter" idx="4294967295"/>
          </p:nvPr>
        </p:nvSpPr>
        <p:spPr>
          <a:xfrm>
            <a:off x="11834813" y="5759450"/>
            <a:ext cx="357187" cy="366713"/>
          </a:xfrm>
        </p:spPr>
        <p:txBody>
          <a:bodyPr/>
          <a:lstStyle/>
          <a:p>
            <a:fld id="{DF40D084-39BF-4E4B-88BA-A3CB8221F6BE}" type="slidenum">
              <a:rPr lang="en-US" smtClean="0"/>
              <a:pPr/>
              <a:t>56</a:t>
            </a:fld>
            <a:endParaRPr lang="en-US" dirty="0"/>
          </a:p>
        </p:txBody>
      </p:sp>
      <p:pic>
        <p:nvPicPr>
          <p:cNvPr id="8"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19" t="5473" r="3193" b="22864"/>
          <a:stretch/>
        </p:blipFill>
        <p:spPr bwMode="auto">
          <a:xfrm>
            <a:off x="118872" y="0"/>
            <a:ext cx="12082227" cy="610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40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F8DD59-6A06-4C54-A4E4-7951CB86D4F9}"/>
              </a:ext>
            </a:extLst>
          </p:cNvPr>
          <p:cNvSpPr/>
          <p:nvPr/>
        </p:nvSpPr>
        <p:spPr>
          <a:xfrm>
            <a:off x="1548648" y="409306"/>
            <a:ext cx="10287000" cy="637097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dirty="0">
                <a:ln/>
                <a:latin typeface="Verdana" panose="020B0604030504040204" pitchFamily="34" charset="0"/>
                <a:ea typeface="Verdana" panose="020B0604030504040204" pitchFamily="34" charset="0"/>
              </a:rPr>
              <a:t>      Exceptional Learners </a:t>
            </a:r>
          </a:p>
          <a:p>
            <a:endParaRPr lang="en-US" sz="3600" dirty="0">
              <a:ln/>
              <a:latin typeface="Verdana" panose="020B0604030504040204" pitchFamily="34" charset="0"/>
              <a:ea typeface="Verdana" panose="020B0604030504040204" pitchFamily="34" charset="0"/>
            </a:endParaRPr>
          </a:p>
          <a:p>
            <a:r>
              <a:rPr lang="en-US" sz="3600" dirty="0">
                <a:ln/>
                <a:latin typeface="Verdana" panose="020B0604030504040204" pitchFamily="34" charset="0"/>
                <a:ea typeface="Verdana" panose="020B0604030504040204" pitchFamily="34" charset="0"/>
              </a:rPr>
              <a:t>          Intellectual Disabilities </a:t>
            </a:r>
          </a:p>
          <a:p>
            <a:endParaRPr lang="en-US" sz="3600" dirty="0">
              <a:ln/>
              <a:latin typeface="Verdana" panose="020B0604030504040204" pitchFamily="34" charset="0"/>
              <a:ea typeface="Verdana" panose="020B0604030504040204" pitchFamily="34" charset="0"/>
            </a:endParaRPr>
          </a:p>
          <a:p>
            <a:r>
              <a:rPr lang="en-US" sz="3600" dirty="0">
                <a:ln/>
                <a:latin typeface="Verdana" panose="020B0604030504040204" pitchFamily="34" charset="0"/>
                <a:ea typeface="Verdana" panose="020B0604030504040204" pitchFamily="34" charset="0"/>
              </a:rPr>
              <a:t>                 6.5 million  US</a:t>
            </a:r>
          </a:p>
          <a:p>
            <a:endParaRPr lang="en-US" sz="3600" dirty="0">
              <a:ln/>
              <a:latin typeface="Verdana" panose="020B0604030504040204" pitchFamily="34" charset="0"/>
              <a:ea typeface="Verdana" panose="020B0604030504040204" pitchFamily="34" charset="0"/>
            </a:endParaRPr>
          </a:p>
          <a:p>
            <a:r>
              <a:rPr lang="en-US" sz="3600" dirty="0">
                <a:ln/>
                <a:latin typeface="Verdana" panose="020B0604030504040204" pitchFamily="34" charset="0"/>
                <a:ea typeface="Verdana" panose="020B0604030504040204" pitchFamily="34" charset="0"/>
              </a:rPr>
              <a:t>               200 million globally </a:t>
            </a:r>
          </a:p>
          <a:p>
            <a:endParaRPr lang="en-US" sz="3600" dirty="0">
              <a:ln/>
              <a:latin typeface="Verdana" panose="020B0604030504040204" pitchFamily="34" charset="0"/>
              <a:ea typeface="Verdana" panose="020B0604030504040204" pitchFamily="34" charset="0"/>
            </a:endParaRPr>
          </a:p>
          <a:p>
            <a:r>
              <a:rPr lang="en-US" sz="2800" dirty="0"/>
              <a:t>The employment gap, difference between the employment percentage for people with disabilities (35.9%) and people without disabilities (76.6%), was 40.7 percentage points. </a:t>
            </a:r>
          </a:p>
          <a:p>
            <a:endParaRPr lang="en-US" sz="3600" dirty="0">
              <a:ln/>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7040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47700"/>
            <a:ext cx="10751574" cy="5139871"/>
          </a:xfrm>
        </p:spPr>
        <p:txBody>
          <a:bodyPr/>
          <a:lstStyle/>
          <a:p>
            <a:r>
              <a:rPr lang="en-US" i="1" dirty="0"/>
              <a:t>Why is learning so hard?</a:t>
            </a:r>
            <a:br>
              <a:rPr lang="en-US" dirty="0"/>
            </a:br>
            <a:r>
              <a:rPr lang="en-US" dirty="0"/>
              <a:t>Equipping Minds for Reading, Math, Writing Success</a:t>
            </a:r>
            <a:br>
              <a:rPr lang="en-US" dirty="0"/>
            </a:br>
            <a:r>
              <a:rPr lang="en-US" dirty="0"/>
              <a:t>Bridging to Academics</a:t>
            </a:r>
            <a:br>
              <a:rPr lang="en-US" dirty="0"/>
            </a:br>
            <a:r>
              <a:rPr lang="en-US" dirty="0"/>
              <a:t>Classroom Connections</a:t>
            </a:r>
            <a:br>
              <a:rPr lang="en-US" dirty="0"/>
            </a:br>
            <a:r>
              <a:rPr lang="en-US" dirty="0"/>
              <a:t>What can this program look like at home?</a:t>
            </a:r>
            <a:br>
              <a:rPr lang="en-US" dirty="0"/>
            </a:br>
            <a:endParaRPr lang="en-US" dirty="0"/>
          </a:p>
        </p:txBody>
      </p:sp>
      <p:sp>
        <p:nvSpPr>
          <p:cNvPr id="4" name="Slide Number Placeholder 3"/>
          <p:cNvSpPr>
            <a:spLocks noGrp="1"/>
          </p:cNvSpPr>
          <p:nvPr>
            <p:ph type="sldNum" sz="quarter" idx="4"/>
          </p:nvPr>
        </p:nvSpPr>
        <p:spPr/>
        <p:txBody>
          <a:bodyPr/>
          <a:lstStyle/>
          <a:p>
            <a:fld id="{DF40D084-39BF-4E4B-88BA-A3CB8221F6BE}" type="slidenum">
              <a:rPr lang="en-US" smtClean="0"/>
              <a:pPr/>
              <a:t>7</a:t>
            </a:fld>
            <a:endParaRPr lang="en-US" dirty="0"/>
          </a:p>
        </p:txBody>
      </p:sp>
    </p:spTree>
    <p:extLst>
      <p:ext uri="{BB962C8B-B14F-4D97-AF65-F5344CB8AC3E}">
        <p14:creationId xmlns:p14="http://schemas.microsoft.com/office/powerpoint/2010/main" val="145053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8218E88-5D03-41E9-8DDB-36157AAD7603}"/>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651" b="7079"/>
          <a:stretch/>
        </p:blipFill>
        <p:spPr>
          <a:xfrm>
            <a:off x="20" y="1"/>
            <a:ext cx="12191980" cy="6857999"/>
          </a:xfrm>
          <a:prstGeom prst="rect">
            <a:avLst/>
          </a:prstGeom>
        </p:spPr>
      </p:pic>
      <p:sp>
        <p:nvSpPr>
          <p:cNvPr id="4" name="Title 3"/>
          <p:cNvSpPr>
            <a:spLocks noGrp="1"/>
          </p:cNvSpPr>
          <p:nvPr>
            <p:ph type="title"/>
          </p:nvPr>
        </p:nvSpPr>
        <p:spPr>
          <a:xfrm>
            <a:off x="1524000" y="1122362"/>
            <a:ext cx="9144000" cy="2900518"/>
          </a:xfrm>
        </p:spPr>
        <p:txBody>
          <a:bodyPr vert="horz" lIns="91440" tIns="45720" rIns="91440" bIns="45720" rtlCol="0" anchor="b">
            <a:normAutofit/>
          </a:bodyPr>
          <a:lstStyle/>
          <a:p>
            <a:pPr>
              <a:buNone/>
            </a:pPr>
            <a:r>
              <a:rPr lang="en-US" sz="5100">
                <a:solidFill>
                  <a:srgbClr val="FFFFFF"/>
                </a:solidFill>
                <a:latin typeface="+mj-lt"/>
                <a:ea typeface="+mj-ea"/>
                <a:cs typeface="+mj-cs"/>
              </a:rPr>
              <a:t>To learn to read is to light a fire; every syllable that is spelled out is a spark “</a:t>
            </a:r>
            <a:br>
              <a:rPr lang="en-US" sz="5100">
                <a:solidFill>
                  <a:srgbClr val="FFFFFF"/>
                </a:solidFill>
                <a:latin typeface="+mj-lt"/>
                <a:ea typeface="+mj-ea"/>
                <a:cs typeface="+mj-cs"/>
              </a:rPr>
            </a:br>
            <a:r>
              <a:rPr lang="en-US" sz="5100">
                <a:solidFill>
                  <a:srgbClr val="FFFFFF"/>
                </a:solidFill>
                <a:latin typeface="+mj-lt"/>
                <a:ea typeface="+mj-ea"/>
                <a:cs typeface="+mj-cs"/>
              </a:rPr>
              <a:t>Victor Hugo</a:t>
            </a:r>
          </a:p>
        </p:txBody>
      </p:sp>
      <p:sp>
        <p:nvSpPr>
          <p:cNvPr id="3" name="Slide Number Placeholder 2"/>
          <p:cNvSpPr>
            <a:spLocks noGrp="1"/>
          </p:cNvSpPr>
          <p:nvPr>
            <p:ph type="sldNum" sz="quarter" idx="4"/>
          </p:nvPr>
        </p:nvSpPr>
        <p:spPr>
          <a:xfrm>
            <a:off x="8610600" y="6356350"/>
            <a:ext cx="2743200" cy="365125"/>
          </a:xfrm>
        </p:spPr>
        <p:txBody>
          <a:bodyPr vert="horz" lIns="91440" tIns="45720" rIns="91440" bIns="45720" rtlCol="0" anchor="ctr">
            <a:normAutofit/>
          </a:bodyPr>
          <a:lstStyle/>
          <a:p>
            <a:pPr defTabSz="914400">
              <a:spcAft>
                <a:spcPts val="600"/>
              </a:spcAft>
              <a:defRPr/>
            </a:pPr>
            <a:fld id="{DF40D084-39BF-4E4B-88BA-A3CB8221F6BE}" type="slidenum">
              <a:rPr lang="en-US" sz="1200" b="0">
                <a:solidFill>
                  <a:srgbClr val="FFFFFF"/>
                </a:solidFill>
                <a:latin typeface="Calibri" panose="020F0502020204030204"/>
              </a:rPr>
              <a:pPr defTabSz="914400">
                <a:spcAft>
                  <a:spcPts val="600"/>
                </a:spcAft>
                <a:defRPr/>
              </a:pPr>
              <a:t>8</a:t>
            </a:fld>
            <a:endParaRPr lang="en-US" sz="1200" b="0">
              <a:solidFill>
                <a:srgbClr val="FFFFFF"/>
              </a:solidFill>
              <a:latin typeface="Calibri" panose="020F0502020204030204"/>
            </a:endParaRPr>
          </a:p>
        </p:txBody>
      </p:sp>
    </p:spTree>
    <p:extLst>
      <p:ext uri="{BB962C8B-B14F-4D97-AF65-F5344CB8AC3E}">
        <p14:creationId xmlns:p14="http://schemas.microsoft.com/office/powerpoint/2010/main" val="60816023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213C-28CF-4E33-8E9E-CC327E6A0105}"/>
              </a:ext>
            </a:extLst>
          </p:cNvPr>
          <p:cNvSpPr>
            <a:spLocks noGrp="1"/>
          </p:cNvSpPr>
          <p:nvPr>
            <p:ph type="title"/>
          </p:nvPr>
        </p:nvSpPr>
        <p:spPr>
          <a:xfrm>
            <a:off x="1447801" y="235672"/>
            <a:ext cx="9782801" cy="820983"/>
          </a:xfrm>
        </p:spPr>
        <p:txBody>
          <a:bodyPr/>
          <a:lstStyle/>
          <a:p>
            <a:r>
              <a:rPr lang="en-US" dirty="0"/>
              <a:t>Why do Students Struggle?</a:t>
            </a:r>
          </a:p>
        </p:txBody>
      </p:sp>
      <p:pic>
        <p:nvPicPr>
          <p:cNvPr id="20" name="Picture 19" descr="A close up of a logo&#10;&#10;Description automatically generated">
            <a:extLst>
              <a:ext uri="{FF2B5EF4-FFF2-40B4-BE49-F238E27FC236}">
                <a16:creationId xmlns:a16="http://schemas.microsoft.com/office/drawing/2014/main" id="{C19DCC10-03F3-4C4F-B300-5B72819CA8D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3800" y="2746621"/>
            <a:ext cx="4109774" cy="4230649"/>
          </a:xfrm>
          <a:prstGeom prst="rect">
            <a:avLst/>
          </a:prstGeom>
        </p:spPr>
      </p:pic>
      <p:grpSp>
        <p:nvGrpSpPr>
          <p:cNvPr id="36" name="Group 35">
            <a:extLst>
              <a:ext uri="{FF2B5EF4-FFF2-40B4-BE49-F238E27FC236}">
                <a16:creationId xmlns:a16="http://schemas.microsoft.com/office/drawing/2014/main" id="{18A94A26-9106-4A45-868F-AB7B4D08E6B5}"/>
              </a:ext>
            </a:extLst>
          </p:cNvPr>
          <p:cNvGrpSpPr/>
          <p:nvPr/>
        </p:nvGrpSpPr>
        <p:grpSpPr>
          <a:xfrm>
            <a:off x="3944438" y="1403672"/>
            <a:ext cx="1905240" cy="750572"/>
            <a:chOff x="2494370" y="2391451"/>
            <a:chExt cx="1542642" cy="750572"/>
          </a:xfrm>
        </p:grpSpPr>
        <p:sp>
          <p:nvSpPr>
            <p:cNvPr id="24" name="Speech Bubble: Rectangle with Corners Rounded 23">
              <a:extLst>
                <a:ext uri="{FF2B5EF4-FFF2-40B4-BE49-F238E27FC236}">
                  <a16:creationId xmlns:a16="http://schemas.microsoft.com/office/drawing/2014/main" id="{80B8B2BF-D2E0-4D24-BB5E-8971436187F8}"/>
                </a:ext>
              </a:extLst>
            </p:cNvPr>
            <p:cNvSpPr/>
            <p:nvPr/>
          </p:nvSpPr>
          <p:spPr>
            <a:xfrm>
              <a:off x="2494370" y="2391451"/>
              <a:ext cx="1542642" cy="750572"/>
            </a:xfrm>
            <a:prstGeom prst="wedgeRoundRectCallout">
              <a:avLst>
                <a:gd name="adj1" fmla="val 32337"/>
                <a:gd name="adj2" fmla="val 14368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777CB26-3487-4D2E-BBD7-33C567BBD749}"/>
                </a:ext>
              </a:extLst>
            </p:cNvPr>
            <p:cNvSpPr txBox="1"/>
            <p:nvPr/>
          </p:nvSpPr>
          <p:spPr>
            <a:xfrm>
              <a:off x="2547394" y="2426417"/>
              <a:ext cx="1489618" cy="646331"/>
            </a:xfrm>
            <a:prstGeom prst="rect">
              <a:avLst/>
            </a:prstGeom>
            <a:noFill/>
          </p:spPr>
          <p:txBody>
            <a:bodyPr wrap="square" rtlCol="0">
              <a:spAutoFit/>
            </a:bodyPr>
            <a:lstStyle/>
            <a:p>
              <a:r>
                <a:rPr lang="en-US" dirty="0"/>
                <a:t>Fluid Reasoning Deficiencies</a:t>
              </a:r>
            </a:p>
          </p:txBody>
        </p:sp>
      </p:grpSp>
      <p:grpSp>
        <p:nvGrpSpPr>
          <p:cNvPr id="40" name="Group 39">
            <a:extLst>
              <a:ext uri="{FF2B5EF4-FFF2-40B4-BE49-F238E27FC236}">
                <a16:creationId xmlns:a16="http://schemas.microsoft.com/office/drawing/2014/main" id="{E89E85C1-9FDA-4673-94D3-D9D31D825A22}"/>
              </a:ext>
            </a:extLst>
          </p:cNvPr>
          <p:cNvGrpSpPr/>
          <p:nvPr/>
        </p:nvGrpSpPr>
        <p:grpSpPr>
          <a:xfrm>
            <a:off x="6019800" y="1539872"/>
            <a:ext cx="2667000" cy="820983"/>
            <a:chOff x="1378033" y="3169775"/>
            <a:chExt cx="2316079" cy="820983"/>
          </a:xfrm>
        </p:grpSpPr>
        <p:sp>
          <p:nvSpPr>
            <p:cNvPr id="41" name="Speech Bubble: Rectangle with Corners Rounded 40">
              <a:extLst>
                <a:ext uri="{FF2B5EF4-FFF2-40B4-BE49-F238E27FC236}">
                  <a16:creationId xmlns:a16="http://schemas.microsoft.com/office/drawing/2014/main" id="{30F4EEA3-030A-4F23-B5B9-DC3BE54A3024}"/>
                </a:ext>
              </a:extLst>
            </p:cNvPr>
            <p:cNvSpPr/>
            <p:nvPr/>
          </p:nvSpPr>
          <p:spPr>
            <a:xfrm>
              <a:off x="1378033" y="3169775"/>
              <a:ext cx="2316079" cy="820983"/>
            </a:xfrm>
            <a:prstGeom prst="wedgeRoundRectCallout">
              <a:avLst>
                <a:gd name="adj1" fmla="val -48220"/>
                <a:gd name="adj2" fmla="val 11931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CCFD85F-8DD6-4CD1-9E18-2B41AE39D899}"/>
                </a:ext>
              </a:extLst>
            </p:cNvPr>
            <p:cNvSpPr txBox="1"/>
            <p:nvPr/>
          </p:nvSpPr>
          <p:spPr>
            <a:xfrm>
              <a:off x="1396823" y="3226999"/>
              <a:ext cx="2286000" cy="646331"/>
            </a:xfrm>
            <a:prstGeom prst="rect">
              <a:avLst/>
            </a:prstGeom>
            <a:noFill/>
          </p:spPr>
          <p:txBody>
            <a:bodyPr wrap="square" rtlCol="0">
              <a:spAutoFit/>
            </a:bodyPr>
            <a:lstStyle/>
            <a:p>
              <a:r>
                <a:rPr lang="en-US" dirty="0"/>
                <a:t>Working and Long-term Memory Deficiencies</a:t>
              </a:r>
            </a:p>
          </p:txBody>
        </p:sp>
      </p:grpSp>
      <p:grpSp>
        <p:nvGrpSpPr>
          <p:cNvPr id="44" name="Group 43">
            <a:extLst>
              <a:ext uri="{FF2B5EF4-FFF2-40B4-BE49-F238E27FC236}">
                <a16:creationId xmlns:a16="http://schemas.microsoft.com/office/drawing/2014/main" id="{2A7EE518-8020-477F-A7DB-8CACD4FBE212}"/>
              </a:ext>
            </a:extLst>
          </p:cNvPr>
          <p:cNvGrpSpPr/>
          <p:nvPr/>
        </p:nvGrpSpPr>
        <p:grpSpPr>
          <a:xfrm>
            <a:off x="6980599" y="2505322"/>
            <a:ext cx="2819399" cy="1284091"/>
            <a:chOff x="1775076" y="3162450"/>
            <a:chExt cx="2541580" cy="823462"/>
          </a:xfrm>
          <a:solidFill>
            <a:schemeClr val="bg1"/>
          </a:solidFill>
        </p:grpSpPr>
        <p:sp>
          <p:nvSpPr>
            <p:cNvPr id="45" name="Speech Bubble: Rectangle with Corners Rounded 44">
              <a:extLst>
                <a:ext uri="{FF2B5EF4-FFF2-40B4-BE49-F238E27FC236}">
                  <a16:creationId xmlns:a16="http://schemas.microsoft.com/office/drawing/2014/main" id="{0C94EDD2-AB06-4304-A58A-BCF75C49013D}"/>
                </a:ext>
              </a:extLst>
            </p:cNvPr>
            <p:cNvSpPr/>
            <p:nvPr/>
          </p:nvSpPr>
          <p:spPr>
            <a:xfrm>
              <a:off x="1775076" y="3169775"/>
              <a:ext cx="2541580" cy="816137"/>
            </a:xfrm>
            <a:prstGeom prst="wedgeRoundRectCallout">
              <a:avLst>
                <a:gd name="adj1" fmla="val -72548"/>
                <a:gd name="adj2" fmla="val 3181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C5BC63E-20DE-4357-8298-A76DC43902D8}"/>
                </a:ext>
              </a:extLst>
            </p:cNvPr>
            <p:cNvSpPr txBox="1"/>
            <p:nvPr/>
          </p:nvSpPr>
          <p:spPr>
            <a:xfrm>
              <a:off x="1866957" y="3162450"/>
              <a:ext cx="2368096" cy="769747"/>
            </a:xfrm>
            <a:prstGeom prst="rect">
              <a:avLst/>
            </a:prstGeom>
            <a:noFill/>
          </p:spPr>
          <p:txBody>
            <a:bodyPr wrap="square" rtlCol="0">
              <a:spAutoFit/>
            </a:bodyPr>
            <a:lstStyle/>
            <a:p>
              <a:r>
                <a:rPr lang="en-US" dirty="0"/>
                <a:t>Processing Deficiencies</a:t>
              </a:r>
            </a:p>
            <a:p>
              <a:pPr marL="742950" lvl="1" indent="-285750">
                <a:buFont typeface="Arial" panose="020B0604020202020204" pitchFamily="34" charset="0"/>
                <a:buChar char="•"/>
              </a:pPr>
              <a:r>
                <a:rPr lang="en-US" dirty="0"/>
                <a:t>Auditory</a:t>
              </a:r>
            </a:p>
            <a:p>
              <a:pPr marL="742950" lvl="1" indent="-285750">
                <a:buFont typeface="Arial" panose="020B0604020202020204" pitchFamily="34" charset="0"/>
                <a:buChar char="•"/>
              </a:pPr>
              <a:r>
                <a:rPr lang="en-US" dirty="0"/>
                <a:t>Visual </a:t>
              </a:r>
            </a:p>
            <a:p>
              <a:pPr marL="742950" lvl="1" indent="-285750">
                <a:buFont typeface="Arial" panose="020B0604020202020204" pitchFamily="34" charset="0"/>
                <a:buChar char="•"/>
              </a:pPr>
              <a:r>
                <a:rPr lang="en-US" dirty="0"/>
                <a:t>Language</a:t>
              </a:r>
            </a:p>
          </p:txBody>
        </p:sp>
      </p:grpSp>
      <p:grpSp>
        <p:nvGrpSpPr>
          <p:cNvPr id="3" name="Group 2">
            <a:extLst>
              <a:ext uri="{FF2B5EF4-FFF2-40B4-BE49-F238E27FC236}">
                <a16:creationId xmlns:a16="http://schemas.microsoft.com/office/drawing/2014/main" id="{DB034A30-4FA6-4305-B938-4690D5315623}"/>
              </a:ext>
            </a:extLst>
          </p:cNvPr>
          <p:cNvGrpSpPr/>
          <p:nvPr/>
        </p:nvGrpSpPr>
        <p:grpSpPr>
          <a:xfrm>
            <a:off x="7696200" y="3985505"/>
            <a:ext cx="2773624" cy="820983"/>
            <a:chOff x="7694612" y="4114800"/>
            <a:chExt cx="2773624" cy="820983"/>
          </a:xfrm>
        </p:grpSpPr>
        <p:sp>
          <p:nvSpPr>
            <p:cNvPr id="48" name="Speech Bubble: Rectangle with Corners Rounded 47">
              <a:extLst>
                <a:ext uri="{FF2B5EF4-FFF2-40B4-BE49-F238E27FC236}">
                  <a16:creationId xmlns:a16="http://schemas.microsoft.com/office/drawing/2014/main" id="{D24F8235-B6C7-43CC-8A50-6D3266FE70DE}"/>
                </a:ext>
              </a:extLst>
            </p:cNvPr>
            <p:cNvSpPr/>
            <p:nvPr/>
          </p:nvSpPr>
          <p:spPr>
            <a:xfrm>
              <a:off x="7694612" y="4114800"/>
              <a:ext cx="2648810" cy="820983"/>
            </a:xfrm>
            <a:prstGeom prst="wedgeRoundRectCallout">
              <a:avLst>
                <a:gd name="adj1" fmla="val -70746"/>
                <a:gd name="adj2" fmla="val -4013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7469EE2-F439-43EA-ADE2-1D7E37D849BE}"/>
                </a:ext>
              </a:extLst>
            </p:cNvPr>
            <p:cNvSpPr txBox="1"/>
            <p:nvPr/>
          </p:nvSpPr>
          <p:spPr>
            <a:xfrm>
              <a:off x="7713665" y="4202125"/>
              <a:ext cx="2754571" cy="646331"/>
            </a:xfrm>
            <a:prstGeom prst="rect">
              <a:avLst/>
            </a:prstGeom>
            <a:noFill/>
          </p:spPr>
          <p:txBody>
            <a:bodyPr wrap="square" rtlCol="0">
              <a:spAutoFit/>
            </a:bodyPr>
            <a:lstStyle/>
            <a:p>
              <a:r>
                <a:rPr lang="en-US" dirty="0"/>
                <a:t>Lack of Primitive Reflex Integration</a:t>
              </a:r>
            </a:p>
          </p:txBody>
        </p:sp>
      </p:grpSp>
      <p:sp>
        <p:nvSpPr>
          <p:cNvPr id="53" name="Speech Bubble: Rectangle with Corners Rounded 52">
            <a:extLst>
              <a:ext uri="{FF2B5EF4-FFF2-40B4-BE49-F238E27FC236}">
                <a16:creationId xmlns:a16="http://schemas.microsoft.com/office/drawing/2014/main" id="{A9422B8F-A257-4AA6-A943-05F4A40C0438}"/>
              </a:ext>
            </a:extLst>
          </p:cNvPr>
          <p:cNvSpPr/>
          <p:nvPr/>
        </p:nvSpPr>
        <p:spPr>
          <a:xfrm>
            <a:off x="6019800" y="1539872"/>
            <a:ext cx="2667000" cy="820983"/>
          </a:xfrm>
          <a:prstGeom prst="wedgeRoundRectCallout">
            <a:avLst>
              <a:gd name="adj1" fmla="val -48578"/>
              <a:gd name="adj2" fmla="val 119694"/>
              <a:gd name="adj3" fmla="val 16667"/>
            </a:avLst>
          </a:prstGeom>
          <a:solidFill>
            <a:srgbClr val="FAFAB4">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86CC68C-2139-41D5-974F-283CB752AEF0}"/>
              </a:ext>
            </a:extLst>
          </p:cNvPr>
          <p:cNvSpPr txBox="1"/>
          <p:nvPr/>
        </p:nvSpPr>
        <p:spPr>
          <a:xfrm>
            <a:off x="7067166" y="2482276"/>
            <a:ext cx="2936284" cy="369332"/>
          </a:xfrm>
          <a:prstGeom prst="rect">
            <a:avLst/>
          </a:prstGeom>
          <a:noFill/>
        </p:spPr>
        <p:txBody>
          <a:bodyPr wrap="square" rtlCol="0">
            <a:spAutoFit/>
          </a:bodyPr>
          <a:lstStyle/>
          <a:p>
            <a:endParaRPr lang="en-US" dirty="0"/>
          </a:p>
        </p:txBody>
      </p:sp>
      <p:grpSp>
        <p:nvGrpSpPr>
          <p:cNvPr id="18" name="Group 17">
            <a:extLst>
              <a:ext uri="{FF2B5EF4-FFF2-40B4-BE49-F238E27FC236}">
                <a16:creationId xmlns:a16="http://schemas.microsoft.com/office/drawing/2014/main" id="{EDF63696-255F-465C-A1A0-5BFFD5C29F9B}"/>
              </a:ext>
            </a:extLst>
          </p:cNvPr>
          <p:cNvGrpSpPr/>
          <p:nvPr/>
        </p:nvGrpSpPr>
        <p:grpSpPr>
          <a:xfrm>
            <a:off x="2120365" y="3214210"/>
            <a:ext cx="2186605" cy="780153"/>
            <a:chOff x="2746426" y="2321040"/>
            <a:chExt cx="1522779" cy="780153"/>
          </a:xfrm>
        </p:grpSpPr>
        <p:sp>
          <p:nvSpPr>
            <p:cNvPr id="19" name="Speech Bubble: Rectangle with Corners Rounded 18">
              <a:extLst>
                <a:ext uri="{FF2B5EF4-FFF2-40B4-BE49-F238E27FC236}">
                  <a16:creationId xmlns:a16="http://schemas.microsoft.com/office/drawing/2014/main" id="{DE36E1EF-7F1E-4107-944A-73B1D1610C92}"/>
                </a:ext>
              </a:extLst>
            </p:cNvPr>
            <p:cNvSpPr/>
            <p:nvPr/>
          </p:nvSpPr>
          <p:spPr>
            <a:xfrm>
              <a:off x="2746426" y="2321040"/>
              <a:ext cx="1290586" cy="780153"/>
            </a:xfrm>
            <a:prstGeom prst="wedgeRoundRectCallout">
              <a:avLst>
                <a:gd name="adj1" fmla="val 93957"/>
                <a:gd name="adj2" fmla="val -4373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34954B8-7585-455D-A5B7-25AA2182AF8A}"/>
                </a:ext>
              </a:extLst>
            </p:cNvPr>
            <p:cNvSpPr txBox="1"/>
            <p:nvPr/>
          </p:nvSpPr>
          <p:spPr>
            <a:xfrm>
              <a:off x="2770654" y="2350524"/>
              <a:ext cx="1498551" cy="369332"/>
            </a:xfrm>
            <a:prstGeom prst="rect">
              <a:avLst/>
            </a:prstGeom>
            <a:noFill/>
          </p:spPr>
          <p:txBody>
            <a:bodyPr wrap="square" rtlCol="0">
              <a:spAutoFit/>
            </a:bodyPr>
            <a:lstStyle/>
            <a:p>
              <a:endParaRPr lang="en-US" dirty="0"/>
            </a:p>
          </p:txBody>
        </p:sp>
      </p:grpSp>
      <p:grpSp>
        <p:nvGrpSpPr>
          <p:cNvPr id="22" name="Group 21">
            <a:extLst>
              <a:ext uri="{FF2B5EF4-FFF2-40B4-BE49-F238E27FC236}">
                <a16:creationId xmlns:a16="http://schemas.microsoft.com/office/drawing/2014/main" id="{80A71608-6907-4ED9-9607-2AB118D9DCFE}"/>
              </a:ext>
            </a:extLst>
          </p:cNvPr>
          <p:cNvGrpSpPr/>
          <p:nvPr/>
        </p:nvGrpSpPr>
        <p:grpSpPr>
          <a:xfrm>
            <a:off x="2819401" y="2276866"/>
            <a:ext cx="1719657" cy="780153"/>
            <a:chOff x="2605735" y="2321040"/>
            <a:chExt cx="1513813" cy="780153"/>
          </a:xfrm>
        </p:grpSpPr>
        <p:sp>
          <p:nvSpPr>
            <p:cNvPr id="26" name="Speech Bubble: Rectangle with Corners Rounded 25">
              <a:extLst>
                <a:ext uri="{FF2B5EF4-FFF2-40B4-BE49-F238E27FC236}">
                  <a16:creationId xmlns:a16="http://schemas.microsoft.com/office/drawing/2014/main" id="{B224F857-651C-4137-AC39-A578286C62D2}"/>
                </a:ext>
              </a:extLst>
            </p:cNvPr>
            <p:cNvSpPr/>
            <p:nvPr/>
          </p:nvSpPr>
          <p:spPr>
            <a:xfrm>
              <a:off x="2605735" y="2321040"/>
              <a:ext cx="1431277" cy="780153"/>
            </a:xfrm>
            <a:prstGeom prst="wedgeRoundRectCallout">
              <a:avLst>
                <a:gd name="adj1" fmla="val 73753"/>
                <a:gd name="adj2" fmla="val 5657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A49B2CA-73F8-4E80-A408-628360EAA94F}"/>
                </a:ext>
              </a:extLst>
            </p:cNvPr>
            <p:cNvSpPr txBox="1"/>
            <p:nvPr/>
          </p:nvSpPr>
          <p:spPr>
            <a:xfrm>
              <a:off x="2620997" y="2387950"/>
              <a:ext cx="1498551" cy="646331"/>
            </a:xfrm>
            <a:prstGeom prst="rect">
              <a:avLst/>
            </a:prstGeom>
            <a:noFill/>
          </p:spPr>
          <p:txBody>
            <a:bodyPr wrap="square" rtlCol="0">
              <a:spAutoFit/>
            </a:bodyPr>
            <a:lstStyle/>
            <a:p>
              <a:r>
                <a:rPr lang="en-US" dirty="0"/>
                <a:t>Visual-Spatial Deficiencies</a:t>
              </a:r>
            </a:p>
          </p:txBody>
        </p:sp>
      </p:grpSp>
      <p:sp>
        <p:nvSpPr>
          <p:cNvPr id="4" name="Rectangle 3">
            <a:extLst>
              <a:ext uri="{FF2B5EF4-FFF2-40B4-BE49-F238E27FC236}">
                <a16:creationId xmlns:a16="http://schemas.microsoft.com/office/drawing/2014/main" id="{F8963364-4253-46D8-A840-B0DBBF780E93}"/>
              </a:ext>
            </a:extLst>
          </p:cNvPr>
          <p:cNvSpPr/>
          <p:nvPr/>
        </p:nvSpPr>
        <p:spPr>
          <a:xfrm>
            <a:off x="2130866" y="3248190"/>
            <a:ext cx="1877481" cy="646331"/>
          </a:xfrm>
          <a:prstGeom prst="rect">
            <a:avLst/>
          </a:prstGeom>
        </p:spPr>
        <p:txBody>
          <a:bodyPr wrap="square">
            <a:spAutoFit/>
          </a:bodyPr>
          <a:lstStyle/>
          <a:p>
            <a:r>
              <a:rPr lang="en-US" dirty="0"/>
              <a:t>Comprehension Deficiencies</a:t>
            </a:r>
          </a:p>
        </p:txBody>
      </p:sp>
    </p:spTree>
    <p:extLst>
      <p:ext uri="{BB962C8B-B14F-4D97-AF65-F5344CB8AC3E}">
        <p14:creationId xmlns:p14="http://schemas.microsoft.com/office/powerpoint/2010/main" val="92909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theme/theme1.xml><?xml version="1.0" encoding="utf-8"?>
<a:theme xmlns:a="http://schemas.openxmlformats.org/drawingml/2006/main" name="White">
  <a:themeElements>
    <a:clrScheme name="HSLDA Theme">
      <a:dk1>
        <a:srgbClr val="00587C"/>
      </a:dk1>
      <a:lt1>
        <a:srgbClr val="EDEEEF"/>
      </a:lt1>
      <a:dk2>
        <a:srgbClr val="00587C"/>
      </a:dk2>
      <a:lt2>
        <a:srgbClr val="FFFFFF"/>
      </a:lt2>
      <a:accent1>
        <a:srgbClr val="8DB9CA"/>
      </a:accent1>
      <a:accent2>
        <a:srgbClr val="765D83"/>
      </a:accent2>
      <a:accent3>
        <a:srgbClr val="41A248"/>
      </a:accent3>
      <a:accent4>
        <a:srgbClr val="A00026"/>
      </a:accent4>
      <a:accent5>
        <a:srgbClr val="777D7F"/>
      </a:accent5>
      <a:accent6>
        <a:srgbClr val="BAB9AE"/>
      </a:accent6>
      <a:hlink>
        <a:srgbClr val="15A9D6"/>
      </a:hlink>
      <a:folHlink>
        <a:srgbClr val="95D2E5"/>
      </a:folHlink>
    </a:clrScheme>
    <a:fontScheme name="HSLDA Theme">
      <a:majorFont>
        <a:latin typeface="Capita"/>
        <a:ea typeface=""/>
        <a:cs typeface=""/>
      </a:majorFont>
      <a:minorFont>
        <a:latin typeface="Foro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SLDA 2018_DEC" id="{297A8DF3-CC4C-44A7-9A60-3741025DEAF8}" vid="{DC37CD2E-75D1-4475-AC4E-0032A06D5D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HSLDA 2018_DEC</Template>
  <TotalTime>5008</TotalTime>
  <Words>7138</Words>
  <Application>Microsoft Office PowerPoint</Application>
  <PresentationFormat>Widescreen</PresentationFormat>
  <Paragraphs>843</Paragraphs>
  <Slides>56</Slides>
  <Notes>56</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56</vt:i4>
      </vt:variant>
    </vt:vector>
  </HeadingPairs>
  <TitlesOfParts>
    <vt:vector size="74" baseType="lpstr">
      <vt:lpstr>.AppleSystemUIFont</vt:lpstr>
      <vt:lpstr>AdventPro-Bold</vt:lpstr>
      <vt:lpstr>Arial</vt:lpstr>
      <vt:lpstr>Arial Black</vt:lpstr>
      <vt:lpstr>Calibri</vt:lpstr>
      <vt:lpstr>Capita</vt:lpstr>
      <vt:lpstr>Capita-MediumItalic</vt:lpstr>
      <vt:lpstr>Courier New</vt:lpstr>
      <vt:lpstr>Foro Sans</vt:lpstr>
      <vt:lpstr>Foro Sans Light</vt:lpstr>
      <vt:lpstr>Georgia</vt:lpstr>
      <vt:lpstr>Kristen ITC</vt:lpstr>
      <vt:lpstr>Open Sans</vt:lpstr>
      <vt:lpstr>Open Sans Regular</vt:lpstr>
      <vt:lpstr>Tahoma</vt:lpstr>
      <vt:lpstr>Verdana</vt:lpstr>
      <vt:lpstr>Wingdings</vt:lpstr>
      <vt:lpstr>White</vt:lpstr>
      <vt:lpstr>Equipping Minds for Reading Success!</vt:lpstr>
      <vt:lpstr>My Family</vt:lpstr>
      <vt:lpstr>PowerPoint Presentation</vt:lpstr>
      <vt:lpstr>We Provide Our Members…</vt:lpstr>
      <vt:lpstr>PowerPoint Presentation</vt:lpstr>
      <vt:lpstr>PowerPoint Presentation</vt:lpstr>
      <vt:lpstr>Why is learning so hard? Equipping Minds for Reading, Math, Writing Success Bridging to Academics Classroom Connections What can this program look like at home? </vt:lpstr>
      <vt:lpstr>To learn to read is to light a fire; every syllable that is spelled out is a spark “ Victor Hugo</vt:lpstr>
      <vt:lpstr>Why do Students Struggle?</vt:lpstr>
      <vt:lpstr>What is Reading? Necessary skills for reading?  </vt:lpstr>
      <vt:lpstr>Key Predictors or Reading Ability</vt:lpstr>
      <vt:lpstr>Reading Rope</vt:lpstr>
      <vt:lpstr>Visual </vt:lpstr>
      <vt:lpstr>Auditory</vt:lpstr>
      <vt:lpstr>Phonological Processing/Phonemic Awareness</vt:lpstr>
      <vt:lpstr>Brain’s Architecture For Reading</vt:lpstr>
      <vt:lpstr>My child can decode the words but doesn’t understand what he reads.” </vt:lpstr>
      <vt:lpstr>What is comprehension?                  </vt:lpstr>
      <vt:lpstr>Language</vt:lpstr>
      <vt:lpstr>PowerPoint Presentation</vt:lpstr>
      <vt:lpstr>Cognitive Functioning: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Students Struggle?</vt:lpstr>
      <vt:lpstr>Definition of Working Memory</vt:lpstr>
      <vt:lpstr>Working Memory &amp; Executive Functions – the Brain’s Conductor</vt:lpstr>
      <vt:lpstr>Working Memory Checklist</vt:lpstr>
      <vt:lpstr>What research says about  reading instruction:</vt:lpstr>
      <vt:lpstr>Simple View of Reading</vt:lpstr>
      <vt:lpstr>5 Pillars of Reading Instruction</vt:lpstr>
      <vt:lpstr>Solid Teaching Strategies</vt:lpstr>
      <vt:lpstr>  </vt:lpstr>
      <vt:lpstr>Reuven Feuerstein, Clinical and Cognitive Psychologist 1921 – 2014) </vt:lpstr>
      <vt:lpstr>PowerPoint Presentation</vt:lpstr>
      <vt:lpstr>Implementation Models</vt:lpstr>
      <vt:lpstr>Assessing Reading to Determine Difficulty Areas:</vt:lpstr>
      <vt:lpstr>Auditory Processing</vt:lpstr>
      <vt:lpstr>Auditory Checklist  </vt:lpstr>
      <vt:lpstr>Auditory Checklist</vt:lpstr>
      <vt:lpstr>Auditory Checklist</vt:lpstr>
      <vt:lpstr>Auditory Checklist</vt:lpstr>
      <vt:lpstr>Auditory Processing Resources~</vt:lpstr>
      <vt:lpstr>Visual Processing</vt:lpstr>
      <vt:lpstr>PowerPoint Presentation</vt:lpstr>
      <vt:lpstr>PowerPoint Presentation</vt:lpstr>
      <vt:lpstr>Language Processing</vt:lpstr>
      <vt:lpstr>Language Processing Checklist</vt:lpstr>
      <vt:lpstr>Language Processing Checklist</vt:lpstr>
      <vt:lpstr>Key Websites &amp; Resources for Reading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Joyce Blankenship</dc:creator>
  <cp:keywords/>
  <dc:description/>
  <cp:lastModifiedBy>Faith Berens</cp:lastModifiedBy>
  <cp:revision>215</cp:revision>
  <cp:lastPrinted>2020-04-21T17:38:06Z</cp:lastPrinted>
  <dcterms:created xsi:type="dcterms:W3CDTF">2019-03-11T00:00:33Z</dcterms:created>
  <dcterms:modified xsi:type="dcterms:W3CDTF">2021-04-20T18:29:28Z</dcterms:modified>
  <cp:category/>
</cp:coreProperties>
</file>