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10058400" cx="7772400"/>
  <p:notesSz cx="6858000" cy="9144000"/>
  <p:embeddedFontLst>
    <p:embeddedFont>
      <p:font typeface="Teachers"/>
      <p:regular r:id="rId11"/>
      <p:bold r:id="rId12"/>
      <p:italic r:id="rId13"/>
      <p:boldItalic r:id="rId14"/>
    </p:embeddedFont>
    <p:embeddedFont>
      <p:font typeface="McLaren"/>
      <p:regular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Teachers-regular.fntdata"/><Relationship Id="rId10" Type="http://schemas.openxmlformats.org/officeDocument/2006/relationships/slide" Target="slides/slide5.xml"/><Relationship Id="rId13" Type="http://schemas.openxmlformats.org/officeDocument/2006/relationships/font" Target="fonts/Teachers-italic.fntdata"/><Relationship Id="rId12" Type="http://schemas.openxmlformats.org/officeDocument/2006/relationships/font" Target="fonts/Teachers-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McLaren-regular.fntdata"/><Relationship Id="rId14" Type="http://schemas.openxmlformats.org/officeDocument/2006/relationships/font" Target="fonts/Teachers-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41f1e9c96b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41f1e9c96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b8872d666a_0_99: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b8872d666a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41f1e9c96b_0_2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41f1e9c96b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41f1e9c96b_0_6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41f1e9c96b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41f1e9c96b_0_6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41f1e9c96b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8.png"/><Relationship Id="rId4" Type="http://schemas.openxmlformats.org/officeDocument/2006/relationships/image" Target="../media/image2.png"/><Relationship Id="rId11" Type="http://schemas.openxmlformats.org/officeDocument/2006/relationships/image" Target="../media/image7.png"/><Relationship Id="rId10" Type="http://schemas.openxmlformats.org/officeDocument/2006/relationships/image" Target="../media/image5.png"/><Relationship Id="rId12" Type="http://schemas.openxmlformats.org/officeDocument/2006/relationships/image" Target="../media/image9.png"/><Relationship Id="rId9" Type="http://schemas.openxmlformats.org/officeDocument/2006/relationships/image" Target="../media/image6.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1.png"/><Relationship Id="rId8"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662713" y="189765"/>
            <a:ext cx="6446956" cy="940142"/>
          </a:xfrm>
          <a:prstGeom prst="rect">
            <a:avLst/>
          </a:prstGeom>
        </p:spPr>
        <p:txBody>
          <a:bodyPr>
            <a:prstTxWarp prst="textPlain"/>
          </a:bodyPr>
          <a:lstStyle/>
          <a:p>
            <a:pPr lvl="0" algn="ctr"/>
            <a:r>
              <a:rPr b="0" i="0">
                <a:ln cap="flat" cmpd="sng" w="9525">
                  <a:solidFill>
                    <a:schemeClr val="dk1"/>
                  </a:solidFill>
                  <a:prstDash val="solid"/>
                  <a:round/>
                  <a:headEnd len="sm" w="sm" type="none"/>
                  <a:tailEnd len="sm" w="sm" type="none"/>
                </a:ln>
                <a:solidFill>
                  <a:schemeClr val="dk1"/>
                </a:solidFill>
                <a:latin typeface="Teachers"/>
              </a:rPr>
              <a:t>Equipping Minds</a:t>
            </a:r>
          </a:p>
        </p:txBody>
      </p:sp>
      <p:sp>
        <p:nvSpPr>
          <p:cNvPr id="55" name="Google Shape;55;p13"/>
          <p:cNvSpPr/>
          <p:nvPr/>
        </p:nvSpPr>
        <p:spPr>
          <a:xfrm>
            <a:off x="5059826" y="965874"/>
            <a:ext cx="1831630" cy="291205"/>
          </a:xfrm>
          <a:prstGeom prst="rect">
            <a:avLst/>
          </a:prstGeom>
        </p:spPr>
        <p:txBody>
          <a:bodyPr>
            <a:prstTxWarp prst="textPlain"/>
          </a:bodyPr>
          <a:lstStyle/>
          <a:p>
            <a:pPr lvl="0" algn="ctr"/>
            <a:r>
              <a:rPr b="0" i="0">
                <a:ln cap="flat" cmpd="sng" w="9525">
                  <a:solidFill>
                    <a:schemeClr val="dk1"/>
                  </a:solidFill>
                  <a:prstDash val="solid"/>
                  <a:round/>
                  <a:headEnd len="sm" w="sm" type="none"/>
                  <a:tailEnd len="sm" w="sm" type="none"/>
                </a:ln>
                <a:solidFill>
                  <a:schemeClr val="dk1"/>
                </a:solidFill>
                <a:latin typeface="Teachers"/>
              </a:rPr>
              <a:t>By Dr. Carol Brown</a:t>
            </a:r>
          </a:p>
        </p:txBody>
      </p:sp>
      <p:grpSp>
        <p:nvGrpSpPr>
          <p:cNvPr id="56" name="Google Shape;56;p13"/>
          <p:cNvGrpSpPr/>
          <p:nvPr/>
        </p:nvGrpSpPr>
        <p:grpSpPr>
          <a:xfrm>
            <a:off x="212850" y="1315300"/>
            <a:ext cx="7361225" cy="3526475"/>
            <a:chOff x="212850" y="1315300"/>
            <a:chExt cx="7361225" cy="3526475"/>
          </a:xfrm>
        </p:grpSpPr>
        <p:sp>
          <p:nvSpPr>
            <p:cNvPr id="57" name="Google Shape;57;p13"/>
            <p:cNvSpPr/>
            <p:nvPr/>
          </p:nvSpPr>
          <p:spPr>
            <a:xfrm>
              <a:off x="213275" y="1315300"/>
              <a:ext cx="7360800" cy="3510600"/>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8" name="Google Shape;58;p13"/>
            <p:cNvSpPr txBox="1"/>
            <p:nvPr/>
          </p:nvSpPr>
          <p:spPr>
            <a:xfrm>
              <a:off x="212850" y="1547775"/>
              <a:ext cx="7346700" cy="3294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500">
                <a:solidFill>
                  <a:schemeClr val="dk1"/>
                </a:solidFill>
                <a:latin typeface="McLaren"/>
                <a:ea typeface="McLaren"/>
                <a:cs typeface="McLaren"/>
                <a:sym typeface="McLaren"/>
              </a:endParaRPr>
            </a:p>
            <a:p>
              <a:pPr indent="-368300" lvl="0" marL="457200" rtl="0" algn="l">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Most Important Rule…HAVE FUN!!!</a:t>
              </a:r>
              <a:endParaRPr sz="2200">
                <a:solidFill>
                  <a:schemeClr val="dk1"/>
                </a:solidFill>
                <a:latin typeface="Teachers"/>
                <a:ea typeface="Teachers"/>
                <a:cs typeface="Teachers"/>
                <a:sym typeface="Teachers"/>
              </a:endParaRPr>
            </a:p>
            <a:p>
              <a:pPr indent="-368300" lvl="0" marL="457200" rtl="0" algn="l">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Just start! Trust the process.</a:t>
              </a:r>
              <a:endParaRPr sz="2200">
                <a:solidFill>
                  <a:schemeClr val="dk1"/>
                </a:solidFill>
                <a:latin typeface="Teachers"/>
                <a:ea typeface="Teachers"/>
                <a:cs typeface="Teachers"/>
                <a:sym typeface="Teachers"/>
              </a:endParaRPr>
            </a:p>
            <a:p>
              <a:pPr indent="-368300" lvl="0" marL="457200" rtl="0" algn="l">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Start where the student is. We can only train the brain with what the brain already knows.</a:t>
              </a:r>
              <a:endParaRPr sz="2200">
                <a:solidFill>
                  <a:schemeClr val="dk1"/>
                </a:solidFill>
                <a:latin typeface="Teachers"/>
                <a:ea typeface="Teachers"/>
                <a:cs typeface="Teachers"/>
                <a:sym typeface="Teachers"/>
              </a:endParaRPr>
            </a:p>
            <a:p>
              <a:pPr indent="-368300" lvl="0" marL="457200" rtl="0" algn="l">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Don’t be afraid to make mistakes. It’s good for the kids to see and learn to “check” you. </a:t>
              </a:r>
              <a:endParaRPr sz="2200">
                <a:solidFill>
                  <a:schemeClr val="dk1"/>
                </a:solidFill>
                <a:latin typeface="Teachers"/>
                <a:ea typeface="Teachers"/>
                <a:cs typeface="Teachers"/>
                <a:sym typeface="Teachers"/>
              </a:endParaRPr>
            </a:p>
          </p:txBody>
        </p:sp>
        <p:sp>
          <p:nvSpPr>
            <p:cNvPr id="59" name="Google Shape;59;p13"/>
            <p:cNvSpPr/>
            <p:nvPr/>
          </p:nvSpPr>
          <p:spPr>
            <a:xfrm>
              <a:off x="2647038" y="1406350"/>
              <a:ext cx="2363384" cy="430638"/>
            </a:xfrm>
            <a:prstGeom prst="rect">
              <a:avLst/>
            </a:prstGeom>
          </p:spPr>
          <p:txBody>
            <a:bodyPr>
              <a:prstTxWarp prst="textPlain"/>
            </a:bodyPr>
            <a:lstStyle/>
            <a:p>
              <a:pPr lvl="0" algn="ctr"/>
              <a:r>
                <a:rPr b="0" i="0">
                  <a:ln cap="flat" cmpd="sng" w="28575">
                    <a:solidFill>
                      <a:schemeClr val="dk2"/>
                    </a:solidFill>
                    <a:prstDash val="solid"/>
                    <a:round/>
                    <a:headEnd len="sm" w="sm" type="none"/>
                    <a:tailEnd len="sm" w="sm" type="none"/>
                  </a:ln>
                  <a:solidFill>
                    <a:schemeClr val="dk1"/>
                  </a:solidFill>
                  <a:latin typeface="Teachers"/>
                </a:rPr>
                <a:t>Helpful Tips</a:t>
              </a:r>
            </a:p>
          </p:txBody>
        </p:sp>
      </p:grpSp>
      <p:sp>
        <p:nvSpPr>
          <p:cNvPr id="60" name="Google Shape;60;p13"/>
          <p:cNvSpPr/>
          <p:nvPr/>
        </p:nvSpPr>
        <p:spPr>
          <a:xfrm>
            <a:off x="205800" y="5160500"/>
            <a:ext cx="7360800" cy="3681900"/>
          </a:xfrm>
          <a:prstGeom prst="rect">
            <a:avLst/>
          </a:prstGeom>
          <a:noFill/>
          <a:ln cap="flat" cmpd="sng" w="2857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368300" lvl="0" marL="457200" rtl="0" algn="l">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Instead of “no”, or “that’s not right” we say “CHECK”</a:t>
            </a:r>
            <a:endParaRPr sz="2200">
              <a:solidFill>
                <a:schemeClr val="dk1"/>
              </a:solidFill>
              <a:latin typeface="Teachers"/>
              <a:ea typeface="Teachers"/>
              <a:cs typeface="Teachers"/>
              <a:sym typeface="Teachers"/>
            </a:endParaRPr>
          </a:p>
          <a:p>
            <a:pPr indent="-368300" lvl="0" marL="457200" rtl="0" algn="l">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Let’s stop and think</a:t>
            </a:r>
            <a:endParaRPr sz="2200">
              <a:solidFill>
                <a:schemeClr val="dk1"/>
              </a:solidFill>
              <a:latin typeface="Teachers"/>
              <a:ea typeface="Teachers"/>
              <a:cs typeface="Teachers"/>
              <a:sym typeface="Teachers"/>
            </a:endParaRPr>
          </a:p>
          <a:p>
            <a:pPr indent="-368300" lvl="0" marL="457200" rtl="0" algn="l">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Hard is GOOD! I will help you.</a:t>
            </a:r>
            <a:endParaRPr sz="2200">
              <a:solidFill>
                <a:schemeClr val="dk1"/>
              </a:solidFill>
              <a:latin typeface="Teachers"/>
              <a:ea typeface="Teachers"/>
              <a:cs typeface="Teachers"/>
              <a:sym typeface="Teachers"/>
            </a:endParaRPr>
          </a:p>
          <a:p>
            <a:pPr indent="-368300" lvl="0" marL="457200" rtl="0" algn="l">
              <a:lnSpc>
                <a:spcPct val="150000"/>
              </a:lnSpc>
              <a:spcBef>
                <a:spcPts val="0"/>
              </a:spcBef>
              <a:spcAft>
                <a:spcPts val="0"/>
              </a:spcAft>
              <a:buClr>
                <a:schemeClr val="dk1"/>
              </a:buClr>
              <a:buSzPts val="2200"/>
              <a:buFont typeface="Teachers"/>
              <a:buChar char="●"/>
            </a:pPr>
            <a:r>
              <a:rPr lang="en" sz="2200">
                <a:solidFill>
                  <a:schemeClr val="dk1"/>
                </a:solidFill>
                <a:latin typeface="Teachers"/>
                <a:ea typeface="Teachers"/>
                <a:cs typeface="Teachers"/>
                <a:sym typeface="Teachers"/>
              </a:rPr>
              <a:t>If____ then ____. (If this is color, then this is animal.) Pausing long enough for them to fill in the blanks.</a:t>
            </a:r>
            <a:endParaRPr/>
          </a:p>
        </p:txBody>
      </p:sp>
      <p:sp>
        <p:nvSpPr>
          <p:cNvPr id="61" name="Google Shape;61;p13"/>
          <p:cNvSpPr/>
          <p:nvPr/>
        </p:nvSpPr>
        <p:spPr>
          <a:xfrm>
            <a:off x="1552287" y="5237537"/>
            <a:ext cx="4682333" cy="430638"/>
          </a:xfrm>
          <a:prstGeom prst="rect">
            <a:avLst/>
          </a:prstGeom>
        </p:spPr>
        <p:txBody>
          <a:bodyPr>
            <a:prstTxWarp prst="textPlain"/>
          </a:bodyPr>
          <a:lstStyle/>
          <a:p>
            <a:pPr lvl="0" algn="ctr"/>
            <a:r>
              <a:rPr b="0" i="0">
                <a:ln cap="flat" cmpd="sng" w="28575">
                  <a:solidFill>
                    <a:schemeClr val="dk2"/>
                  </a:solidFill>
                  <a:prstDash val="solid"/>
                  <a:round/>
                  <a:headEnd len="sm" w="sm" type="none"/>
                  <a:tailEnd len="sm" w="sm" type="none"/>
                </a:ln>
                <a:solidFill>
                  <a:schemeClr val="dk1"/>
                </a:solidFill>
                <a:latin typeface="Teachers"/>
              </a:rPr>
              <a:t>Key Words and Phrases</a:t>
            </a:r>
          </a:p>
        </p:txBody>
      </p:sp>
      <p:sp>
        <p:nvSpPr>
          <p:cNvPr id="62" name="Google Shape;62;p13"/>
          <p:cNvSpPr txBox="1"/>
          <p:nvPr/>
        </p:nvSpPr>
        <p:spPr>
          <a:xfrm>
            <a:off x="212850" y="8958913"/>
            <a:ext cx="30000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t>https://equippingminds.com/</a:t>
            </a:r>
            <a:endParaRPr/>
          </a:p>
        </p:txBody>
      </p:sp>
      <p:sp>
        <p:nvSpPr>
          <p:cNvPr id="63" name="Google Shape;63;p13"/>
          <p:cNvSpPr txBox="1"/>
          <p:nvPr/>
        </p:nvSpPr>
        <p:spPr>
          <a:xfrm>
            <a:off x="205800" y="9429150"/>
            <a:ext cx="51879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nvSpPr>
        <p:spPr>
          <a:xfrm>
            <a:off x="529662" y="-639040"/>
            <a:ext cx="6845700" cy="109725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McLaren"/>
              <a:ea typeface="McLaren"/>
              <a:cs typeface="McLaren"/>
              <a:sym typeface="McLaren"/>
            </a:endParaRPr>
          </a:p>
          <a:p>
            <a:pPr indent="0" lvl="0" marL="0" rtl="0" algn="ctr">
              <a:spcBef>
                <a:spcPts val="0"/>
              </a:spcBef>
              <a:spcAft>
                <a:spcPts val="0"/>
              </a:spcAft>
              <a:buNone/>
            </a:pPr>
            <a:r>
              <a:t/>
            </a:r>
            <a:endParaRPr>
              <a:latin typeface="McLaren"/>
              <a:ea typeface="McLaren"/>
              <a:cs typeface="McLaren"/>
              <a:sym typeface="McLaren"/>
            </a:endParaRPr>
          </a:p>
          <a:p>
            <a:pPr indent="0" lvl="0" marL="0" rtl="0" algn="ctr">
              <a:spcBef>
                <a:spcPts val="0"/>
              </a:spcBef>
              <a:spcAft>
                <a:spcPts val="0"/>
              </a:spcAft>
              <a:buNone/>
            </a:pPr>
            <a:r>
              <a:t/>
            </a:r>
            <a:endParaRPr sz="1500">
              <a:latin typeface="Teachers"/>
              <a:ea typeface="Teachers"/>
              <a:cs typeface="Teachers"/>
              <a:sym typeface="Teachers"/>
            </a:endParaRPr>
          </a:p>
          <a:p>
            <a:pPr indent="0" lvl="0" marL="0" rtl="0" algn="ctr">
              <a:spcBef>
                <a:spcPts val="0"/>
              </a:spcBef>
              <a:spcAft>
                <a:spcPts val="0"/>
              </a:spcAft>
              <a:buNone/>
            </a:pPr>
            <a:r>
              <a:rPr lang="en" sz="1500">
                <a:latin typeface="Teachers"/>
                <a:ea typeface="Teachers"/>
                <a:cs typeface="Teachers"/>
                <a:sym typeface="Teachers"/>
              </a:rPr>
              <a:t>Equipping Minds Card Activities</a:t>
            </a:r>
            <a:br>
              <a:rPr lang="en" sz="1500">
                <a:latin typeface="Teachers"/>
                <a:ea typeface="Teachers"/>
                <a:cs typeface="Teachers"/>
                <a:sym typeface="Teachers"/>
              </a:rPr>
            </a:br>
            <a:endParaRPr sz="1500">
              <a:latin typeface="Teachers"/>
              <a:ea typeface="Teachers"/>
              <a:cs typeface="Teachers"/>
              <a:sym typeface="Teachers"/>
            </a:endParaRPr>
          </a:p>
          <a:p>
            <a:pPr indent="0" lvl="0" marL="0" rtl="0" algn="l">
              <a:spcBef>
                <a:spcPts val="0"/>
              </a:spcBef>
              <a:spcAft>
                <a:spcPts val="0"/>
              </a:spcAft>
              <a:buNone/>
            </a:pPr>
            <a:r>
              <a:rPr b="1" lang="en" sz="1500" u="sng">
                <a:latin typeface="Teachers"/>
                <a:ea typeface="Teachers"/>
                <a:cs typeface="Teachers"/>
                <a:sym typeface="Teachers"/>
              </a:rPr>
              <a:t>Processing Activities</a:t>
            </a:r>
            <a:endParaRPr sz="1500">
              <a:latin typeface="Teachers"/>
              <a:ea typeface="Teachers"/>
              <a:cs typeface="Teachers"/>
              <a:sym typeface="Teachers"/>
            </a:endParaRPr>
          </a:p>
          <a:p>
            <a:pPr indent="0" lvl="0" marL="457200" rtl="0" algn="l">
              <a:spcBef>
                <a:spcPts val="0"/>
              </a:spcBef>
              <a:spcAft>
                <a:spcPts val="0"/>
              </a:spcAft>
              <a:buNone/>
            </a:pPr>
            <a:r>
              <a:rPr lang="en" sz="1500">
                <a:latin typeface="Teachers"/>
                <a:ea typeface="Teachers"/>
                <a:cs typeface="Teachers"/>
                <a:sym typeface="Teachers"/>
              </a:rPr>
              <a:t>* If a student does not know all of their colors, letters, numbers, or animals that are on the cards, begin with teaching those things first and then build from there. </a:t>
            </a:r>
            <a:endParaRPr sz="1500">
              <a:latin typeface="Teachers"/>
              <a:ea typeface="Teachers"/>
              <a:cs typeface="Teachers"/>
              <a:sym typeface="Teachers"/>
            </a:endParaRPr>
          </a:p>
          <a:p>
            <a:pPr indent="0" lvl="0" marL="457200" rtl="0" algn="l">
              <a:spcBef>
                <a:spcPts val="0"/>
              </a:spcBef>
              <a:spcAft>
                <a:spcPts val="0"/>
              </a:spcAft>
              <a:buNone/>
            </a:pPr>
            <a:r>
              <a:rPr lang="en" sz="1500">
                <a:latin typeface="Teachers"/>
                <a:ea typeface="Teachers"/>
                <a:cs typeface="Teachers"/>
                <a:sym typeface="Teachers"/>
              </a:rPr>
              <a:t>* Always model first, take turns, use language, and HAVE FUN!</a:t>
            </a:r>
            <a:endParaRPr sz="1500">
              <a:latin typeface="Teachers"/>
              <a:ea typeface="Teachers"/>
              <a:cs typeface="Teachers"/>
              <a:sym typeface="Teachers"/>
            </a:endParaRPr>
          </a:p>
          <a:p>
            <a:pPr indent="0" lvl="0" marL="0" rtl="0" algn="l">
              <a:spcBef>
                <a:spcPts val="0"/>
              </a:spcBef>
              <a:spcAft>
                <a:spcPts val="0"/>
              </a:spcAft>
              <a:buNone/>
            </a:pPr>
            <a:r>
              <a:rPr b="1" lang="en" sz="1500" u="sng">
                <a:latin typeface="Teachers"/>
                <a:ea typeface="Teachers"/>
                <a:cs typeface="Teachers"/>
                <a:sym typeface="Teachers"/>
              </a:rPr>
              <a:t>Processing Exercises</a:t>
            </a:r>
            <a:endParaRPr b="1"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Lay out code cards.</a:t>
            </a:r>
            <a:endParaRPr sz="1500">
              <a:latin typeface="Teachers"/>
              <a:ea typeface="Teachers"/>
              <a:cs typeface="Teachers"/>
              <a:sym typeface="Teachers"/>
            </a:endParaRPr>
          </a:p>
          <a:p>
            <a:pPr indent="0" lvl="0" marL="914400" rtl="0" algn="l">
              <a:spcBef>
                <a:spcPts val="0"/>
              </a:spcBef>
              <a:spcAft>
                <a:spcPts val="0"/>
              </a:spcAft>
              <a:buNone/>
            </a:pPr>
            <a:r>
              <a:t/>
            </a:r>
            <a:endParaRPr sz="1500">
              <a:latin typeface="Teachers"/>
              <a:ea typeface="Teachers"/>
              <a:cs typeface="Teachers"/>
              <a:sym typeface="Teachers"/>
            </a:endParaRPr>
          </a:p>
          <a:p>
            <a:pPr indent="0" lvl="0" marL="914400" rtl="0" algn="l">
              <a:spcBef>
                <a:spcPts val="0"/>
              </a:spcBef>
              <a:spcAft>
                <a:spcPts val="0"/>
              </a:spcAft>
              <a:buNone/>
            </a:pPr>
            <a:r>
              <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Use deck and have them “say what they see” using color say “blue under blue, green under green…” (you could split the deck into parts and do this same activity with letter, number, animal, word (if able), symbol, direction) </a:t>
            </a:r>
            <a:endParaRPr sz="1500">
              <a:latin typeface="Teachers"/>
              <a:ea typeface="Teachers"/>
              <a:cs typeface="Teachers"/>
              <a:sym typeface="Teachers"/>
            </a:endParaRPr>
          </a:p>
          <a:p>
            <a:pPr indent="0" lvl="0" marL="914400" rtl="0" algn="l">
              <a:spcBef>
                <a:spcPts val="0"/>
              </a:spcBef>
              <a:spcAft>
                <a:spcPts val="0"/>
              </a:spcAft>
              <a:buNone/>
            </a:pPr>
            <a:r>
              <a:rPr lang="en" sz="1500">
                <a:latin typeface="Teachers"/>
                <a:ea typeface="Teachers"/>
                <a:cs typeface="Teachers"/>
                <a:sym typeface="Teachers"/>
              </a:rPr>
              <a:t>This is a great way to assess the students if they are new to you.</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Lay out code cards in order.</a:t>
            </a:r>
            <a:endParaRPr sz="1500">
              <a:latin typeface="Teachers"/>
              <a:ea typeface="Teachers"/>
              <a:cs typeface="Teachers"/>
              <a:sym typeface="Teachers"/>
            </a:endParaRPr>
          </a:p>
          <a:p>
            <a:pPr indent="-323850" lvl="1" marL="1371600" rtl="0" algn="l">
              <a:spcBef>
                <a:spcPts val="0"/>
              </a:spcBef>
              <a:spcAft>
                <a:spcPts val="0"/>
              </a:spcAft>
              <a:buSzPts val="1500"/>
              <a:buFont typeface="Teachers"/>
              <a:buChar char="○"/>
            </a:pPr>
            <a:r>
              <a:rPr lang="en" sz="1500">
                <a:latin typeface="Teachers"/>
                <a:ea typeface="Teachers"/>
                <a:cs typeface="Teachers"/>
                <a:sym typeface="Teachers"/>
              </a:rPr>
              <a:t>sort by color</a:t>
            </a:r>
            <a:endParaRPr sz="1500">
              <a:latin typeface="Teachers"/>
              <a:ea typeface="Teachers"/>
              <a:cs typeface="Teachers"/>
              <a:sym typeface="Teachers"/>
            </a:endParaRPr>
          </a:p>
          <a:p>
            <a:pPr indent="-323850" lvl="1" marL="1371600" rtl="0" algn="l">
              <a:spcBef>
                <a:spcPts val="0"/>
              </a:spcBef>
              <a:spcAft>
                <a:spcPts val="0"/>
              </a:spcAft>
              <a:buSzPts val="1500"/>
              <a:buFont typeface="Teachers"/>
              <a:buChar char="○"/>
            </a:pPr>
            <a:r>
              <a:rPr lang="en" sz="1500">
                <a:latin typeface="Teachers"/>
                <a:ea typeface="Teachers"/>
                <a:cs typeface="Teachers"/>
                <a:sym typeface="Teachers"/>
              </a:rPr>
              <a:t>sort by number</a:t>
            </a:r>
            <a:endParaRPr sz="1500">
              <a:latin typeface="Teachers"/>
              <a:ea typeface="Teachers"/>
              <a:cs typeface="Teachers"/>
              <a:sym typeface="Teachers"/>
            </a:endParaRPr>
          </a:p>
          <a:p>
            <a:pPr indent="-323850" lvl="1" marL="1371600" rtl="0" algn="l">
              <a:spcBef>
                <a:spcPts val="0"/>
              </a:spcBef>
              <a:spcAft>
                <a:spcPts val="0"/>
              </a:spcAft>
              <a:buSzPts val="1500"/>
              <a:buFont typeface="Teachers"/>
              <a:buChar char="○"/>
            </a:pPr>
            <a:r>
              <a:rPr lang="en" sz="1500">
                <a:latin typeface="Teachers"/>
                <a:ea typeface="Teachers"/>
                <a:cs typeface="Teachers"/>
                <a:sym typeface="Teachers"/>
              </a:rPr>
              <a:t>sort by animal</a:t>
            </a:r>
            <a:endParaRPr sz="1500">
              <a:latin typeface="Teachers"/>
              <a:ea typeface="Teachers"/>
              <a:cs typeface="Teachers"/>
              <a:sym typeface="Teachers"/>
            </a:endParaRPr>
          </a:p>
          <a:p>
            <a:pPr indent="-323850" lvl="1" marL="1371600" rtl="0" algn="l">
              <a:spcBef>
                <a:spcPts val="0"/>
              </a:spcBef>
              <a:spcAft>
                <a:spcPts val="0"/>
              </a:spcAft>
              <a:buSzPts val="1500"/>
              <a:buFont typeface="Teachers"/>
              <a:buChar char="○"/>
            </a:pPr>
            <a:r>
              <a:rPr lang="en" sz="1500">
                <a:latin typeface="Teachers"/>
                <a:ea typeface="Teachers"/>
                <a:cs typeface="Teachers"/>
                <a:sym typeface="Teachers"/>
              </a:rPr>
              <a:t>sort by the word</a:t>
            </a:r>
            <a:endParaRPr sz="1500">
              <a:latin typeface="Teachers"/>
              <a:ea typeface="Teachers"/>
              <a:cs typeface="Teachers"/>
              <a:sym typeface="Teachers"/>
            </a:endParaRPr>
          </a:p>
          <a:p>
            <a:pPr indent="-323850" lvl="1" marL="1371600" rtl="0" algn="l">
              <a:lnSpc>
                <a:spcPct val="150000"/>
              </a:lnSpc>
              <a:spcBef>
                <a:spcPts val="0"/>
              </a:spcBef>
              <a:spcAft>
                <a:spcPts val="0"/>
              </a:spcAft>
              <a:buSzPts val="1500"/>
              <a:buFont typeface="Teachers"/>
              <a:buChar char="○"/>
            </a:pPr>
            <a:r>
              <a:rPr lang="en" sz="1500">
                <a:latin typeface="Teachers"/>
                <a:ea typeface="Teachers"/>
                <a:cs typeface="Teachers"/>
                <a:sym typeface="Teachers"/>
              </a:rPr>
              <a:t>sort by the letter (can also sort by sound)</a:t>
            </a:r>
            <a:endParaRPr sz="1500">
              <a:latin typeface="Teachers"/>
              <a:ea typeface="Teachers"/>
              <a:cs typeface="Teachers"/>
              <a:sym typeface="Teachers"/>
            </a:endParaRPr>
          </a:p>
          <a:p>
            <a:pPr indent="-323850" lvl="1" marL="1371600" rtl="0" algn="l">
              <a:lnSpc>
                <a:spcPct val="150000"/>
              </a:lnSpc>
              <a:spcBef>
                <a:spcPts val="0"/>
              </a:spcBef>
              <a:spcAft>
                <a:spcPts val="0"/>
              </a:spcAft>
              <a:buSzPts val="1500"/>
              <a:buFont typeface="McLaren"/>
              <a:buChar char="○"/>
            </a:pPr>
            <a:r>
              <a:rPr lang="en" sz="1500">
                <a:latin typeface="Teachers"/>
                <a:ea typeface="Teachers"/>
                <a:cs typeface="Teachers"/>
                <a:sym typeface="Teachers"/>
              </a:rPr>
              <a:t>sort by symbol -        circle,        ,          box, </a:t>
            </a:r>
            <a:r>
              <a:rPr lang="en" sz="1500" u="sng">
                <a:latin typeface="Teachers"/>
                <a:ea typeface="Teachers"/>
                <a:cs typeface="Teachers"/>
                <a:sym typeface="Teachers"/>
              </a:rPr>
              <a:t>	  </a:t>
            </a:r>
            <a:r>
              <a:rPr lang="en" sz="1500">
                <a:latin typeface="Teachers"/>
                <a:ea typeface="Teachers"/>
                <a:cs typeface="Teachers"/>
                <a:sym typeface="Teachers"/>
              </a:rPr>
              <a:t>     </a:t>
            </a:r>
            <a:r>
              <a:rPr lang="en" sz="1500">
                <a:latin typeface="Teachers"/>
                <a:ea typeface="Teachers"/>
                <a:cs typeface="Teachers"/>
                <a:sym typeface="Teachers"/>
              </a:rPr>
              <a:t>line under,            line above,         slash,       left parenthesis,          parenthesis,        </a:t>
            </a:r>
            <a:endParaRPr sz="1500">
              <a:latin typeface="Teachers"/>
              <a:ea typeface="Teachers"/>
              <a:cs typeface="Teachers"/>
              <a:sym typeface="Teachers"/>
            </a:endParaRPr>
          </a:p>
          <a:p>
            <a:pPr indent="0" lvl="0" marL="1371600" rtl="0" algn="l">
              <a:lnSpc>
                <a:spcPct val="150000"/>
              </a:lnSpc>
              <a:spcBef>
                <a:spcPts val="0"/>
              </a:spcBef>
              <a:spcAft>
                <a:spcPts val="0"/>
              </a:spcAft>
              <a:buNone/>
            </a:pPr>
            <a:r>
              <a:rPr lang="en" sz="1500">
                <a:latin typeface="Teachers"/>
                <a:ea typeface="Teachers"/>
                <a:cs typeface="Teachers"/>
                <a:sym typeface="Teachers"/>
              </a:rPr>
              <a:t>line through the middle</a:t>
            </a:r>
            <a:r>
              <a:rPr lang="en" sz="1500" u="sng">
                <a:latin typeface="Teachers"/>
                <a:ea typeface="Teachers"/>
                <a:cs typeface="Teachers"/>
                <a:sym typeface="Teachers"/>
              </a:rPr>
              <a:t>	</a:t>
            </a:r>
            <a:endParaRPr sz="1500" u="sng">
              <a:latin typeface="Teachers"/>
              <a:ea typeface="Teachers"/>
              <a:cs typeface="Teachers"/>
              <a:sym typeface="Teachers"/>
            </a:endParaRPr>
          </a:p>
          <a:p>
            <a:pPr indent="0" lvl="0" marL="0" rtl="0" algn="l">
              <a:spcBef>
                <a:spcPts val="0"/>
              </a:spcBef>
              <a:spcAft>
                <a:spcPts val="0"/>
              </a:spcAft>
              <a:buNone/>
            </a:pPr>
            <a:r>
              <a:t/>
            </a:r>
            <a:endParaRPr b="1" u="sng">
              <a:solidFill>
                <a:schemeClr val="dk1"/>
              </a:solidFill>
              <a:latin typeface="McLaren"/>
              <a:ea typeface="McLaren"/>
              <a:cs typeface="McLaren"/>
              <a:sym typeface="McLaren"/>
            </a:endParaRPr>
          </a:p>
          <a:p>
            <a:pPr indent="0" lvl="0" marL="0" rtl="0" algn="l">
              <a:spcBef>
                <a:spcPts val="0"/>
              </a:spcBef>
              <a:spcAft>
                <a:spcPts val="0"/>
              </a:spcAft>
              <a:buNone/>
            </a:pPr>
            <a:r>
              <a:rPr b="1" lang="en" sz="1500" u="sng">
                <a:solidFill>
                  <a:schemeClr val="dk1"/>
                </a:solidFill>
                <a:latin typeface="Teachers"/>
                <a:ea typeface="Teachers"/>
                <a:cs typeface="Teachers"/>
                <a:sym typeface="Teachers"/>
              </a:rPr>
              <a:t>Working Memory Activities</a:t>
            </a:r>
            <a:endParaRPr sz="1500" u="sng">
              <a:solidFill>
                <a:schemeClr val="dk1"/>
              </a:solidFill>
              <a:latin typeface="Teachers"/>
              <a:ea typeface="Teachers"/>
              <a:cs typeface="Teachers"/>
              <a:sym typeface="Teachers"/>
            </a:endParaRPr>
          </a:p>
          <a:p>
            <a:pPr indent="-323850" lvl="0" marL="914400" rtl="0" algn="l">
              <a:spcBef>
                <a:spcPts val="0"/>
              </a:spcBef>
              <a:spcAft>
                <a:spcPts val="0"/>
              </a:spcAft>
              <a:buClr>
                <a:schemeClr val="dk1"/>
              </a:buClr>
              <a:buSzPts val="1500"/>
              <a:buFont typeface="Teachers"/>
              <a:buChar char="●"/>
            </a:pPr>
            <a:r>
              <a:rPr lang="en" sz="1500">
                <a:solidFill>
                  <a:schemeClr val="dk1"/>
                </a:solidFill>
                <a:latin typeface="Teachers"/>
                <a:ea typeface="Teachers"/>
                <a:cs typeface="Teachers"/>
                <a:sym typeface="Teachers"/>
              </a:rPr>
              <a:t>Lay out code cards. </a:t>
            </a:r>
            <a:endParaRPr sz="1500">
              <a:solidFill>
                <a:schemeClr val="dk1"/>
              </a:solidFill>
              <a:latin typeface="Teachers"/>
              <a:ea typeface="Teachers"/>
              <a:cs typeface="Teachers"/>
              <a:sym typeface="Teachers"/>
            </a:endParaRPr>
          </a:p>
          <a:p>
            <a:pPr indent="0" lvl="0" marL="914400" rtl="0" algn="l">
              <a:spcBef>
                <a:spcPts val="0"/>
              </a:spcBef>
              <a:spcAft>
                <a:spcPts val="0"/>
              </a:spcAft>
              <a:buNone/>
            </a:pPr>
            <a:r>
              <a:t/>
            </a:r>
            <a:endParaRPr sz="1500">
              <a:solidFill>
                <a:schemeClr val="dk1"/>
              </a:solidFill>
              <a:latin typeface="Teachers"/>
              <a:ea typeface="Teachers"/>
              <a:cs typeface="Teachers"/>
              <a:sym typeface="Teachers"/>
            </a:endParaRPr>
          </a:p>
          <a:p>
            <a:pPr indent="0" lvl="0" marL="914400" rtl="0" algn="l">
              <a:spcBef>
                <a:spcPts val="0"/>
              </a:spcBef>
              <a:spcAft>
                <a:spcPts val="0"/>
              </a:spcAft>
              <a:buNone/>
            </a:pPr>
            <a:r>
              <a:rPr lang="en" sz="1500">
                <a:solidFill>
                  <a:schemeClr val="dk1"/>
                </a:solidFill>
                <a:latin typeface="Teachers"/>
                <a:ea typeface="Teachers"/>
                <a:cs typeface="Teachers"/>
                <a:sym typeface="Teachers"/>
              </a:rPr>
              <a:t>You will be laying cards under the code cards just like you do in the processing activities. This time you will lay them alternating 2 qualities form the card. Start by saying number on one card and color on the next card.</a:t>
            </a:r>
            <a:endParaRPr sz="1500">
              <a:solidFill>
                <a:schemeClr val="dk1"/>
              </a:solidFill>
              <a:latin typeface="Teachers"/>
              <a:ea typeface="Teachers"/>
              <a:cs typeface="Teachers"/>
              <a:sym typeface="Teachers"/>
            </a:endParaRPr>
          </a:p>
          <a:p>
            <a:pPr indent="-304800" lvl="1" marL="1371600" rtl="0" algn="l">
              <a:spcBef>
                <a:spcPts val="0"/>
              </a:spcBef>
              <a:spcAft>
                <a:spcPts val="0"/>
              </a:spcAft>
              <a:buClr>
                <a:schemeClr val="dk1"/>
              </a:buClr>
              <a:buSzPts val="1200"/>
              <a:buFont typeface="Teachers"/>
              <a:buChar char="○"/>
            </a:pPr>
            <a:r>
              <a:rPr lang="en" sz="1500">
                <a:solidFill>
                  <a:schemeClr val="dk1"/>
                </a:solidFill>
                <a:latin typeface="Teachers"/>
                <a:ea typeface="Teachers"/>
                <a:cs typeface="Teachers"/>
                <a:sym typeface="Teachers"/>
              </a:rPr>
              <a:t>“Check” using appropriate language/ -if/then statements example: If a student says the wrong thing and does not automatically correct themselves say…if this card was color, then whose turn is this (pointing to the card they said incorrectly)</a:t>
            </a:r>
            <a:endParaRPr sz="1500">
              <a:solidFill>
                <a:schemeClr val="dk1"/>
              </a:solidFill>
              <a:latin typeface="Teachers"/>
              <a:ea typeface="Teachers"/>
              <a:cs typeface="Teachers"/>
              <a:sym typeface="Teachers"/>
            </a:endParaRPr>
          </a:p>
          <a:p>
            <a:pPr indent="-304800" lvl="1" marL="1371600" rtl="0" algn="l">
              <a:spcBef>
                <a:spcPts val="0"/>
              </a:spcBef>
              <a:spcAft>
                <a:spcPts val="0"/>
              </a:spcAft>
              <a:buClr>
                <a:schemeClr val="dk1"/>
              </a:buClr>
              <a:buSzPts val="1200"/>
              <a:buFont typeface="Teachers"/>
              <a:buChar char="○"/>
            </a:pPr>
            <a:r>
              <a:rPr lang="en" sz="1500">
                <a:solidFill>
                  <a:schemeClr val="dk1"/>
                </a:solidFill>
                <a:latin typeface="Teachers"/>
                <a:ea typeface="Teachers"/>
                <a:cs typeface="Teachers"/>
                <a:sym typeface="Teachers"/>
              </a:rPr>
              <a:t>Be positive, “this is making my brain think,” it should feel “not to easy and not to hard” if you see frustration, go back a step</a:t>
            </a:r>
            <a:endParaRPr sz="1500">
              <a:solidFill>
                <a:schemeClr val="dk1"/>
              </a:solidFill>
              <a:latin typeface="Teachers"/>
              <a:ea typeface="Teachers"/>
              <a:cs typeface="Teachers"/>
              <a:sym typeface="Teachers"/>
            </a:endParaRPr>
          </a:p>
          <a:p>
            <a:pPr indent="-323850" lvl="0" marL="914400" rtl="0" algn="l">
              <a:spcBef>
                <a:spcPts val="0"/>
              </a:spcBef>
              <a:spcAft>
                <a:spcPts val="0"/>
              </a:spcAft>
              <a:buClr>
                <a:schemeClr val="dk1"/>
              </a:buClr>
              <a:buSzPts val="1500"/>
              <a:buFont typeface="Teachers"/>
              <a:buChar char="●"/>
            </a:pPr>
            <a:r>
              <a:rPr lang="en" sz="1500">
                <a:solidFill>
                  <a:schemeClr val="dk1"/>
                </a:solidFill>
                <a:latin typeface="Teachers"/>
                <a:ea typeface="Teachers"/>
                <a:cs typeface="Teachers"/>
                <a:sym typeface="Teachers"/>
              </a:rPr>
              <a:t>When ready- alternate 3 qualities: number, color, animal or any other 3 qualities</a:t>
            </a:r>
            <a:endParaRPr sz="1500">
              <a:solidFill>
                <a:schemeClr val="dk1"/>
              </a:solidFill>
              <a:latin typeface="Teachers"/>
              <a:ea typeface="Teachers"/>
              <a:cs typeface="Teachers"/>
              <a:sym typeface="Teachers"/>
            </a:endParaRPr>
          </a:p>
          <a:p>
            <a:pPr indent="0" lvl="0" marL="0" rtl="0" algn="l">
              <a:lnSpc>
                <a:spcPct val="150000"/>
              </a:lnSpc>
              <a:spcBef>
                <a:spcPts val="0"/>
              </a:spcBef>
              <a:spcAft>
                <a:spcPts val="0"/>
              </a:spcAft>
              <a:buNone/>
            </a:pPr>
            <a:r>
              <a:t/>
            </a:r>
            <a:endParaRPr u="sng">
              <a:latin typeface="McLaren"/>
              <a:ea typeface="McLaren"/>
              <a:cs typeface="McLaren"/>
              <a:sym typeface="McLaren"/>
            </a:endParaRPr>
          </a:p>
        </p:txBody>
      </p:sp>
      <p:grpSp>
        <p:nvGrpSpPr>
          <p:cNvPr id="69" name="Google Shape;69;p14"/>
          <p:cNvGrpSpPr/>
          <p:nvPr/>
        </p:nvGrpSpPr>
        <p:grpSpPr>
          <a:xfrm rot="-5400000">
            <a:off x="5027489" y="-55976"/>
            <a:ext cx="629855" cy="4251076"/>
            <a:chOff x="2107445" y="102812"/>
            <a:chExt cx="1778750" cy="12005298"/>
          </a:xfrm>
        </p:grpSpPr>
        <p:grpSp>
          <p:nvGrpSpPr>
            <p:cNvPr id="70" name="Google Shape;70;p14"/>
            <p:cNvGrpSpPr/>
            <p:nvPr/>
          </p:nvGrpSpPr>
          <p:grpSpPr>
            <a:xfrm rot="5400000">
              <a:off x="990628" y="1219629"/>
              <a:ext cx="4012385" cy="1778750"/>
              <a:chOff x="96625" y="95950"/>
              <a:chExt cx="8225470" cy="3646474"/>
            </a:xfrm>
          </p:grpSpPr>
          <p:pic>
            <p:nvPicPr>
              <p:cNvPr id="71" name="Google Shape;71;p14" title="Screenshot 2026-01-16 at 10.29.37 AM.png"/>
              <p:cNvPicPr preferRelativeResize="0"/>
              <p:nvPr/>
            </p:nvPicPr>
            <p:blipFill>
              <a:blip r:embed="rId3">
                <a:alphaModFix/>
              </a:blip>
              <a:stretch>
                <a:fillRect/>
              </a:stretch>
            </p:blipFill>
            <p:spPr>
              <a:xfrm>
                <a:off x="96625" y="95960"/>
                <a:ext cx="2780426" cy="3646464"/>
              </a:xfrm>
              <a:prstGeom prst="rect">
                <a:avLst/>
              </a:prstGeom>
              <a:noFill/>
              <a:ln>
                <a:noFill/>
              </a:ln>
            </p:spPr>
          </p:pic>
          <p:pic>
            <p:nvPicPr>
              <p:cNvPr id="72" name="Google Shape;72;p14" title="Screenshot 2026-01-16 at 10.30.19 AM.png"/>
              <p:cNvPicPr preferRelativeResize="0"/>
              <p:nvPr/>
            </p:nvPicPr>
            <p:blipFill>
              <a:blip r:embed="rId4">
                <a:alphaModFix/>
              </a:blip>
              <a:stretch>
                <a:fillRect/>
              </a:stretch>
            </p:blipFill>
            <p:spPr>
              <a:xfrm>
                <a:off x="2810875" y="95969"/>
                <a:ext cx="2780426" cy="3646444"/>
              </a:xfrm>
              <a:prstGeom prst="rect">
                <a:avLst/>
              </a:prstGeom>
              <a:noFill/>
              <a:ln>
                <a:noFill/>
              </a:ln>
            </p:spPr>
          </p:pic>
          <p:pic>
            <p:nvPicPr>
              <p:cNvPr id="73" name="Google Shape;73;p14" title="Screenshot 2026-01-16 at 10.33.56 AM.png"/>
              <p:cNvPicPr preferRelativeResize="0"/>
              <p:nvPr/>
            </p:nvPicPr>
            <p:blipFill>
              <a:blip r:embed="rId5">
                <a:alphaModFix/>
              </a:blip>
              <a:stretch>
                <a:fillRect/>
              </a:stretch>
            </p:blipFill>
            <p:spPr>
              <a:xfrm>
                <a:off x="5541670" y="95950"/>
                <a:ext cx="2780426" cy="3646454"/>
              </a:xfrm>
              <a:prstGeom prst="rect">
                <a:avLst/>
              </a:prstGeom>
              <a:noFill/>
              <a:ln>
                <a:noFill/>
              </a:ln>
            </p:spPr>
          </p:pic>
        </p:grpSp>
        <p:grpSp>
          <p:nvGrpSpPr>
            <p:cNvPr id="74" name="Google Shape;74;p14"/>
            <p:cNvGrpSpPr/>
            <p:nvPr/>
          </p:nvGrpSpPr>
          <p:grpSpPr>
            <a:xfrm rot="5400000">
              <a:off x="990762" y="5225768"/>
              <a:ext cx="4012130" cy="1757885"/>
              <a:chOff x="96625" y="3884382"/>
              <a:chExt cx="8360347" cy="3663023"/>
            </a:xfrm>
          </p:grpSpPr>
          <p:pic>
            <p:nvPicPr>
              <p:cNvPr id="75" name="Google Shape;75;p14" title="Screenshot 2026-01-16 at 10.35.20 AM.png"/>
              <p:cNvPicPr preferRelativeResize="0"/>
              <p:nvPr/>
            </p:nvPicPr>
            <p:blipFill>
              <a:blip r:embed="rId6">
                <a:alphaModFix/>
              </a:blip>
              <a:stretch>
                <a:fillRect/>
              </a:stretch>
            </p:blipFill>
            <p:spPr>
              <a:xfrm>
                <a:off x="96625" y="3900925"/>
                <a:ext cx="2780430" cy="3646476"/>
              </a:xfrm>
              <a:prstGeom prst="rect">
                <a:avLst/>
              </a:prstGeom>
              <a:noFill/>
              <a:ln>
                <a:noFill/>
              </a:ln>
            </p:spPr>
          </p:pic>
          <p:pic>
            <p:nvPicPr>
              <p:cNvPr id="76" name="Google Shape;76;p14" title="Screenshot 2026-01-16 at 10.36.05 AM.png"/>
              <p:cNvPicPr preferRelativeResize="0"/>
              <p:nvPr/>
            </p:nvPicPr>
            <p:blipFill>
              <a:blip r:embed="rId7">
                <a:alphaModFix/>
              </a:blip>
              <a:stretch>
                <a:fillRect/>
              </a:stretch>
            </p:blipFill>
            <p:spPr>
              <a:xfrm>
                <a:off x="2824899" y="3884382"/>
                <a:ext cx="2901274" cy="3646476"/>
              </a:xfrm>
              <a:prstGeom prst="rect">
                <a:avLst/>
              </a:prstGeom>
              <a:noFill/>
              <a:ln>
                <a:noFill/>
              </a:ln>
            </p:spPr>
          </p:pic>
          <p:pic>
            <p:nvPicPr>
              <p:cNvPr id="77" name="Google Shape;77;p14" title="Screenshot 2026-01-16 at 10.38.06 AM.png"/>
              <p:cNvPicPr preferRelativeResize="0"/>
              <p:nvPr/>
            </p:nvPicPr>
            <p:blipFill>
              <a:blip r:embed="rId8">
                <a:alphaModFix/>
              </a:blip>
              <a:stretch>
                <a:fillRect/>
              </a:stretch>
            </p:blipFill>
            <p:spPr>
              <a:xfrm>
                <a:off x="5676546" y="3900923"/>
                <a:ext cx="2780426" cy="3646482"/>
              </a:xfrm>
              <a:prstGeom prst="rect">
                <a:avLst/>
              </a:prstGeom>
              <a:noFill/>
              <a:ln>
                <a:noFill/>
              </a:ln>
            </p:spPr>
          </p:pic>
        </p:grpSp>
        <p:grpSp>
          <p:nvGrpSpPr>
            <p:cNvPr id="78" name="Google Shape;78;p14"/>
            <p:cNvGrpSpPr/>
            <p:nvPr/>
          </p:nvGrpSpPr>
          <p:grpSpPr>
            <a:xfrm rot="5400000">
              <a:off x="998156" y="9230494"/>
              <a:ext cx="3997336" cy="1757895"/>
              <a:chOff x="245500" y="6250068"/>
              <a:chExt cx="8329519" cy="3663044"/>
            </a:xfrm>
          </p:grpSpPr>
          <p:pic>
            <p:nvPicPr>
              <p:cNvPr id="79" name="Google Shape;79;p14" title="Screenshot 2026-01-16 at 11.47.20 AM.png"/>
              <p:cNvPicPr preferRelativeResize="0"/>
              <p:nvPr/>
            </p:nvPicPr>
            <p:blipFill>
              <a:blip r:embed="rId9">
                <a:alphaModFix/>
              </a:blip>
              <a:stretch>
                <a:fillRect/>
              </a:stretch>
            </p:blipFill>
            <p:spPr>
              <a:xfrm>
                <a:off x="245500" y="6250075"/>
                <a:ext cx="2793042" cy="3663024"/>
              </a:xfrm>
              <a:prstGeom prst="rect">
                <a:avLst/>
              </a:prstGeom>
              <a:noFill/>
              <a:ln>
                <a:noFill/>
              </a:ln>
            </p:spPr>
          </p:pic>
          <p:pic>
            <p:nvPicPr>
              <p:cNvPr id="80" name="Google Shape;80;p14" title="Screenshot 2026-01-16 at 11.52.03 AM.png"/>
              <p:cNvPicPr preferRelativeResize="0"/>
              <p:nvPr/>
            </p:nvPicPr>
            <p:blipFill>
              <a:blip r:embed="rId10">
                <a:alphaModFix/>
              </a:blip>
              <a:stretch>
                <a:fillRect/>
              </a:stretch>
            </p:blipFill>
            <p:spPr>
              <a:xfrm>
                <a:off x="5781970" y="6250100"/>
                <a:ext cx="2793050" cy="3663012"/>
              </a:xfrm>
              <a:prstGeom prst="rect">
                <a:avLst/>
              </a:prstGeom>
              <a:noFill/>
              <a:ln>
                <a:noFill/>
              </a:ln>
            </p:spPr>
          </p:pic>
          <p:pic>
            <p:nvPicPr>
              <p:cNvPr id="81" name="Google Shape;81;p14" title="Screenshot 2026-01-16 at 11.53.06 AM.png"/>
              <p:cNvPicPr preferRelativeResize="0"/>
              <p:nvPr/>
            </p:nvPicPr>
            <p:blipFill>
              <a:blip r:embed="rId11">
                <a:alphaModFix/>
              </a:blip>
              <a:stretch>
                <a:fillRect/>
              </a:stretch>
            </p:blipFill>
            <p:spPr>
              <a:xfrm>
                <a:off x="3005463" y="6250068"/>
                <a:ext cx="2793050" cy="3663032"/>
              </a:xfrm>
              <a:prstGeom prst="rect">
                <a:avLst/>
              </a:prstGeom>
              <a:noFill/>
              <a:ln>
                <a:noFill/>
              </a:ln>
            </p:spPr>
          </p:pic>
        </p:grpSp>
      </p:grpSp>
      <p:grpSp>
        <p:nvGrpSpPr>
          <p:cNvPr id="82" name="Google Shape;82;p14"/>
          <p:cNvGrpSpPr/>
          <p:nvPr/>
        </p:nvGrpSpPr>
        <p:grpSpPr>
          <a:xfrm rot="-5400000">
            <a:off x="5027489" y="4530074"/>
            <a:ext cx="629855" cy="4251076"/>
            <a:chOff x="2107445" y="102812"/>
            <a:chExt cx="1778750" cy="12005298"/>
          </a:xfrm>
        </p:grpSpPr>
        <p:grpSp>
          <p:nvGrpSpPr>
            <p:cNvPr id="83" name="Google Shape;83;p14"/>
            <p:cNvGrpSpPr/>
            <p:nvPr/>
          </p:nvGrpSpPr>
          <p:grpSpPr>
            <a:xfrm rot="5400000">
              <a:off x="990628" y="1219629"/>
              <a:ext cx="4012385" cy="1778750"/>
              <a:chOff x="96625" y="95950"/>
              <a:chExt cx="8225470" cy="3646474"/>
            </a:xfrm>
          </p:grpSpPr>
          <p:pic>
            <p:nvPicPr>
              <p:cNvPr id="84" name="Google Shape;84;p14" title="Screenshot 2026-01-16 at 10.29.37 AM.png"/>
              <p:cNvPicPr preferRelativeResize="0"/>
              <p:nvPr/>
            </p:nvPicPr>
            <p:blipFill>
              <a:blip r:embed="rId3">
                <a:alphaModFix/>
              </a:blip>
              <a:stretch>
                <a:fillRect/>
              </a:stretch>
            </p:blipFill>
            <p:spPr>
              <a:xfrm>
                <a:off x="96625" y="95960"/>
                <a:ext cx="2780426" cy="3646464"/>
              </a:xfrm>
              <a:prstGeom prst="rect">
                <a:avLst/>
              </a:prstGeom>
              <a:noFill/>
              <a:ln>
                <a:noFill/>
              </a:ln>
            </p:spPr>
          </p:pic>
          <p:pic>
            <p:nvPicPr>
              <p:cNvPr id="85" name="Google Shape;85;p14" title="Screenshot 2026-01-16 at 10.30.19 AM.png"/>
              <p:cNvPicPr preferRelativeResize="0"/>
              <p:nvPr/>
            </p:nvPicPr>
            <p:blipFill>
              <a:blip r:embed="rId4">
                <a:alphaModFix/>
              </a:blip>
              <a:stretch>
                <a:fillRect/>
              </a:stretch>
            </p:blipFill>
            <p:spPr>
              <a:xfrm>
                <a:off x="2810875" y="95969"/>
                <a:ext cx="2780426" cy="3646444"/>
              </a:xfrm>
              <a:prstGeom prst="rect">
                <a:avLst/>
              </a:prstGeom>
              <a:noFill/>
              <a:ln>
                <a:noFill/>
              </a:ln>
            </p:spPr>
          </p:pic>
          <p:pic>
            <p:nvPicPr>
              <p:cNvPr id="86" name="Google Shape;86;p14" title="Screenshot 2026-01-16 at 10.33.56 AM.png"/>
              <p:cNvPicPr preferRelativeResize="0"/>
              <p:nvPr/>
            </p:nvPicPr>
            <p:blipFill>
              <a:blip r:embed="rId5">
                <a:alphaModFix/>
              </a:blip>
              <a:stretch>
                <a:fillRect/>
              </a:stretch>
            </p:blipFill>
            <p:spPr>
              <a:xfrm>
                <a:off x="5541670" y="95950"/>
                <a:ext cx="2780426" cy="3646454"/>
              </a:xfrm>
              <a:prstGeom prst="rect">
                <a:avLst/>
              </a:prstGeom>
              <a:noFill/>
              <a:ln>
                <a:noFill/>
              </a:ln>
            </p:spPr>
          </p:pic>
        </p:grpSp>
        <p:grpSp>
          <p:nvGrpSpPr>
            <p:cNvPr id="87" name="Google Shape;87;p14"/>
            <p:cNvGrpSpPr/>
            <p:nvPr/>
          </p:nvGrpSpPr>
          <p:grpSpPr>
            <a:xfrm rot="5400000">
              <a:off x="990762" y="5225768"/>
              <a:ext cx="4012130" cy="1757885"/>
              <a:chOff x="96625" y="3884382"/>
              <a:chExt cx="8360347" cy="3663023"/>
            </a:xfrm>
          </p:grpSpPr>
          <p:pic>
            <p:nvPicPr>
              <p:cNvPr id="88" name="Google Shape;88;p14" title="Screenshot 2026-01-16 at 10.35.20 AM.png"/>
              <p:cNvPicPr preferRelativeResize="0"/>
              <p:nvPr/>
            </p:nvPicPr>
            <p:blipFill>
              <a:blip r:embed="rId6">
                <a:alphaModFix/>
              </a:blip>
              <a:stretch>
                <a:fillRect/>
              </a:stretch>
            </p:blipFill>
            <p:spPr>
              <a:xfrm>
                <a:off x="96625" y="3900925"/>
                <a:ext cx="2780430" cy="3646476"/>
              </a:xfrm>
              <a:prstGeom prst="rect">
                <a:avLst/>
              </a:prstGeom>
              <a:noFill/>
              <a:ln>
                <a:noFill/>
              </a:ln>
            </p:spPr>
          </p:pic>
          <p:pic>
            <p:nvPicPr>
              <p:cNvPr id="89" name="Google Shape;89;p14" title="Screenshot 2026-01-16 at 10.36.05 AM.png"/>
              <p:cNvPicPr preferRelativeResize="0"/>
              <p:nvPr/>
            </p:nvPicPr>
            <p:blipFill>
              <a:blip r:embed="rId7">
                <a:alphaModFix/>
              </a:blip>
              <a:stretch>
                <a:fillRect/>
              </a:stretch>
            </p:blipFill>
            <p:spPr>
              <a:xfrm>
                <a:off x="2824899" y="3884382"/>
                <a:ext cx="2901274" cy="3646476"/>
              </a:xfrm>
              <a:prstGeom prst="rect">
                <a:avLst/>
              </a:prstGeom>
              <a:noFill/>
              <a:ln>
                <a:noFill/>
              </a:ln>
            </p:spPr>
          </p:pic>
          <p:pic>
            <p:nvPicPr>
              <p:cNvPr id="90" name="Google Shape;90;p14" title="Screenshot 2026-01-16 at 10.38.06 AM.png"/>
              <p:cNvPicPr preferRelativeResize="0"/>
              <p:nvPr/>
            </p:nvPicPr>
            <p:blipFill>
              <a:blip r:embed="rId8">
                <a:alphaModFix/>
              </a:blip>
              <a:stretch>
                <a:fillRect/>
              </a:stretch>
            </p:blipFill>
            <p:spPr>
              <a:xfrm>
                <a:off x="5676546" y="3900923"/>
                <a:ext cx="2780426" cy="3646482"/>
              </a:xfrm>
              <a:prstGeom prst="rect">
                <a:avLst/>
              </a:prstGeom>
              <a:noFill/>
              <a:ln>
                <a:noFill/>
              </a:ln>
            </p:spPr>
          </p:pic>
        </p:grpSp>
        <p:grpSp>
          <p:nvGrpSpPr>
            <p:cNvPr id="91" name="Google Shape;91;p14"/>
            <p:cNvGrpSpPr/>
            <p:nvPr/>
          </p:nvGrpSpPr>
          <p:grpSpPr>
            <a:xfrm rot="5400000">
              <a:off x="998156" y="9230494"/>
              <a:ext cx="3997336" cy="1757895"/>
              <a:chOff x="245500" y="6250068"/>
              <a:chExt cx="8329519" cy="3663044"/>
            </a:xfrm>
          </p:grpSpPr>
          <p:pic>
            <p:nvPicPr>
              <p:cNvPr id="92" name="Google Shape;92;p14" title="Screenshot 2026-01-16 at 11.47.20 AM.png"/>
              <p:cNvPicPr preferRelativeResize="0"/>
              <p:nvPr/>
            </p:nvPicPr>
            <p:blipFill>
              <a:blip r:embed="rId9">
                <a:alphaModFix/>
              </a:blip>
              <a:stretch>
                <a:fillRect/>
              </a:stretch>
            </p:blipFill>
            <p:spPr>
              <a:xfrm>
                <a:off x="245500" y="6250075"/>
                <a:ext cx="2793042" cy="3663024"/>
              </a:xfrm>
              <a:prstGeom prst="rect">
                <a:avLst/>
              </a:prstGeom>
              <a:noFill/>
              <a:ln>
                <a:noFill/>
              </a:ln>
            </p:spPr>
          </p:pic>
          <p:pic>
            <p:nvPicPr>
              <p:cNvPr id="93" name="Google Shape;93;p14" title="Screenshot 2026-01-16 at 11.52.03 AM.png"/>
              <p:cNvPicPr preferRelativeResize="0"/>
              <p:nvPr/>
            </p:nvPicPr>
            <p:blipFill>
              <a:blip r:embed="rId10">
                <a:alphaModFix/>
              </a:blip>
              <a:stretch>
                <a:fillRect/>
              </a:stretch>
            </p:blipFill>
            <p:spPr>
              <a:xfrm>
                <a:off x="5781970" y="6250100"/>
                <a:ext cx="2793050" cy="3663012"/>
              </a:xfrm>
              <a:prstGeom prst="rect">
                <a:avLst/>
              </a:prstGeom>
              <a:noFill/>
              <a:ln>
                <a:noFill/>
              </a:ln>
            </p:spPr>
          </p:pic>
          <p:pic>
            <p:nvPicPr>
              <p:cNvPr id="94" name="Google Shape;94;p14" title="Screenshot 2026-01-16 at 11.53.06 AM.png"/>
              <p:cNvPicPr preferRelativeResize="0"/>
              <p:nvPr/>
            </p:nvPicPr>
            <p:blipFill>
              <a:blip r:embed="rId11">
                <a:alphaModFix/>
              </a:blip>
              <a:stretch>
                <a:fillRect/>
              </a:stretch>
            </p:blipFill>
            <p:spPr>
              <a:xfrm>
                <a:off x="3005463" y="6250068"/>
                <a:ext cx="2793050" cy="3663032"/>
              </a:xfrm>
              <a:prstGeom prst="rect">
                <a:avLst/>
              </a:prstGeom>
              <a:noFill/>
              <a:ln>
                <a:noFill/>
              </a:ln>
            </p:spPr>
          </p:pic>
        </p:grpSp>
      </p:grpSp>
      <p:pic>
        <p:nvPicPr>
          <p:cNvPr id="95" name="Google Shape;95;p14"/>
          <p:cNvPicPr preferRelativeResize="0"/>
          <p:nvPr/>
        </p:nvPicPr>
        <p:blipFill rotWithShape="1">
          <a:blip r:embed="rId12">
            <a:alphaModFix/>
          </a:blip>
          <a:srcRect b="31096" l="73067" r="8222" t="44081"/>
          <a:stretch/>
        </p:blipFill>
        <p:spPr>
          <a:xfrm rot="-5400000">
            <a:off x="1599238" y="5557187"/>
            <a:ext cx="295950" cy="303276"/>
          </a:xfrm>
          <a:prstGeom prst="rect">
            <a:avLst/>
          </a:prstGeom>
          <a:noFill/>
          <a:ln>
            <a:noFill/>
          </a:ln>
        </p:spPr>
      </p:pic>
      <p:pic>
        <p:nvPicPr>
          <p:cNvPr id="96" name="Google Shape;96;p14"/>
          <p:cNvPicPr preferRelativeResize="0"/>
          <p:nvPr/>
        </p:nvPicPr>
        <p:blipFill rotWithShape="1">
          <a:blip r:embed="rId12">
            <a:alphaModFix/>
          </a:blip>
          <a:srcRect b="66115" l="71374" r="9916" t="9062"/>
          <a:stretch/>
        </p:blipFill>
        <p:spPr>
          <a:xfrm rot="-5400000">
            <a:off x="3329077" y="5201325"/>
            <a:ext cx="281225" cy="288200"/>
          </a:xfrm>
          <a:prstGeom prst="rect">
            <a:avLst/>
          </a:prstGeom>
          <a:noFill/>
          <a:ln>
            <a:noFill/>
          </a:ln>
        </p:spPr>
      </p:pic>
      <p:pic>
        <p:nvPicPr>
          <p:cNvPr id="97" name="Google Shape;97;p14"/>
          <p:cNvPicPr preferRelativeResize="0"/>
          <p:nvPr/>
        </p:nvPicPr>
        <p:blipFill rotWithShape="1">
          <a:blip r:embed="rId12">
            <a:alphaModFix/>
          </a:blip>
          <a:srcRect b="66115" l="48759" r="32530" t="9062"/>
          <a:stretch/>
        </p:blipFill>
        <p:spPr>
          <a:xfrm rot="10800000">
            <a:off x="5527725" y="5573673"/>
            <a:ext cx="282875" cy="289877"/>
          </a:xfrm>
          <a:prstGeom prst="rect">
            <a:avLst/>
          </a:prstGeom>
          <a:noFill/>
          <a:ln>
            <a:noFill/>
          </a:ln>
        </p:spPr>
      </p:pic>
      <p:pic>
        <p:nvPicPr>
          <p:cNvPr id="98" name="Google Shape;98;p14"/>
          <p:cNvPicPr preferRelativeResize="0"/>
          <p:nvPr/>
        </p:nvPicPr>
        <p:blipFill rotWithShape="1">
          <a:blip r:embed="rId12">
            <a:alphaModFix/>
          </a:blip>
          <a:srcRect b="66115" l="25896" r="55394" t="9062"/>
          <a:stretch/>
        </p:blipFill>
        <p:spPr>
          <a:xfrm>
            <a:off x="3839525" y="5570500"/>
            <a:ext cx="273400" cy="280182"/>
          </a:xfrm>
          <a:prstGeom prst="rect">
            <a:avLst/>
          </a:prstGeom>
          <a:noFill/>
          <a:ln>
            <a:noFill/>
          </a:ln>
        </p:spPr>
      </p:pic>
      <p:pic>
        <p:nvPicPr>
          <p:cNvPr id="99" name="Google Shape;99;p14"/>
          <p:cNvPicPr preferRelativeResize="0"/>
          <p:nvPr/>
        </p:nvPicPr>
        <p:blipFill rotWithShape="1">
          <a:blip r:embed="rId12">
            <a:alphaModFix/>
          </a:blip>
          <a:srcRect b="66115" l="3912" r="77378" t="9062"/>
          <a:stretch/>
        </p:blipFill>
        <p:spPr>
          <a:xfrm rot="-5400000">
            <a:off x="4213451" y="5210275"/>
            <a:ext cx="302125" cy="309626"/>
          </a:xfrm>
          <a:prstGeom prst="rect">
            <a:avLst/>
          </a:prstGeom>
          <a:noFill/>
          <a:ln>
            <a:noFill/>
          </a:ln>
        </p:spPr>
      </p:pic>
      <p:pic>
        <p:nvPicPr>
          <p:cNvPr id="100" name="Google Shape;100;p14"/>
          <p:cNvPicPr preferRelativeResize="0"/>
          <p:nvPr/>
        </p:nvPicPr>
        <p:blipFill rotWithShape="1">
          <a:blip r:embed="rId12">
            <a:alphaModFix/>
          </a:blip>
          <a:srcRect b="31441" l="8309" r="72981" t="43736"/>
          <a:stretch/>
        </p:blipFill>
        <p:spPr>
          <a:xfrm rot="-5400000">
            <a:off x="4734838" y="5238437"/>
            <a:ext cx="290225" cy="297451"/>
          </a:xfrm>
          <a:prstGeom prst="rect">
            <a:avLst/>
          </a:prstGeom>
          <a:noFill/>
          <a:ln>
            <a:noFill/>
          </a:ln>
        </p:spPr>
      </p:pic>
      <p:pic>
        <p:nvPicPr>
          <p:cNvPr id="101" name="Google Shape;101;p14"/>
          <p:cNvPicPr preferRelativeResize="0"/>
          <p:nvPr/>
        </p:nvPicPr>
        <p:blipFill rotWithShape="1">
          <a:blip r:embed="rId12">
            <a:alphaModFix/>
          </a:blip>
          <a:srcRect b="1883" l="8309" r="72981" t="73294"/>
          <a:stretch/>
        </p:blipFill>
        <p:spPr>
          <a:xfrm rot="-5400000">
            <a:off x="1597688" y="5906700"/>
            <a:ext cx="299050" cy="306451"/>
          </a:xfrm>
          <a:prstGeom prst="rect">
            <a:avLst/>
          </a:prstGeom>
          <a:noFill/>
          <a:ln>
            <a:noFill/>
          </a:ln>
        </p:spPr>
      </p:pic>
      <p:pic>
        <p:nvPicPr>
          <p:cNvPr id="102" name="Google Shape;102;p14"/>
          <p:cNvPicPr preferRelativeResize="0"/>
          <p:nvPr/>
        </p:nvPicPr>
        <p:blipFill rotWithShape="1">
          <a:blip r:embed="rId12">
            <a:alphaModFix/>
          </a:blip>
          <a:srcRect b="31441" l="40405" r="40884" t="43736"/>
          <a:stretch/>
        </p:blipFill>
        <p:spPr>
          <a:xfrm rot="-5400000">
            <a:off x="2955746" y="5548532"/>
            <a:ext cx="291600" cy="298826"/>
          </a:xfrm>
          <a:prstGeom prst="rect">
            <a:avLst/>
          </a:prstGeom>
          <a:noFill/>
          <a:ln>
            <a:noFill/>
          </a:ln>
        </p:spPr>
      </p:pic>
      <p:pic>
        <p:nvPicPr>
          <p:cNvPr id="103" name="Google Shape;103;p14"/>
          <p:cNvPicPr preferRelativeResize="0"/>
          <p:nvPr/>
        </p:nvPicPr>
        <p:blipFill rotWithShape="1">
          <a:blip r:embed="rId12">
            <a:alphaModFix/>
          </a:blip>
          <a:srcRect b="1883" l="40405" r="40884" t="73294"/>
          <a:stretch/>
        </p:blipFill>
        <p:spPr>
          <a:xfrm rot="-5400000">
            <a:off x="5648175" y="5212787"/>
            <a:ext cx="280875" cy="31830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txBox="1"/>
          <p:nvPr/>
        </p:nvSpPr>
        <p:spPr>
          <a:xfrm>
            <a:off x="491850" y="-353725"/>
            <a:ext cx="6970800" cy="10972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500">
                <a:latin typeface="Teachers"/>
                <a:ea typeface="Teachers"/>
                <a:cs typeface="Teachers"/>
                <a:sym typeface="Teachers"/>
              </a:rPr>
              <a:t>BLINK CARDS </a:t>
            </a:r>
            <a:endParaRPr sz="1500">
              <a:latin typeface="Teachers"/>
              <a:ea typeface="Teachers"/>
              <a:cs typeface="Teachers"/>
              <a:sym typeface="Teachers"/>
            </a:endParaRPr>
          </a:p>
          <a:p>
            <a:pPr indent="0" lvl="0" marL="0" rtl="0" algn="ctr">
              <a:spcBef>
                <a:spcPts val="0"/>
              </a:spcBef>
              <a:spcAft>
                <a:spcPts val="0"/>
              </a:spcAft>
              <a:buNone/>
            </a:pPr>
            <a:r>
              <a:rPr lang="en" sz="1200">
                <a:latin typeface="Teachers"/>
                <a:ea typeface="Teachers"/>
                <a:cs typeface="Teachers"/>
                <a:sym typeface="Teachers"/>
              </a:rPr>
              <a:t>(can also be used with UNO cards and regular playing cards)</a:t>
            </a:r>
            <a:endParaRPr sz="1200">
              <a:latin typeface="Teachers"/>
              <a:ea typeface="Teachers"/>
              <a:cs typeface="Teachers"/>
              <a:sym typeface="Teachers"/>
            </a:endParaRPr>
          </a:p>
          <a:p>
            <a:pPr indent="0" lvl="0" marL="0" rtl="0" algn="ctr">
              <a:spcBef>
                <a:spcPts val="0"/>
              </a:spcBef>
              <a:spcAft>
                <a:spcPts val="0"/>
              </a:spcAft>
              <a:buNone/>
            </a:pPr>
            <a:r>
              <a:t/>
            </a:r>
            <a:endParaRPr sz="1200">
              <a:latin typeface="Teachers"/>
              <a:ea typeface="Teachers"/>
              <a:cs typeface="Teachers"/>
              <a:sym typeface="Teachers"/>
            </a:endParaRPr>
          </a:p>
          <a:p>
            <a:pPr indent="0" lvl="0" marL="0" rtl="0" algn="l">
              <a:spcBef>
                <a:spcPts val="0"/>
              </a:spcBef>
              <a:spcAft>
                <a:spcPts val="0"/>
              </a:spcAft>
              <a:buNone/>
            </a:pPr>
            <a:r>
              <a:rPr b="1" lang="en" sz="1500" u="sng">
                <a:latin typeface="Teachers"/>
                <a:ea typeface="Teachers"/>
                <a:cs typeface="Teachers"/>
                <a:sym typeface="Teachers"/>
              </a:rPr>
              <a:t>Processing Activities</a:t>
            </a:r>
            <a:endParaRPr sz="1500">
              <a:latin typeface="Teachers"/>
              <a:ea typeface="Teachers"/>
              <a:cs typeface="Teachers"/>
              <a:sym typeface="Teachers"/>
            </a:endParaRPr>
          </a:p>
          <a:p>
            <a:pPr indent="0" lvl="0" marL="457200" rtl="0" algn="l">
              <a:spcBef>
                <a:spcPts val="0"/>
              </a:spcBef>
              <a:spcAft>
                <a:spcPts val="0"/>
              </a:spcAft>
              <a:buNone/>
            </a:pPr>
            <a:r>
              <a:rPr lang="en" sz="1500">
                <a:latin typeface="Teachers"/>
                <a:ea typeface="Teachers"/>
                <a:cs typeface="Teachers"/>
                <a:sym typeface="Teachers"/>
              </a:rPr>
              <a:t>* Every deck of cards starts in the same way. Just looking and saying what you see. (I see colors, I see shapes, I see numbers…)</a:t>
            </a:r>
            <a:endParaRPr sz="1500">
              <a:latin typeface="Teachers"/>
              <a:ea typeface="Teachers"/>
              <a:cs typeface="Teachers"/>
              <a:sym typeface="Teachers"/>
            </a:endParaRPr>
          </a:p>
          <a:p>
            <a:pPr indent="0" lvl="0" marL="457200" rtl="0" algn="l">
              <a:spcBef>
                <a:spcPts val="0"/>
              </a:spcBef>
              <a:spcAft>
                <a:spcPts val="0"/>
              </a:spcAft>
              <a:buNone/>
            </a:pPr>
            <a:r>
              <a:t/>
            </a:r>
            <a:endParaRPr sz="1500">
              <a:latin typeface="Teachers"/>
              <a:ea typeface="Teachers"/>
              <a:cs typeface="Teachers"/>
              <a:sym typeface="Teachers"/>
            </a:endParaRPr>
          </a:p>
          <a:p>
            <a:pPr indent="0" lvl="0" marL="0" rtl="0" algn="l">
              <a:spcBef>
                <a:spcPts val="0"/>
              </a:spcBef>
              <a:spcAft>
                <a:spcPts val="0"/>
              </a:spcAft>
              <a:buNone/>
            </a:pPr>
            <a:r>
              <a:rPr b="1" lang="en" sz="1500" u="sng">
                <a:latin typeface="Teachers"/>
                <a:ea typeface="Teachers"/>
                <a:cs typeface="Teachers"/>
                <a:sym typeface="Teachers"/>
              </a:rPr>
              <a:t>Processing Exercises</a:t>
            </a:r>
            <a:endParaRPr b="1"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Lay out 1 card with each color. </a:t>
            </a:r>
            <a:endParaRPr sz="1500">
              <a:latin typeface="Teachers"/>
              <a:ea typeface="Teachers"/>
              <a:cs typeface="Teachers"/>
              <a:sym typeface="Teachers"/>
            </a:endParaRPr>
          </a:p>
          <a:p>
            <a:pPr indent="0" lvl="0" marL="914400" rtl="0" algn="l">
              <a:spcBef>
                <a:spcPts val="0"/>
              </a:spcBef>
              <a:spcAft>
                <a:spcPts val="0"/>
              </a:spcAft>
              <a:buNone/>
            </a:pPr>
            <a:r>
              <a:rPr lang="en" sz="1500">
                <a:latin typeface="Teachers"/>
                <a:ea typeface="Teachers"/>
                <a:cs typeface="Teachers"/>
                <a:sym typeface="Teachers"/>
              </a:rPr>
              <a:t>Use deck and have them “say what they see” using color say “blue on blue, green on green…” </a:t>
            </a:r>
            <a:endParaRPr sz="1500">
              <a:latin typeface="Teachers"/>
              <a:ea typeface="Teachers"/>
              <a:cs typeface="Teachers"/>
              <a:sym typeface="Teachers"/>
            </a:endParaRPr>
          </a:p>
          <a:p>
            <a:pPr indent="-323850" lvl="1" marL="1371600" rtl="0" algn="l">
              <a:spcBef>
                <a:spcPts val="0"/>
              </a:spcBef>
              <a:spcAft>
                <a:spcPts val="0"/>
              </a:spcAft>
              <a:buClr>
                <a:schemeClr val="dk1"/>
              </a:buClr>
              <a:buSzPts val="1500"/>
              <a:buFont typeface="Teachers"/>
              <a:buChar char="○"/>
            </a:pPr>
            <a:r>
              <a:rPr lang="en" sz="1500">
                <a:solidFill>
                  <a:schemeClr val="dk1"/>
                </a:solidFill>
                <a:latin typeface="Teachers"/>
                <a:ea typeface="Teachers"/>
                <a:cs typeface="Teachers"/>
                <a:sym typeface="Teachers"/>
              </a:rPr>
              <a:t>To begin with, split the deck in half and take turns.</a:t>
            </a:r>
            <a:endParaRPr sz="1500">
              <a:solidFill>
                <a:schemeClr val="dk1"/>
              </a:solidFill>
              <a:latin typeface="Teachers"/>
              <a:ea typeface="Teachers"/>
              <a:cs typeface="Teachers"/>
              <a:sym typeface="Teachers"/>
            </a:endParaRPr>
          </a:p>
          <a:p>
            <a:pPr indent="-304800" lvl="1" marL="1371600" rtl="0" algn="l">
              <a:spcBef>
                <a:spcPts val="0"/>
              </a:spcBef>
              <a:spcAft>
                <a:spcPts val="0"/>
              </a:spcAft>
              <a:buClr>
                <a:schemeClr val="dk1"/>
              </a:buClr>
              <a:buSzPts val="1200"/>
              <a:buFont typeface="Teachers"/>
              <a:buChar char="○"/>
            </a:pPr>
            <a:r>
              <a:rPr lang="en" sz="1500">
                <a:solidFill>
                  <a:schemeClr val="dk1"/>
                </a:solidFill>
                <a:latin typeface="Teachers"/>
                <a:ea typeface="Teachers"/>
                <a:cs typeface="Teachers"/>
                <a:sym typeface="Teachers"/>
              </a:rPr>
              <a:t>Next, split the deck in half and go at the same time racing.</a:t>
            </a:r>
            <a:endParaRPr sz="1500">
              <a:solidFill>
                <a:schemeClr val="dk1"/>
              </a:solidFill>
              <a:latin typeface="Teachers"/>
              <a:ea typeface="Teachers"/>
              <a:cs typeface="Teachers"/>
              <a:sym typeface="Teachers"/>
            </a:endParaRPr>
          </a:p>
          <a:p>
            <a:pPr indent="-304800" lvl="1" marL="1371600" rtl="0" algn="l">
              <a:spcBef>
                <a:spcPts val="0"/>
              </a:spcBef>
              <a:spcAft>
                <a:spcPts val="0"/>
              </a:spcAft>
              <a:buClr>
                <a:schemeClr val="dk1"/>
              </a:buClr>
              <a:buSzPts val="1200"/>
              <a:buFont typeface="Teachers"/>
              <a:buChar char="○"/>
            </a:pPr>
            <a:r>
              <a:rPr lang="en" sz="1500">
                <a:solidFill>
                  <a:schemeClr val="dk1"/>
                </a:solidFill>
                <a:latin typeface="Teachers"/>
                <a:ea typeface="Teachers"/>
                <a:cs typeface="Teachers"/>
                <a:sym typeface="Teachers"/>
              </a:rPr>
              <a:t>See how long it takes for child to complete the whole deck.</a:t>
            </a:r>
            <a:endParaRPr sz="1500">
              <a:solidFill>
                <a:schemeClr val="dk1"/>
              </a:solidFill>
              <a:latin typeface="Teachers"/>
              <a:ea typeface="Teachers"/>
              <a:cs typeface="Teachers"/>
              <a:sym typeface="Teachers"/>
            </a:endParaRPr>
          </a:p>
          <a:p>
            <a:pPr indent="0" lvl="0" marL="1371600" rtl="0" algn="l">
              <a:spcBef>
                <a:spcPts val="0"/>
              </a:spcBef>
              <a:spcAft>
                <a:spcPts val="0"/>
              </a:spcAft>
              <a:buNone/>
            </a:pPr>
            <a:r>
              <a:t/>
            </a:r>
            <a:endParaRPr sz="1500">
              <a:solidFill>
                <a:schemeClr val="dk1"/>
              </a:solidFill>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solidFill>
                  <a:schemeClr val="dk1"/>
                </a:solidFill>
                <a:latin typeface="Teachers"/>
                <a:ea typeface="Teachers"/>
                <a:cs typeface="Teachers"/>
                <a:sym typeface="Teachers"/>
              </a:rPr>
              <a:t>Using the same method as above, lay </a:t>
            </a:r>
            <a:r>
              <a:rPr lang="en" sz="1500">
                <a:latin typeface="Teachers"/>
                <a:ea typeface="Teachers"/>
                <a:cs typeface="Teachers"/>
                <a:sym typeface="Teachers"/>
              </a:rPr>
              <a:t>out 1 card of each number 1-5. 								      Say, “1 on 1, 2 on 2…”</a:t>
            </a:r>
            <a:endParaRPr sz="1500">
              <a:latin typeface="Teachers"/>
              <a:ea typeface="Teachers"/>
              <a:cs typeface="Teachers"/>
              <a:sym typeface="Teachers"/>
            </a:endParaRPr>
          </a:p>
          <a:p>
            <a:pPr indent="0" lvl="0" marL="1371600" rtl="0" algn="l">
              <a:spcBef>
                <a:spcPts val="0"/>
              </a:spcBef>
              <a:spcAft>
                <a:spcPts val="0"/>
              </a:spcAft>
              <a:buNone/>
            </a:pPr>
            <a:r>
              <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Using the same method, lay out 1 card of each shape. Before playing, determine what you are going to name some of the shapes.(EX. lightning on lightning, or bolt on bolt and flower on flower or cloud on cloud.)</a:t>
            </a:r>
            <a:endParaRPr sz="1500">
              <a:latin typeface="Teachers"/>
              <a:ea typeface="Teachers"/>
              <a:cs typeface="Teachers"/>
              <a:sym typeface="Teachers"/>
            </a:endParaRPr>
          </a:p>
          <a:p>
            <a:pPr indent="0" lvl="0" marL="457200" rtl="0" algn="l">
              <a:spcBef>
                <a:spcPts val="0"/>
              </a:spcBef>
              <a:spcAft>
                <a:spcPts val="0"/>
              </a:spcAft>
              <a:buNone/>
            </a:pPr>
            <a:r>
              <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Place two cards down for the discard piles. Split the deck in half. Each player begins with 3 cards facing up. Take turns matching either number, color, or shape. Continue saying “green on green” or “moon on moon”. To help a child say, “check your numbers, check your shapes, check you colors”.</a:t>
            </a:r>
            <a:r>
              <a:rPr lang="en" sz="1500">
                <a:solidFill>
                  <a:schemeClr val="dk1"/>
                </a:solidFill>
                <a:latin typeface="Teachers"/>
                <a:ea typeface="Teachers"/>
                <a:cs typeface="Teachers"/>
                <a:sym typeface="Teachers"/>
              </a:rPr>
              <a:t> This will eventually become a race.</a:t>
            </a:r>
            <a:endParaRPr sz="1500">
              <a:latin typeface="Teachers"/>
              <a:ea typeface="Teachers"/>
              <a:cs typeface="Teachers"/>
              <a:sym typeface="Teachers"/>
            </a:endParaRPr>
          </a:p>
          <a:p>
            <a:pPr indent="0" lvl="0" marL="0" rtl="0" algn="l">
              <a:spcBef>
                <a:spcPts val="0"/>
              </a:spcBef>
              <a:spcAft>
                <a:spcPts val="0"/>
              </a:spcAft>
              <a:buNone/>
            </a:pPr>
            <a:r>
              <a:t/>
            </a:r>
            <a:endParaRPr sz="1500">
              <a:latin typeface="Teachers"/>
              <a:ea typeface="Teachers"/>
              <a:cs typeface="Teachers"/>
              <a:sym typeface="Teachers"/>
            </a:endParaRPr>
          </a:p>
          <a:p>
            <a:pPr indent="0" lvl="0" marL="0" rtl="0" algn="l">
              <a:spcBef>
                <a:spcPts val="0"/>
              </a:spcBef>
              <a:spcAft>
                <a:spcPts val="0"/>
              </a:spcAft>
              <a:buNone/>
            </a:pPr>
            <a:r>
              <a:rPr b="1" lang="en" sz="1500" u="sng">
                <a:solidFill>
                  <a:schemeClr val="dk1"/>
                </a:solidFill>
                <a:latin typeface="Teachers"/>
                <a:ea typeface="Teachers"/>
                <a:cs typeface="Teachers"/>
                <a:sym typeface="Teachers"/>
              </a:rPr>
              <a:t>Working Memory Activities</a:t>
            </a:r>
            <a:endParaRPr sz="1500" u="sng">
              <a:solidFill>
                <a:schemeClr val="dk1"/>
              </a:solidFill>
              <a:latin typeface="Teachers"/>
              <a:ea typeface="Teachers"/>
              <a:cs typeface="Teachers"/>
              <a:sym typeface="Teachers"/>
            </a:endParaRPr>
          </a:p>
          <a:p>
            <a:pPr indent="-323850" lvl="0" marL="914400" rtl="0" algn="l">
              <a:spcBef>
                <a:spcPts val="0"/>
              </a:spcBef>
              <a:spcAft>
                <a:spcPts val="0"/>
              </a:spcAft>
              <a:buClr>
                <a:schemeClr val="dk1"/>
              </a:buClr>
              <a:buSzPts val="1500"/>
              <a:buFont typeface="Teachers"/>
              <a:buChar char="●"/>
            </a:pPr>
            <a:r>
              <a:rPr lang="en" sz="1500">
                <a:solidFill>
                  <a:schemeClr val="dk1"/>
                </a:solidFill>
                <a:latin typeface="Teachers"/>
                <a:ea typeface="Teachers"/>
                <a:cs typeface="Teachers"/>
                <a:sym typeface="Teachers"/>
              </a:rPr>
              <a:t>YOU </a:t>
            </a:r>
            <a:r>
              <a:rPr lang="en" sz="1500">
                <a:solidFill>
                  <a:schemeClr val="dk1"/>
                </a:solidFill>
                <a:latin typeface="Teachers"/>
                <a:ea typeface="Teachers"/>
                <a:cs typeface="Teachers"/>
                <a:sym typeface="Teachers"/>
              </a:rPr>
              <a:t>will be laying cards on top of each other in two different stacks. Place card on first stack and child will be saying the number. Place card on the second stack and child will be saying color</a:t>
            </a:r>
            <a:endParaRPr sz="1500">
              <a:solidFill>
                <a:schemeClr val="dk1"/>
              </a:solidFill>
              <a:latin typeface="Teachers"/>
              <a:ea typeface="Teachers"/>
              <a:cs typeface="Teachers"/>
              <a:sym typeface="Teachers"/>
            </a:endParaRPr>
          </a:p>
          <a:p>
            <a:pPr indent="-304800" lvl="1" marL="1371600" rtl="0" algn="l">
              <a:spcBef>
                <a:spcPts val="0"/>
              </a:spcBef>
              <a:spcAft>
                <a:spcPts val="0"/>
              </a:spcAft>
              <a:buClr>
                <a:schemeClr val="dk1"/>
              </a:buClr>
              <a:buSzPts val="1200"/>
              <a:buFont typeface="Teachers"/>
              <a:buChar char="○"/>
            </a:pPr>
            <a:r>
              <a:rPr lang="en" sz="1500">
                <a:solidFill>
                  <a:schemeClr val="dk1"/>
                </a:solidFill>
                <a:latin typeface="Teachers"/>
                <a:ea typeface="Teachers"/>
                <a:cs typeface="Teachers"/>
                <a:sym typeface="Teachers"/>
              </a:rPr>
              <a:t>“Check” using appropriate language/ -if/then statements example: If a student says the wrong thing and does not automatically correct themselves say…if this card was number, then whose turn is this (pointing to the card they said incorrectly)</a:t>
            </a:r>
            <a:endParaRPr sz="1500">
              <a:solidFill>
                <a:schemeClr val="dk1"/>
              </a:solidFill>
              <a:latin typeface="Teachers"/>
              <a:ea typeface="Teachers"/>
              <a:cs typeface="Teachers"/>
              <a:sym typeface="Teachers"/>
            </a:endParaRPr>
          </a:p>
          <a:p>
            <a:pPr indent="-304800" lvl="1" marL="1371600" rtl="0" algn="l">
              <a:spcBef>
                <a:spcPts val="0"/>
              </a:spcBef>
              <a:spcAft>
                <a:spcPts val="0"/>
              </a:spcAft>
              <a:buClr>
                <a:schemeClr val="dk1"/>
              </a:buClr>
              <a:buSzPts val="1200"/>
              <a:buFont typeface="Teachers"/>
              <a:buChar char="○"/>
            </a:pPr>
            <a:r>
              <a:rPr lang="en" sz="1500">
                <a:solidFill>
                  <a:schemeClr val="dk1"/>
                </a:solidFill>
                <a:latin typeface="Teachers"/>
                <a:ea typeface="Teachers"/>
                <a:cs typeface="Teachers"/>
                <a:sym typeface="Teachers"/>
              </a:rPr>
              <a:t>Be positive, “this is making my brain think,” it should feel “not to easy and not to hard” if you see frustration, go back a step</a:t>
            </a:r>
            <a:endParaRPr sz="1500">
              <a:solidFill>
                <a:schemeClr val="dk1"/>
              </a:solidFill>
              <a:latin typeface="Teachers"/>
              <a:ea typeface="Teachers"/>
              <a:cs typeface="Teachers"/>
              <a:sym typeface="Teachers"/>
            </a:endParaRPr>
          </a:p>
          <a:p>
            <a:pPr indent="-323850" lvl="0" marL="914400" rtl="0" algn="l">
              <a:spcBef>
                <a:spcPts val="0"/>
              </a:spcBef>
              <a:spcAft>
                <a:spcPts val="0"/>
              </a:spcAft>
              <a:buClr>
                <a:schemeClr val="dk1"/>
              </a:buClr>
              <a:buSzPts val="1500"/>
              <a:buFont typeface="Teachers"/>
              <a:buChar char="●"/>
            </a:pPr>
            <a:r>
              <a:rPr lang="en" sz="1500">
                <a:solidFill>
                  <a:schemeClr val="dk1"/>
                </a:solidFill>
                <a:latin typeface="Teachers"/>
                <a:ea typeface="Teachers"/>
                <a:cs typeface="Teachers"/>
                <a:sym typeface="Teachers"/>
              </a:rPr>
              <a:t>When ready- alternate 3 in 3 different stacks: number, color, shape</a:t>
            </a:r>
            <a:endParaRPr sz="1500">
              <a:solidFill>
                <a:schemeClr val="dk1"/>
              </a:solidFill>
              <a:latin typeface="Teachers"/>
              <a:ea typeface="Teachers"/>
              <a:cs typeface="Teachers"/>
              <a:sym typeface="Teachers"/>
            </a:endParaRPr>
          </a:p>
          <a:p>
            <a:pPr indent="0" lvl="0" marL="0" rtl="0" algn="l">
              <a:lnSpc>
                <a:spcPct val="150000"/>
              </a:lnSpc>
              <a:spcBef>
                <a:spcPts val="0"/>
              </a:spcBef>
              <a:spcAft>
                <a:spcPts val="0"/>
              </a:spcAft>
              <a:buNone/>
            </a:pPr>
            <a:r>
              <a:t/>
            </a:r>
            <a:endParaRPr u="sng">
              <a:latin typeface="McLaren"/>
              <a:ea typeface="McLaren"/>
              <a:cs typeface="McLaren"/>
              <a:sym typeface="McLaren"/>
            </a:endParaRPr>
          </a:p>
        </p:txBody>
      </p:sp>
      <p:sp>
        <p:nvSpPr>
          <p:cNvPr id="109" name="Google Shape;109;p15"/>
          <p:cNvSpPr/>
          <p:nvPr/>
        </p:nvSpPr>
        <p:spPr>
          <a:xfrm>
            <a:off x="4177351" y="2108970"/>
            <a:ext cx="1983783" cy="295886"/>
          </a:xfrm>
          <a:prstGeom prst="rect">
            <a:avLst/>
          </a:prstGeom>
        </p:spPr>
        <p:txBody>
          <a:bodyPr>
            <a:prstTxWarp prst="textPlain"/>
          </a:bodyPr>
          <a:lstStyle/>
          <a:p>
            <a:pPr lvl="0" algn="ctr"/>
            <a:r>
              <a:rPr b="0" i="0">
                <a:ln cap="flat" cmpd="sng" w="9525">
                  <a:solidFill>
                    <a:schemeClr val="dk1"/>
                  </a:solidFill>
                  <a:prstDash val="solid"/>
                  <a:round/>
                  <a:headEnd len="sm" w="sm" type="none"/>
                  <a:tailEnd len="sm" w="sm" type="none"/>
                </a:ln>
                <a:solidFill>
                  <a:schemeClr val="dk1"/>
                </a:solidFill>
                <a:latin typeface="Teachers"/>
              </a:rPr>
              <a:t>(it does not matter what shape </a:t>
            </a:r>
            <a:br>
              <a:rPr b="0" i="0">
                <a:ln cap="flat" cmpd="sng" w="9525">
                  <a:solidFill>
                    <a:schemeClr val="dk1"/>
                  </a:solidFill>
                  <a:prstDash val="solid"/>
                  <a:round/>
                  <a:headEnd len="sm" w="sm" type="none"/>
                  <a:tailEnd len="sm" w="sm" type="none"/>
                </a:ln>
                <a:solidFill>
                  <a:schemeClr val="dk1"/>
                </a:solidFill>
                <a:latin typeface="Teachers"/>
              </a:rPr>
            </a:br>
            <a:r>
              <a:rPr b="0" i="0">
                <a:ln cap="flat" cmpd="sng" w="9525">
                  <a:solidFill>
                    <a:schemeClr val="dk1"/>
                  </a:solidFill>
                  <a:prstDash val="solid"/>
                  <a:round/>
                  <a:headEnd len="sm" w="sm" type="none"/>
                  <a:tailEnd len="sm" w="sm" type="none"/>
                </a:ln>
                <a:solidFill>
                  <a:schemeClr val="dk1"/>
                </a:solidFill>
                <a:latin typeface="Teachers"/>
              </a:rPr>
              <a:t>or number is on the card)</a:t>
            </a:r>
          </a:p>
        </p:txBody>
      </p:sp>
      <p:sp>
        <p:nvSpPr>
          <p:cNvPr id="110" name="Google Shape;110;p15"/>
          <p:cNvSpPr/>
          <p:nvPr/>
        </p:nvSpPr>
        <p:spPr>
          <a:xfrm>
            <a:off x="1783401" y="4035700"/>
            <a:ext cx="3495382" cy="124218"/>
          </a:xfrm>
          <a:prstGeom prst="rect">
            <a:avLst/>
          </a:prstGeom>
        </p:spPr>
        <p:txBody>
          <a:bodyPr>
            <a:prstTxWarp prst="textPlain"/>
          </a:bodyPr>
          <a:lstStyle/>
          <a:p>
            <a:pPr lvl="0" algn="ctr"/>
            <a:r>
              <a:rPr b="0" i="0">
                <a:ln cap="flat" cmpd="sng" w="9525">
                  <a:solidFill>
                    <a:schemeClr val="dk1"/>
                  </a:solidFill>
                  <a:prstDash val="solid"/>
                  <a:round/>
                  <a:headEnd len="sm" w="sm" type="none"/>
                  <a:tailEnd len="sm" w="sm" type="none"/>
                </a:ln>
                <a:solidFill>
                  <a:schemeClr val="dk1"/>
                </a:solidFill>
                <a:latin typeface="Teachers"/>
              </a:rPr>
              <a:t>(it does not matter what shape or color is on the card)</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6"/>
          <p:cNvSpPr txBox="1"/>
          <p:nvPr/>
        </p:nvSpPr>
        <p:spPr>
          <a:xfrm>
            <a:off x="400800" y="-570825"/>
            <a:ext cx="6970800" cy="10972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500">
                <a:latin typeface="Teachers"/>
                <a:ea typeface="Teachers"/>
                <a:cs typeface="Teachers"/>
                <a:sym typeface="Teachers"/>
              </a:rPr>
              <a:t>SPOT IT</a:t>
            </a:r>
            <a:r>
              <a:rPr lang="en" sz="1500">
                <a:latin typeface="Teachers"/>
                <a:ea typeface="Teachers"/>
                <a:cs typeface="Teachers"/>
                <a:sym typeface="Teachers"/>
              </a:rPr>
              <a:t> </a:t>
            </a:r>
            <a:endParaRPr sz="1200">
              <a:latin typeface="Teachers"/>
              <a:ea typeface="Teachers"/>
              <a:cs typeface="Teachers"/>
              <a:sym typeface="Teachers"/>
            </a:endParaRPr>
          </a:p>
          <a:p>
            <a:pPr indent="0" lvl="0" marL="0" rtl="0" algn="ctr">
              <a:spcBef>
                <a:spcPts val="0"/>
              </a:spcBef>
              <a:spcAft>
                <a:spcPts val="0"/>
              </a:spcAft>
              <a:buNone/>
            </a:pPr>
            <a:r>
              <a:t/>
            </a:r>
            <a:endParaRPr sz="1200">
              <a:latin typeface="Teachers"/>
              <a:ea typeface="Teachers"/>
              <a:cs typeface="Teachers"/>
              <a:sym typeface="Teachers"/>
            </a:endParaRPr>
          </a:p>
          <a:p>
            <a:pPr indent="0" lvl="0" marL="0" rtl="0" algn="l">
              <a:spcBef>
                <a:spcPts val="0"/>
              </a:spcBef>
              <a:spcAft>
                <a:spcPts val="0"/>
              </a:spcAft>
              <a:buNone/>
            </a:pPr>
            <a:r>
              <a:rPr b="1" lang="en" sz="1500" u="sng">
                <a:latin typeface="Teachers"/>
                <a:ea typeface="Teachers"/>
                <a:cs typeface="Teachers"/>
                <a:sym typeface="Teachers"/>
              </a:rPr>
              <a:t>Processing  and Working Memory Exercises</a:t>
            </a:r>
            <a:endParaRPr b="1"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Select one card as the constant card and say what you see on the “constant card” in a full sentence. “I see a green frog.” Next, each player will draw a card and find the match on the constant card and say, “I see two green frogs.” Begin by taking turns and  </a:t>
            </a:r>
            <a:r>
              <a:rPr lang="en" sz="1500">
                <a:latin typeface="Teachers"/>
                <a:ea typeface="Teachers"/>
                <a:cs typeface="Teachers"/>
                <a:sym typeface="Teachers"/>
              </a:rPr>
              <a:t>eventually</a:t>
            </a:r>
            <a:r>
              <a:rPr lang="en" sz="1500">
                <a:latin typeface="Teachers"/>
                <a:ea typeface="Teachers"/>
                <a:cs typeface="Teachers"/>
                <a:sym typeface="Teachers"/>
              </a:rPr>
              <a:t> play competitively. </a:t>
            </a:r>
            <a:endParaRPr sz="1500">
              <a:latin typeface="Teachers"/>
              <a:ea typeface="Teachers"/>
              <a:cs typeface="Teachers"/>
              <a:sym typeface="Teachers"/>
            </a:endParaRPr>
          </a:p>
          <a:p>
            <a:pPr indent="0" lvl="0" marL="1371600" rtl="0" algn="l">
              <a:spcBef>
                <a:spcPts val="0"/>
              </a:spcBef>
              <a:spcAft>
                <a:spcPts val="0"/>
              </a:spcAft>
              <a:buNone/>
            </a:pPr>
            <a:r>
              <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Using the same constant card from before, turn it upside down and have child recall the items on the constant card. Give simple prompts like “what did you see that was blue?” Or “what do you see that flies?”</a:t>
            </a:r>
            <a:endParaRPr sz="1500">
              <a:latin typeface="Teachers"/>
              <a:ea typeface="Teachers"/>
              <a:cs typeface="Teachers"/>
              <a:sym typeface="Teachers"/>
            </a:endParaRPr>
          </a:p>
          <a:p>
            <a:pPr indent="0" lvl="0" marL="457200" rtl="0" algn="l">
              <a:spcBef>
                <a:spcPts val="0"/>
              </a:spcBef>
              <a:spcAft>
                <a:spcPts val="0"/>
              </a:spcAft>
              <a:buNone/>
            </a:pPr>
            <a:r>
              <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Using the same constant card the child already knows, add another constant card. Flip the original constant card over and play with the new one face up. Each player will take turns drawing a card and finding the match to both constant cards. Eventually you will turn both constant cards over and play in the same manner saying, “I see two green frogs and two yellow </a:t>
            </a:r>
            <a:r>
              <a:rPr lang="en" sz="1500">
                <a:latin typeface="Teachers"/>
                <a:ea typeface="Teachers"/>
                <a:cs typeface="Teachers"/>
                <a:sym typeface="Teachers"/>
              </a:rPr>
              <a:t>squirrels.”</a:t>
            </a:r>
            <a:endParaRPr sz="1500">
              <a:latin typeface="Teachers"/>
              <a:ea typeface="Teachers"/>
              <a:cs typeface="Teachers"/>
              <a:sym typeface="Teachers"/>
            </a:endParaRPr>
          </a:p>
          <a:p>
            <a:pPr indent="0" lvl="0" marL="1371600" rtl="0" algn="l">
              <a:spcBef>
                <a:spcPts val="0"/>
              </a:spcBef>
              <a:spcAft>
                <a:spcPts val="0"/>
              </a:spcAft>
              <a:buNone/>
            </a:pPr>
            <a:r>
              <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Place 9 cards face up on the table in a 3x3 grid</a:t>
            </a:r>
            <a:r>
              <a:rPr lang="en" sz="1500">
                <a:solidFill>
                  <a:schemeClr val="dk1"/>
                </a:solidFill>
                <a:latin typeface="Teachers"/>
                <a:ea typeface="Teachers"/>
                <a:cs typeface="Teachers"/>
                <a:sym typeface="Teachers"/>
              </a:rPr>
              <a:t>. Find 3 matches of the same item and say, “I see 3 green frogs”. Pick the 3 cards up and replace with new ones. Continue until there are no matches left.</a:t>
            </a:r>
            <a:endParaRPr sz="1500">
              <a:solidFill>
                <a:schemeClr val="dk1"/>
              </a:solidFill>
              <a:latin typeface="Teachers"/>
              <a:ea typeface="Teachers"/>
              <a:cs typeface="Teachers"/>
              <a:sym typeface="Teachers"/>
            </a:endParaRPr>
          </a:p>
          <a:p>
            <a:pPr indent="0" lvl="0" marL="1371600" rtl="0" algn="l">
              <a:spcBef>
                <a:spcPts val="0"/>
              </a:spcBef>
              <a:spcAft>
                <a:spcPts val="0"/>
              </a:spcAft>
              <a:buNone/>
            </a:pPr>
            <a:r>
              <a:t/>
            </a:r>
            <a:endParaRPr sz="1500">
              <a:solidFill>
                <a:schemeClr val="dk1"/>
              </a:solidFill>
              <a:latin typeface="Teachers"/>
              <a:ea typeface="Teachers"/>
              <a:cs typeface="Teachers"/>
              <a:sym typeface="Teachers"/>
            </a:endParaRPr>
          </a:p>
          <a:p>
            <a:pPr indent="-323850" lvl="0" marL="914400" rtl="0" algn="l">
              <a:spcBef>
                <a:spcPts val="0"/>
              </a:spcBef>
              <a:spcAft>
                <a:spcPts val="0"/>
              </a:spcAft>
              <a:buClr>
                <a:schemeClr val="dk1"/>
              </a:buClr>
              <a:buSzPts val="1500"/>
              <a:buFont typeface="Teachers"/>
              <a:buChar char="●"/>
            </a:pPr>
            <a:r>
              <a:rPr lang="en" sz="1500">
                <a:solidFill>
                  <a:schemeClr val="dk1"/>
                </a:solidFill>
                <a:latin typeface="Teachers"/>
                <a:ea typeface="Teachers"/>
                <a:cs typeface="Teachers"/>
                <a:sym typeface="Teachers"/>
              </a:rPr>
              <a:t>Place 12 cards face up in a 4x4 grid. Find 4 matches and say, “I see 4 green frogs”. Continue until their are no matches left.</a:t>
            </a:r>
            <a:endParaRPr sz="1500">
              <a:solidFill>
                <a:schemeClr val="dk1"/>
              </a:solidFill>
              <a:latin typeface="Teachers"/>
              <a:ea typeface="Teachers"/>
              <a:cs typeface="Teachers"/>
              <a:sym typeface="Teachers"/>
            </a:endParaRPr>
          </a:p>
          <a:p>
            <a:pPr indent="0" lvl="0" marL="1371600" rtl="0" algn="l">
              <a:spcBef>
                <a:spcPts val="0"/>
              </a:spcBef>
              <a:spcAft>
                <a:spcPts val="0"/>
              </a:spcAft>
              <a:buNone/>
            </a:pPr>
            <a:r>
              <a:t/>
            </a:r>
            <a:endParaRPr sz="1500">
              <a:solidFill>
                <a:schemeClr val="dk1"/>
              </a:solidFill>
              <a:latin typeface="Teachers"/>
              <a:ea typeface="Teachers"/>
              <a:cs typeface="Teachers"/>
              <a:sym typeface="Teachers"/>
            </a:endParaRPr>
          </a:p>
          <a:p>
            <a:pPr indent="-323850" lvl="0" marL="914400" rtl="0" algn="l">
              <a:spcBef>
                <a:spcPts val="0"/>
              </a:spcBef>
              <a:spcAft>
                <a:spcPts val="0"/>
              </a:spcAft>
              <a:buClr>
                <a:schemeClr val="dk1"/>
              </a:buClr>
              <a:buSzPts val="1500"/>
              <a:buFont typeface="Teachers"/>
              <a:buChar char="●"/>
            </a:pPr>
            <a:r>
              <a:rPr lang="en" sz="1500">
                <a:solidFill>
                  <a:schemeClr val="dk1"/>
                </a:solidFill>
                <a:latin typeface="Teachers"/>
                <a:ea typeface="Teachers"/>
                <a:cs typeface="Teachers"/>
                <a:sym typeface="Teachers"/>
              </a:rPr>
              <a:t>Place 9 cards face down in a 3x3 grid, leaving only the middle card face up. This will become the constant card for the game. On you turn, flip over 2 cards with the goal of finding a set of 3 matches that include the constant card in the middle. If you don’t have a set of 3, flip them back face down. Taking turns flipping over two cards at a time saying what you see that matches the constant card in the middle. If you see 3 of the same thing, remove the two cards you flipped over and replace them with two new cards placing them face down. Do not remove the constant card in the middle. Play continues until you have no more cards left. You may need to add a 10th card if you are certain there are no sets of 3.</a:t>
            </a:r>
            <a:endParaRPr sz="1500">
              <a:solidFill>
                <a:schemeClr val="dk1"/>
              </a:solidFill>
              <a:latin typeface="Teachers"/>
              <a:ea typeface="Teachers"/>
              <a:cs typeface="Teachers"/>
              <a:sym typeface="Teachers"/>
            </a:endParaRPr>
          </a:p>
          <a:p>
            <a:pPr indent="0" lvl="0" marL="0" rtl="0" algn="l">
              <a:spcBef>
                <a:spcPts val="0"/>
              </a:spcBef>
              <a:spcAft>
                <a:spcPts val="0"/>
              </a:spcAft>
              <a:buNone/>
            </a:pPr>
            <a:r>
              <a:t/>
            </a:r>
            <a:endParaRPr sz="1500">
              <a:latin typeface="Teachers"/>
              <a:ea typeface="Teachers"/>
              <a:cs typeface="Teachers"/>
              <a:sym typeface="Teachers"/>
            </a:endParaRPr>
          </a:p>
          <a:p>
            <a:pPr indent="0" lvl="0" marL="0" rtl="0" algn="l">
              <a:lnSpc>
                <a:spcPct val="150000"/>
              </a:lnSpc>
              <a:spcBef>
                <a:spcPts val="0"/>
              </a:spcBef>
              <a:spcAft>
                <a:spcPts val="0"/>
              </a:spcAft>
              <a:buNone/>
            </a:pPr>
            <a:r>
              <a:t/>
            </a:r>
            <a:endParaRPr u="sng">
              <a:latin typeface="McLaren"/>
              <a:ea typeface="McLaren"/>
              <a:cs typeface="McLaren"/>
              <a:sym typeface="McLare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7"/>
          <p:cNvSpPr txBox="1"/>
          <p:nvPr/>
        </p:nvSpPr>
        <p:spPr>
          <a:xfrm>
            <a:off x="400800" y="-2587900"/>
            <a:ext cx="6970800" cy="10972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500">
                <a:latin typeface="Teachers"/>
                <a:ea typeface="Teachers"/>
                <a:cs typeface="Teachers"/>
                <a:sym typeface="Teachers"/>
              </a:rPr>
              <a:t>Tic-Tac-Toe</a:t>
            </a:r>
            <a:endParaRPr sz="1200">
              <a:latin typeface="Teachers"/>
              <a:ea typeface="Teachers"/>
              <a:cs typeface="Teachers"/>
              <a:sym typeface="Teachers"/>
            </a:endParaRPr>
          </a:p>
          <a:p>
            <a:pPr indent="0" lvl="0" marL="0" rtl="0" algn="l">
              <a:spcBef>
                <a:spcPts val="0"/>
              </a:spcBef>
              <a:spcAft>
                <a:spcPts val="0"/>
              </a:spcAft>
              <a:buNone/>
            </a:pPr>
            <a:r>
              <a:rPr b="1" lang="en" sz="1500">
                <a:latin typeface="Teachers"/>
                <a:ea typeface="Teachers"/>
                <a:cs typeface="Teachers"/>
                <a:sym typeface="Teachers"/>
              </a:rPr>
              <a:t>Cognitive Skills: </a:t>
            </a:r>
            <a:r>
              <a:rPr lang="en" sz="1500">
                <a:latin typeface="Teachers"/>
                <a:ea typeface="Teachers"/>
                <a:cs typeface="Teachers"/>
                <a:sym typeface="Teachers"/>
              </a:rPr>
              <a:t>Visual Memory, auditory processing, working memory, logic and</a:t>
            </a:r>
            <a:endParaRPr sz="1500">
              <a:latin typeface="Teachers"/>
              <a:ea typeface="Teachers"/>
              <a:cs typeface="Teachers"/>
              <a:sym typeface="Teachers"/>
            </a:endParaRPr>
          </a:p>
          <a:p>
            <a:pPr indent="0" lvl="0" marL="0" rtl="0" algn="l">
              <a:spcBef>
                <a:spcPts val="0"/>
              </a:spcBef>
              <a:spcAft>
                <a:spcPts val="0"/>
              </a:spcAft>
              <a:buNone/>
            </a:pPr>
            <a:r>
              <a:rPr lang="en" sz="1500">
                <a:latin typeface="Teachers"/>
                <a:ea typeface="Teachers"/>
                <a:cs typeface="Teachers"/>
                <a:sym typeface="Teachers"/>
              </a:rPr>
              <a:t>                              </a:t>
            </a:r>
            <a:r>
              <a:rPr lang="en" sz="1500">
                <a:latin typeface="Teachers"/>
                <a:ea typeface="Teachers"/>
                <a:cs typeface="Teachers"/>
                <a:sym typeface="Teachers"/>
              </a:rPr>
              <a:t>r</a:t>
            </a:r>
            <a:r>
              <a:rPr lang="en" sz="1500">
                <a:latin typeface="Teachers"/>
                <a:ea typeface="Teachers"/>
                <a:cs typeface="Teachers"/>
                <a:sym typeface="Teachers"/>
              </a:rPr>
              <a:t>easoning</a:t>
            </a:r>
            <a:endParaRPr sz="1500">
              <a:latin typeface="Teachers"/>
              <a:ea typeface="Teachers"/>
              <a:cs typeface="Teachers"/>
              <a:sym typeface="Teachers"/>
            </a:endParaRPr>
          </a:p>
          <a:p>
            <a:pPr indent="0" lvl="0" marL="0" rtl="0" algn="l">
              <a:spcBef>
                <a:spcPts val="0"/>
              </a:spcBef>
              <a:spcAft>
                <a:spcPts val="0"/>
              </a:spcAft>
              <a:buNone/>
            </a:pPr>
            <a:r>
              <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Play tic-tac-toe on one board. For a more challenging game, use unifix cubes and have one person turn their cube to the right and the other turn their cube to the left.</a:t>
            </a:r>
            <a:endParaRPr sz="1500">
              <a:latin typeface="Teachers"/>
              <a:ea typeface="Teachers"/>
              <a:cs typeface="Teachers"/>
              <a:sym typeface="Teachers"/>
            </a:endParaRPr>
          </a:p>
          <a:p>
            <a:pPr indent="0" lvl="0" marL="1371600" rtl="0" algn="l">
              <a:spcBef>
                <a:spcPts val="0"/>
              </a:spcBef>
              <a:spcAft>
                <a:spcPts val="0"/>
              </a:spcAft>
              <a:buNone/>
            </a:pPr>
            <a:r>
              <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Play tic-tac-toe on 2 boards. Player one plays on the top board and player 2 plays on the bottom board. If player one goes on the top right corner of their board, player 2 cannot go on the top right corner of their board. </a:t>
            </a:r>
            <a:endParaRPr sz="1500">
              <a:latin typeface="Teachers"/>
              <a:ea typeface="Teachers"/>
              <a:cs typeface="Teachers"/>
              <a:sym typeface="Teachers"/>
            </a:endParaRPr>
          </a:p>
          <a:p>
            <a:pPr indent="0" lvl="0" marL="457200" rtl="0" algn="l">
              <a:spcBef>
                <a:spcPts val="0"/>
              </a:spcBef>
              <a:spcAft>
                <a:spcPts val="0"/>
              </a:spcAft>
              <a:buNone/>
            </a:pPr>
            <a:r>
              <a:t/>
            </a:r>
            <a:endParaRPr sz="1500">
              <a:latin typeface="Teachers"/>
              <a:ea typeface="Teachers"/>
              <a:cs typeface="Teachers"/>
              <a:sym typeface="Teachers"/>
            </a:endParaRPr>
          </a:p>
          <a:p>
            <a:pPr indent="-323850" lvl="0" marL="914400" rtl="0" algn="l">
              <a:spcBef>
                <a:spcPts val="0"/>
              </a:spcBef>
              <a:spcAft>
                <a:spcPts val="0"/>
              </a:spcAft>
              <a:buSzPts val="1500"/>
              <a:buFont typeface="Teachers"/>
              <a:buChar char="●"/>
            </a:pPr>
            <a:r>
              <a:rPr lang="en" sz="1500">
                <a:latin typeface="Teachers"/>
                <a:ea typeface="Teachers"/>
                <a:cs typeface="Teachers"/>
                <a:sym typeface="Teachers"/>
              </a:rPr>
              <a:t>Play tic-tac-toe on 2 boards. Cover every space with a cube of one color on the top board and a different color on the bottom board. Remove cubes and the blank space becomes the space where you are. The same rules apply, </a:t>
            </a:r>
            <a:r>
              <a:rPr lang="en" sz="1500">
                <a:solidFill>
                  <a:schemeClr val="dk1"/>
                </a:solidFill>
                <a:latin typeface="Teachers"/>
                <a:ea typeface="Teachers"/>
                <a:cs typeface="Teachers"/>
                <a:sym typeface="Teachers"/>
              </a:rPr>
              <a:t>i</a:t>
            </a:r>
            <a:r>
              <a:rPr lang="en" sz="1500">
                <a:solidFill>
                  <a:schemeClr val="dk1"/>
                </a:solidFill>
                <a:latin typeface="Teachers"/>
                <a:ea typeface="Teachers"/>
                <a:cs typeface="Teachers"/>
                <a:sym typeface="Teachers"/>
              </a:rPr>
              <a:t>f player one goes on the top right corner of their board, player 2 cannot go on the top right corner of their board. </a:t>
            </a:r>
            <a:endParaRPr sz="1500">
              <a:latin typeface="Teachers"/>
              <a:ea typeface="Teachers"/>
              <a:cs typeface="Teachers"/>
              <a:sym typeface="Teachers"/>
            </a:endParaRPr>
          </a:p>
          <a:p>
            <a:pPr indent="0" lvl="0" marL="1371600" rtl="0" algn="l">
              <a:spcBef>
                <a:spcPts val="0"/>
              </a:spcBef>
              <a:spcAft>
                <a:spcPts val="0"/>
              </a:spcAft>
              <a:buNone/>
            </a:pPr>
            <a:r>
              <a:t/>
            </a:r>
            <a:endParaRPr sz="1500">
              <a:latin typeface="Teachers"/>
              <a:ea typeface="Teachers"/>
              <a:cs typeface="Teachers"/>
              <a:sym typeface="Teachers"/>
            </a:endParaRPr>
          </a:p>
          <a:p>
            <a:pPr indent="0" lvl="0" marL="0" rtl="0" algn="l">
              <a:spcBef>
                <a:spcPts val="0"/>
              </a:spcBef>
              <a:spcAft>
                <a:spcPts val="0"/>
              </a:spcAft>
              <a:buNone/>
            </a:pPr>
            <a:r>
              <a:t/>
            </a:r>
            <a:endParaRPr sz="1500">
              <a:latin typeface="Teachers"/>
              <a:ea typeface="Teachers"/>
              <a:cs typeface="Teachers"/>
              <a:sym typeface="Teachers"/>
            </a:endParaRPr>
          </a:p>
          <a:p>
            <a:pPr indent="0" lvl="0" marL="0" rtl="0" algn="l">
              <a:lnSpc>
                <a:spcPct val="150000"/>
              </a:lnSpc>
              <a:spcBef>
                <a:spcPts val="0"/>
              </a:spcBef>
              <a:spcAft>
                <a:spcPts val="0"/>
              </a:spcAft>
              <a:buNone/>
            </a:pPr>
            <a:r>
              <a:t/>
            </a:r>
            <a:endParaRPr u="sng">
              <a:latin typeface="McLaren"/>
              <a:ea typeface="McLaren"/>
              <a:cs typeface="McLaren"/>
              <a:sym typeface="McLare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