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73" r:id="rId2"/>
    <p:sldId id="323" r:id="rId3"/>
    <p:sldId id="337" r:id="rId4"/>
    <p:sldId id="303" r:id="rId5"/>
    <p:sldId id="322" r:id="rId6"/>
    <p:sldId id="333" r:id="rId7"/>
    <p:sldId id="284" r:id="rId8"/>
    <p:sldId id="332" r:id="rId9"/>
    <p:sldId id="338" r:id="rId10"/>
    <p:sldId id="327" r:id="rId11"/>
    <p:sldId id="331" r:id="rId12"/>
    <p:sldId id="334" r:id="rId13"/>
    <p:sldId id="277" r:id="rId14"/>
    <p:sldId id="330" r:id="rId15"/>
    <p:sldId id="340" r:id="rId16"/>
    <p:sldId id="341" r:id="rId17"/>
    <p:sldId id="328" r:id="rId18"/>
    <p:sldId id="336" r:id="rId19"/>
    <p:sldId id="339" r:id="rId20"/>
    <p:sldId id="307" r:id="rId21"/>
    <p:sldId id="321" r:id="rId22"/>
    <p:sldId id="335" r:id="rId23"/>
    <p:sldId id="318" r:id="rId24"/>
  </p:sldIdLst>
  <p:sldSz cx="12188825"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2C4"/>
    <a:srgbClr val="DBCB7B"/>
    <a:srgbClr val="839DB1"/>
    <a:srgbClr val="A5AB81"/>
    <a:srgbClr val="93B7D3"/>
    <a:srgbClr val="009E49"/>
    <a:srgbClr val="00A54C"/>
    <a:srgbClr val="E5053A"/>
    <a:srgbClr val="FAFAB4"/>
    <a:srgbClr val="AFB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33" autoAdjust="0"/>
    <p:restoredTop sz="93466" autoAdjust="0"/>
  </p:normalViewPr>
  <p:slideViewPr>
    <p:cSldViewPr showGuides="1">
      <p:cViewPr varScale="1">
        <p:scale>
          <a:sx n="109" d="100"/>
          <a:sy n="109" d="100"/>
        </p:scale>
        <p:origin x="208" y="288"/>
      </p:cViewPr>
      <p:guideLst>
        <p:guide orient="horz" pos="2160"/>
        <p:guide pos="3839"/>
        <p:guide pos="100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2373" y="5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267815926995784"/>
          <c:y val="0.11743690175629017"/>
          <c:w val="0.64713590060089798"/>
          <c:h val="0.39181478593590563"/>
        </c:manualLayout>
      </c:layout>
      <c:bar3DChart>
        <c:barDir val="col"/>
        <c:grouping val="standard"/>
        <c:varyColors val="0"/>
        <c:ser>
          <c:idx val="0"/>
          <c:order val="0"/>
          <c:tx>
            <c:strRef>
              <c:f>Sheet1!$B$1</c:f>
              <c:strCache>
                <c:ptCount val="1"/>
                <c:pt idx="0">
                  <c:v>Fall 11</c:v>
                </c:pt>
              </c:strCache>
            </c:strRef>
          </c:tx>
          <c:spPr>
            <a:solidFill>
              <a:schemeClr val="accent1"/>
            </a:solidFill>
            <a:ln>
              <a:noFill/>
            </a:ln>
            <a:effectLst/>
            <a:sp3d/>
          </c:spPr>
          <c:invertIfNegative val="0"/>
          <c:cat>
            <c:strRef>
              <c:f>Sheet1!$A$2:$A$5</c:f>
              <c:strCache>
                <c:ptCount val="4"/>
                <c:pt idx="0">
                  <c:v>Reading</c:v>
                </c:pt>
                <c:pt idx="1">
                  <c:v>Math</c:v>
                </c:pt>
                <c:pt idx="2">
                  <c:v>Science</c:v>
                </c:pt>
                <c:pt idx="3">
                  <c:v>Language Arts</c:v>
                </c:pt>
              </c:strCache>
            </c:strRef>
          </c:cat>
          <c:val>
            <c:numRef>
              <c:f>Sheet1!$B$2:$B$5</c:f>
              <c:numCache>
                <c:formatCode>General</c:formatCode>
                <c:ptCount val="4"/>
                <c:pt idx="0">
                  <c:v>161</c:v>
                </c:pt>
                <c:pt idx="1">
                  <c:v>171</c:v>
                </c:pt>
                <c:pt idx="2">
                  <c:v>168</c:v>
                </c:pt>
                <c:pt idx="3">
                  <c:v>158</c:v>
                </c:pt>
              </c:numCache>
            </c:numRef>
          </c:val>
          <c:extLst>
            <c:ext xmlns:c16="http://schemas.microsoft.com/office/drawing/2014/chart" uri="{C3380CC4-5D6E-409C-BE32-E72D297353CC}">
              <c16:uniqueId val="{00000000-9D2A-4EE4-9025-381DEFEBB473}"/>
            </c:ext>
          </c:extLst>
        </c:ser>
        <c:ser>
          <c:idx val="1"/>
          <c:order val="1"/>
          <c:tx>
            <c:strRef>
              <c:f>Sheet1!$C$1</c:f>
              <c:strCache>
                <c:ptCount val="1"/>
                <c:pt idx="0">
                  <c:v>Winter 12</c:v>
                </c:pt>
              </c:strCache>
            </c:strRef>
          </c:tx>
          <c:spPr>
            <a:solidFill>
              <a:schemeClr val="accent3"/>
            </a:solidFill>
            <a:ln>
              <a:noFill/>
            </a:ln>
            <a:effectLst/>
            <a:sp3d/>
          </c:spPr>
          <c:invertIfNegative val="0"/>
          <c:cat>
            <c:strRef>
              <c:f>Sheet1!$A$2:$A$5</c:f>
              <c:strCache>
                <c:ptCount val="4"/>
                <c:pt idx="0">
                  <c:v>Reading</c:v>
                </c:pt>
                <c:pt idx="1">
                  <c:v>Math</c:v>
                </c:pt>
                <c:pt idx="2">
                  <c:v>Science</c:v>
                </c:pt>
                <c:pt idx="3">
                  <c:v>Language Arts</c:v>
                </c:pt>
              </c:strCache>
            </c:strRef>
          </c:cat>
          <c:val>
            <c:numRef>
              <c:f>Sheet1!$C$2:$C$5</c:f>
              <c:numCache>
                <c:formatCode>General</c:formatCode>
                <c:ptCount val="4"/>
                <c:pt idx="0">
                  <c:v>181</c:v>
                </c:pt>
                <c:pt idx="1">
                  <c:v>182</c:v>
                </c:pt>
                <c:pt idx="2">
                  <c:v>184</c:v>
                </c:pt>
                <c:pt idx="3">
                  <c:v>175</c:v>
                </c:pt>
              </c:numCache>
            </c:numRef>
          </c:val>
          <c:extLst>
            <c:ext xmlns:c16="http://schemas.microsoft.com/office/drawing/2014/chart" uri="{C3380CC4-5D6E-409C-BE32-E72D297353CC}">
              <c16:uniqueId val="{00000001-9D2A-4EE4-9025-381DEFEBB473}"/>
            </c:ext>
          </c:extLst>
        </c:ser>
        <c:dLbls>
          <c:showLegendKey val="0"/>
          <c:showVal val="0"/>
          <c:showCatName val="0"/>
          <c:showSerName val="0"/>
          <c:showPercent val="0"/>
          <c:showBubbleSize val="0"/>
        </c:dLbls>
        <c:gapWidth val="150"/>
        <c:shape val="box"/>
        <c:axId val="536682104"/>
        <c:axId val="536681464"/>
        <c:axId val="676456576"/>
      </c:bar3DChart>
      <c:catAx>
        <c:axId val="53668210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681464"/>
        <c:crosses val="autoZero"/>
        <c:auto val="1"/>
        <c:lblAlgn val="ctr"/>
        <c:lblOffset val="100"/>
        <c:noMultiLvlLbl val="0"/>
      </c:catAx>
      <c:valAx>
        <c:axId val="536681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6682104"/>
        <c:crosses val="autoZero"/>
        <c:crossBetween val="between"/>
      </c:valAx>
      <c:serAx>
        <c:axId val="676456576"/>
        <c:scaling>
          <c:orientation val="minMax"/>
        </c:scaling>
        <c:delete val="1"/>
        <c:axPos val="b"/>
        <c:majorTickMark val="out"/>
        <c:minorTickMark val="none"/>
        <c:tickLblPos val="nextTo"/>
        <c:crossAx val="536681464"/>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6D0A4-6107-4FAD-8080-813A3CB5FBA5}" type="doc">
      <dgm:prSet loTypeId="urn:microsoft.com/office/officeart/2005/8/layout/pyramid1" loCatId="pyramid" qsTypeId="urn:microsoft.com/office/officeart/2005/8/quickstyle/simple1" qsCatId="simple" csTypeId="urn:microsoft.com/office/officeart/2005/8/colors/colorful4" csCatId="colorful" phldr="1"/>
      <dgm:spPr/>
    </dgm:pt>
    <dgm:pt modelId="{4993030E-77D1-4FD9-AADA-15890567BF6B}">
      <dgm:prSet phldrT="[Text]"/>
      <dgm:spPr>
        <a:solidFill>
          <a:schemeClr val="accent5">
            <a:lumMod val="60000"/>
            <a:lumOff val="40000"/>
          </a:schemeClr>
        </a:solidFill>
      </dgm:spPr>
      <dgm:t>
        <a:bodyPr/>
        <a:lstStyle/>
        <a:p>
          <a:r>
            <a:rPr lang="en-US" dirty="0"/>
            <a:t> </a:t>
          </a:r>
        </a:p>
      </dgm:t>
    </dgm:pt>
    <dgm:pt modelId="{17BC2CD7-9EDB-4248-9E7B-E9F841AE87BE}" type="parTrans" cxnId="{E1C13BA3-7A59-42F7-8C49-C2CEE92648DA}">
      <dgm:prSet/>
      <dgm:spPr/>
      <dgm:t>
        <a:bodyPr/>
        <a:lstStyle/>
        <a:p>
          <a:endParaRPr lang="en-US"/>
        </a:p>
      </dgm:t>
    </dgm:pt>
    <dgm:pt modelId="{D92E518B-1DD6-4129-B33D-4A5EFF25FB82}" type="sibTrans" cxnId="{E1C13BA3-7A59-42F7-8C49-C2CEE92648DA}">
      <dgm:prSet/>
      <dgm:spPr/>
      <dgm:t>
        <a:bodyPr/>
        <a:lstStyle/>
        <a:p>
          <a:endParaRPr lang="en-US"/>
        </a:p>
      </dgm:t>
    </dgm:pt>
    <dgm:pt modelId="{51399919-6E60-4404-AEA1-ACD9B116442D}">
      <dgm:prSet phldrT="[Text]"/>
      <dgm:spPr>
        <a:solidFill>
          <a:schemeClr val="accent5">
            <a:lumMod val="40000"/>
            <a:lumOff val="60000"/>
          </a:schemeClr>
        </a:solidFill>
      </dgm:spPr>
      <dgm:t>
        <a:bodyPr/>
        <a:lstStyle/>
        <a:p>
          <a:r>
            <a:rPr lang="en-US" dirty="0"/>
            <a:t> </a:t>
          </a:r>
        </a:p>
      </dgm:t>
    </dgm:pt>
    <dgm:pt modelId="{D5062906-2907-4344-B40B-7160C3D4231D}" type="parTrans" cxnId="{2C15199B-EE52-417D-A890-AA53CD129040}">
      <dgm:prSet/>
      <dgm:spPr/>
      <dgm:t>
        <a:bodyPr/>
        <a:lstStyle/>
        <a:p>
          <a:endParaRPr lang="en-US"/>
        </a:p>
      </dgm:t>
    </dgm:pt>
    <dgm:pt modelId="{6A21F992-FC9E-43B2-92EB-6C2B4BE7BA85}" type="sibTrans" cxnId="{2C15199B-EE52-417D-A890-AA53CD129040}">
      <dgm:prSet/>
      <dgm:spPr/>
      <dgm:t>
        <a:bodyPr/>
        <a:lstStyle/>
        <a:p>
          <a:endParaRPr lang="en-US"/>
        </a:p>
      </dgm:t>
    </dgm:pt>
    <dgm:pt modelId="{26F7E4D3-017E-4DF6-A2B0-E77D4245EF46}">
      <dgm:prSet phldrT="[Text]"/>
      <dgm:spPr>
        <a:solidFill>
          <a:schemeClr val="accent5">
            <a:lumMod val="75000"/>
          </a:schemeClr>
        </a:solidFill>
      </dgm:spPr>
      <dgm:t>
        <a:bodyPr/>
        <a:lstStyle/>
        <a:p>
          <a:r>
            <a:rPr lang="en-US" dirty="0"/>
            <a:t> </a:t>
          </a:r>
        </a:p>
      </dgm:t>
    </dgm:pt>
    <dgm:pt modelId="{C67C5F17-64BC-4C77-88EA-37F3FCF63FA2}" type="sibTrans" cxnId="{64F20BFF-D6EB-4A8D-AAC5-54BA99E4B0AE}">
      <dgm:prSet/>
      <dgm:spPr/>
      <dgm:t>
        <a:bodyPr/>
        <a:lstStyle/>
        <a:p>
          <a:endParaRPr lang="en-US"/>
        </a:p>
      </dgm:t>
    </dgm:pt>
    <dgm:pt modelId="{40C6C521-FCB9-44E4-A385-A500ABACFDC2}" type="parTrans" cxnId="{64F20BFF-D6EB-4A8D-AAC5-54BA99E4B0AE}">
      <dgm:prSet/>
      <dgm:spPr/>
      <dgm:t>
        <a:bodyPr/>
        <a:lstStyle/>
        <a:p>
          <a:endParaRPr lang="en-US"/>
        </a:p>
      </dgm:t>
    </dgm:pt>
    <dgm:pt modelId="{73F966A1-BB8D-44F6-9F9F-0EAF316A5ABD}" type="pres">
      <dgm:prSet presAssocID="{6E36D0A4-6107-4FAD-8080-813A3CB5FBA5}" presName="Name0" presStyleCnt="0">
        <dgm:presLayoutVars>
          <dgm:dir/>
          <dgm:animLvl val="lvl"/>
          <dgm:resizeHandles val="exact"/>
        </dgm:presLayoutVars>
      </dgm:prSet>
      <dgm:spPr/>
    </dgm:pt>
    <dgm:pt modelId="{8D4A0A90-68A0-44BA-BD9F-C0EAC94C617E}" type="pres">
      <dgm:prSet presAssocID="{26F7E4D3-017E-4DF6-A2B0-E77D4245EF46}" presName="Name8" presStyleCnt="0"/>
      <dgm:spPr/>
    </dgm:pt>
    <dgm:pt modelId="{F2F9EF56-1687-48BD-886C-A1CBED7DDE4C}" type="pres">
      <dgm:prSet presAssocID="{26F7E4D3-017E-4DF6-A2B0-E77D4245EF46}" presName="level" presStyleLbl="node1" presStyleIdx="0" presStyleCnt="3">
        <dgm:presLayoutVars>
          <dgm:chMax val="1"/>
          <dgm:bulletEnabled val="1"/>
        </dgm:presLayoutVars>
      </dgm:prSet>
      <dgm:spPr/>
    </dgm:pt>
    <dgm:pt modelId="{64FDB58A-2827-4FD2-AC4D-55C1CA2EE478}" type="pres">
      <dgm:prSet presAssocID="{26F7E4D3-017E-4DF6-A2B0-E77D4245EF46}" presName="levelTx" presStyleLbl="revTx" presStyleIdx="0" presStyleCnt="0">
        <dgm:presLayoutVars>
          <dgm:chMax val="1"/>
          <dgm:bulletEnabled val="1"/>
        </dgm:presLayoutVars>
      </dgm:prSet>
      <dgm:spPr/>
    </dgm:pt>
    <dgm:pt modelId="{23874B16-8DEE-400D-90D0-15EABC71F45A}" type="pres">
      <dgm:prSet presAssocID="{4993030E-77D1-4FD9-AADA-15890567BF6B}" presName="Name8" presStyleCnt="0"/>
      <dgm:spPr/>
    </dgm:pt>
    <dgm:pt modelId="{0D4AD3C1-3539-4A4F-9DC9-4D965C9D48AA}" type="pres">
      <dgm:prSet presAssocID="{4993030E-77D1-4FD9-AADA-15890567BF6B}" presName="level" presStyleLbl="node1" presStyleIdx="1" presStyleCnt="3">
        <dgm:presLayoutVars>
          <dgm:chMax val="1"/>
          <dgm:bulletEnabled val="1"/>
        </dgm:presLayoutVars>
      </dgm:prSet>
      <dgm:spPr/>
    </dgm:pt>
    <dgm:pt modelId="{6D8EA98C-DC02-4987-A0F6-52C7171F1CEF}" type="pres">
      <dgm:prSet presAssocID="{4993030E-77D1-4FD9-AADA-15890567BF6B}" presName="levelTx" presStyleLbl="revTx" presStyleIdx="0" presStyleCnt="0">
        <dgm:presLayoutVars>
          <dgm:chMax val="1"/>
          <dgm:bulletEnabled val="1"/>
        </dgm:presLayoutVars>
      </dgm:prSet>
      <dgm:spPr/>
    </dgm:pt>
    <dgm:pt modelId="{F721F61D-3F16-4465-97F9-1C1F12551E15}" type="pres">
      <dgm:prSet presAssocID="{51399919-6E60-4404-AEA1-ACD9B116442D}" presName="Name8" presStyleCnt="0"/>
      <dgm:spPr/>
    </dgm:pt>
    <dgm:pt modelId="{34EFA949-413E-4BD0-93E3-FD31D8BFA9A0}" type="pres">
      <dgm:prSet presAssocID="{51399919-6E60-4404-AEA1-ACD9B116442D}" presName="level" presStyleLbl="node1" presStyleIdx="2" presStyleCnt="3">
        <dgm:presLayoutVars>
          <dgm:chMax val="1"/>
          <dgm:bulletEnabled val="1"/>
        </dgm:presLayoutVars>
      </dgm:prSet>
      <dgm:spPr/>
    </dgm:pt>
    <dgm:pt modelId="{C60461E9-6288-43AB-8633-C72FDF67F84A}" type="pres">
      <dgm:prSet presAssocID="{51399919-6E60-4404-AEA1-ACD9B116442D}" presName="levelTx" presStyleLbl="revTx" presStyleIdx="0" presStyleCnt="0">
        <dgm:presLayoutVars>
          <dgm:chMax val="1"/>
          <dgm:bulletEnabled val="1"/>
        </dgm:presLayoutVars>
      </dgm:prSet>
      <dgm:spPr/>
    </dgm:pt>
  </dgm:ptLst>
  <dgm:cxnLst>
    <dgm:cxn modelId="{8E0B6916-E1A7-4027-A11A-96C0CAD681ED}" type="presOf" srcId="{26F7E4D3-017E-4DF6-A2B0-E77D4245EF46}" destId="{64FDB58A-2827-4FD2-AC4D-55C1CA2EE478}" srcOrd="1" destOrd="0" presId="urn:microsoft.com/office/officeart/2005/8/layout/pyramid1"/>
    <dgm:cxn modelId="{1BE5A858-7004-4070-99FE-21AC85CBB5C6}" type="presOf" srcId="{6E36D0A4-6107-4FAD-8080-813A3CB5FBA5}" destId="{73F966A1-BB8D-44F6-9F9F-0EAF316A5ABD}" srcOrd="0" destOrd="0" presId="urn:microsoft.com/office/officeart/2005/8/layout/pyramid1"/>
    <dgm:cxn modelId="{43CA119A-58AC-4A53-A0F2-EF8EAC61F7D0}" type="presOf" srcId="{51399919-6E60-4404-AEA1-ACD9B116442D}" destId="{34EFA949-413E-4BD0-93E3-FD31D8BFA9A0}" srcOrd="0" destOrd="0" presId="urn:microsoft.com/office/officeart/2005/8/layout/pyramid1"/>
    <dgm:cxn modelId="{2C15199B-EE52-417D-A890-AA53CD129040}" srcId="{6E36D0A4-6107-4FAD-8080-813A3CB5FBA5}" destId="{51399919-6E60-4404-AEA1-ACD9B116442D}" srcOrd="2" destOrd="0" parTransId="{D5062906-2907-4344-B40B-7160C3D4231D}" sibTransId="{6A21F992-FC9E-43B2-92EB-6C2B4BE7BA85}"/>
    <dgm:cxn modelId="{E1C13BA3-7A59-42F7-8C49-C2CEE92648DA}" srcId="{6E36D0A4-6107-4FAD-8080-813A3CB5FBA5}" destId="{4993030E-77D1-4FD9-AADA-15890567BF6B}" srcOrd="1" destOrd="0" parTransId="{17BC2CD7-9EDB-4248-9E7B-E9F841AE87BE}" sibTransId="{D92E518B-1DD6-4129-B33D-4A5EFF25FB82}"/>
    <dgm:cxn modelId="{196479B7-44C0-4DBA-87A3-10ABD564197F}" type="presOf" srcId="{26F7E4D3-017E-4DF6-A2B0-E77D4245EF46}" destId="{F2F9EF56-1687-48BD-886C-A1CBED7DDE4C}" srcOrd="0" destOrd="0" presId="urn:microsoft.com/office/officeart/2005/8/layout/pyramid1"/>
    <dgm:cxn modelId="{489A3ED0-96EB-44D9-868E-92FFF3CEAAE1}" type="presOf" srcId="{4993030E-77D1-4FD9-AADA-15890567BF6B}" destId="{0D4AD3C1-3539-4A4F-9DC9-4D965C9D48AA}" srcOrd="0" destOrd="0" presId="urn:microsoft.com/office/officeart/2005/8/layout/pyramid1"/>
    <dgm:cxn modelId="{6E9F06DC-40B8-456E-A37D-76D1743DF6DA}" type="presOf" srcId="{4993030E-77D1-4FD9-AADA-15890567BF6B}" destId="{6D8EA98C-DC02-4987-A0F6-52C7171F1CEF}" srcOrd="1" destOrd="0" presId="urn:microsoft.com/office/officeart/2005/8/layout/pyramid1"/>
    <dgm:cxn modelId="{117255F1-BBCB-4E85-844B-F7AD5A052521}" type="presOf" srcId="{51399919-6E60-4404-AEA1-ACD9B116442D}" destId="{C60461E9-6288-43AB-8633-C72FDF67F84A}" srcOrd="1" destOrd="0" presId="urn:microsoft.com/office/officeart/2005/8/layout/pyramid1"/>
    <dgm:cxn modelId="{64F20BFF-D6EB-4A8D-AAC5-54BA99E4B0AE}" srcId="{6E36D0A4-6107-4FAD-8080-813A3CB5FBA5}" destId="{26F7E4D3-017E-4DF6-A2B0-E77D4245EF46}" srcOrd="0" destOrd="0" parTransId="{40C6C521-FCB9-44E4-A385-A500ABACFDC2}" sibTransId="{C67C5F17-64BC-4C77-88EA-37F3FCF63FA2}"/>
    <dgm:cxn modelId="{4B0CD09D-D936-4D09-A257-2CFD5CFCFD36}" type="presParOf" srcId="{73F966A1-BB8D-44F6-9F9F-0EAF316A5ABD}" destId="{8D4A0A90-68A0-44BA-BD9F-C0EAC94C617E}" srcOrd="0" destOrd="0" presId="urn:microsoft.com/office/officeart/2005/8/layout/pyramid1"/>
    <dgm:cxn modelId="{6F7893BA-F0DB-4F2D-A856-26D0C52FEFD5}" type="presParOf" srcId="{8D4A0A90-68A0-44BA-BD9F-C0EAC94C617E}" destId="{F2F9EF56-1687-48BD-886C-A1CBED7DDE4C}" srcOrd="0" destOrd="0" presId="urn:microsoft.com/office/officeart/2005/8/layout/pyramid1"/>
    <dgm:cxn modelId="{EE4D6B0C-CDDB-4473-BB58-C61B3ED70D92}" type="presParOf" srcId="{8D4A0A90-68A0-44BA-BD9F-C0EAC94C617E}" destId="{64FDB58A-2827-4FD2-AC4D-55C1CA2EE478}" srcOrd="1" destOrd="0" presId="urn:microsoft.com/office/officeart/2005/8/layout/pyramid1"/>
    <dgm:cxn modelId="{A5164031-88C3-48E7-A24A-42BFFF9EBAB6}" type="presParOf" srcId="{73F966A1-BB8D-44F6-9F9F-0EAF316A5ABD}" destId="{23874B16-8DEE-400D-90D0-15EABC71F45A}" srcOrd="1" destOrd="0" presId="urn:microsoft.com/office/officeart/2005/8/layout/pyramid1"/>
    <dgm:cxn modelId="{CCC60FAD-32B4-46DF-8039-707F1720D23F}" type="presParOf" srcId="{23874B16-8DEE-400D-90D0-15EABC71F45A}" destId="{0D4AD3C1-3539-4A4F-9DC9-4D965C9D48AA}" srcOrd="0" destOrd="0" presId="urn:microsoft.com/office/officeart/2005/8/layout/pyramid1"/>
    <dgm:cxn modelId="{4625202F-AFAA-46EF-9E57-F4BEF3285AB8}" type="presParOf" srcId="{23874B16-8DEE-400D-90D0-15EABC71F45A}" destId="{6D8EA98C-DC02-4987-A0F6-52C7171F1CEF}" srcOrd="1" destOrd="0" presId="urn:microsoft.com/office/officeart/2005/8/layout/pyramid1"/>
    <dgm:cxn modelId="{B2A3447F-3CBF-4D52-85FE-36CF86D50193}" type="presParOf" srcId="{73F966A1-BB8D-44F6-9F9F-0EAF316A5ABD}" destId="{F721F61D-3F16-4465-97F9-1C1F12551E15}" srcOrd="2" destOrd="0" presId="urn:microsoft.com/office/officeart/2005/8/layout/pyramid1"/>
    <dgm:cxn modelId="{440785FF-BAC9-464C-84B1-B23CDCA40633}" type="presParOf" srcId="{F721F61D-3F16-4465-97F9-1C1F12551E15}" destId="{34EFA949-413E-4BD0-93E3-FD31D8BFA9A0}" srcOrd="0" destOrd="0" presId="urn:microsoft.com/office/officeart/2005/8/layout/pyramid1"/>
    <dgm:cxn modelId="{8CAD8D96-7B04-4C2F-A84C-297D37E463E0}" type="presParOf" srcId="{F721F61D-3F16-4465-97F9-1C1F12551E15}" destId="{C60461E9-6288-43AB-8633-C72FDF67F84A}"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9EF56-1687-48BD-886C-A1CBED7DDE4C}">
      <dsp:nvSpPr>
        <dsp:cNvPr id="0" name=""/>
        <dsp:cNvSpPr/>
      </dsp:nvSpPr>
      <dsp:spPr>
        <a:xfrm>
          <a:off x="242640" y="0"/>
          <a:ext cx="242640" cy="207448"/>
        </a:xfrm>
        <a:prstGeom prst="trapezoid">
          <a:avLst>
            <a:gd name="adj" fmla="val 58482"/>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 </a:t>
          </a:r>
        </a:p>
      </dsp:txBody>
      <dsp:txXfrm>
        <a:off x="242640" y="0"/>
        <a:ext cx="242640" cy="207448"/>
      </dsp:txXfrm>
    </dsp:sp>
    <dsp:sp modelId="{0D4AD3C1-3539-4A4F-9DC9-4D965C9D48AA}">
      <dsp:nvSpPr>
        <dsp:cNvPr id="0" name=""/>
        <dsp:cNvSpPr/>
      </dsp:nvSpPr>
      <dsp:spPr>
        <a:xfrm>
          <a:off x="121320" y="207448"/>
          <a:ext cx="485281" cy="207448"/>
        </a:xfrm>
        <a:prstGeom prst="trapezoid">
          <a:avLst>
            <a:gd name="adj" fmla="val 58482"/>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 </a:t>
          </a:r>
        </a:p>
      </dsp:txBody>
      <dsp:txXfrm>
        <a:off x="206244" y="207448"/>
        <a:ext cx="315432" cy="207448"/>
      </dsp:txXfrm>
    </dsp:sp>
    <dsp:sp modelId="{34EFA949-413E-4BD0-93E3-FD31D8BFA9A0}">
      <dsp:nvSpPr>
        <dsp:cNvPr id="0" name=""/>
        <dsp:cNvSpPr/>
      </dsp:nvSpPr>
      <dsp:spPr>
        <a:xfrm>
          <a:off x="0" y="414897"/>
          <a:ext cx="727921" cy="207448"/>
        </a:xfrm>
        <a:prstGeom prst="trapezoid">
          <a:avLst>
            <a:gd name="adj" fmla="val 58482"/>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 </a:t>
          </a:r>
        </a:p>
      </dsp:txBody>
      <dsp:txXfrm>
        <a:off x="127386" y="414897"/>
        <a:ext cx="473149" cy="2074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t>7/1/24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7/1/24</a:t>
            </a:fld>
            <a:endParaRPr lang="en-US"/>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13</a:t>
            </a:fld>
            <a:endParaRPr lang="en-US"/>
          </a:p>
        </p:txBody>
      </p:sp>
    </p:spTree>
    <p:extLst>
      <p:ext uri="{BB962C8B-B14F-4D97-AF65-F5344CB8AC3E}">
        <p14:creationId xmlns:p14="http://schemas.microsoft.com/office/powerpoint/2010/main" val="278000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666666"/>
                </a:solidFill>
                <a:latin typeface="Open Sans"/>
              </a:rPr>
              <a:t>specially recorded programs of highly filtered classical music are used to rehabilitate the ear and stimulate the brain. Sound Therapy stimulates the ear by presenting it with constantly alternating sounds of high and low tone within the complex structure of classical music. Stimulation via the sensory pathways re-maps the brain, improving the way we understand and process sound. The brain, in turn, sends signals back to the ear to improve its function. As the ear becomes open and receptive to high frequency sounds these are then passed on to the brain. Research has shown that brain function is improved through high-frequency sound. Participants will also listen to sound therapy.</a:t>
            </a:r>
            <a:endParaRPr lang="en-US" dirty="0"/>
          </a:p>
          <a:p>
            <a:endParaRPr lang="en-US" dirty="0"/>
          </a:p>
          <a:p>
            <a:r>
              <a:rPr lang="en-US" dirty="0"/>
              <a:t>The teacher is a mediator who invites the learner to </a:t>
            </a:r>
          </a:p>
          <a:p>
            <a:r>
              <a:rPr lang="en-US" dirty="0"/>
              <a:t>identify a problem, to analyze it, to use inductive thinking processes to develop a strategy </a:t>
            </a:r>
          </a:p>
          <a:p>
            <a:r>
              <a:rPr lang="en-US" dirty="0"/>
              <a:t>for its solution, and connect it to other knowledge networks. Teachers who apply these </a:t>
            </a:r>
          </a:p>
          <a:p>
            <a:r>
              <a:rPr lang="en-US" dirty="0"/>
              <a:t>principles of mediation enable learners to find a greater level of success as independent and active learners.43 </a:t>
            </a:r>
          </a:p>
          <a:p>
            <a:endParaRPr lang="en-US" dirty="0"/>
          </a:p>
          <a:p>
            <a:r>
              <a:rPr lang="en-US" dirty="0"/>
              <a:t>Nutrition exercise</a:t>
            </a:r>
          </a:p>
          <a:p>
            <a:r>
              <a:rPr lang="en-US" dirty="0"/>
              <a:t>Cognitive development </a:t>
            </a:r>
          </a:p>
          <a:p>
            <a:r>
              <a:rPr lang="en-US" dirty="0"/>
              <a:t>Sensory development</a:t>
            </a:r>
          </a:p>
          <a:p>
            <a:r>
              <a:rPr lang="en-US" dirty="0"/>
              <a:t>Motor development</a:t>
            </a:r>
          </a:p>
        </p:txBody>
      </p:sp>
      <p:sp>
        <p:nvSpPr>
          <p:cNvPr id="4" name="Slide Number Placeholder 3"/>
          <p:cNvSpPr>
            <a:spLocks noGrp="1"/>
          </p:cNvSpPr>
          <p:nvPr>
            <p:ph type="sldNum" sz="quarter" idx="5"/>
          </p:nvPr>
        </p:nvSpPr>
        <p:spPr/>
        <p:txBody>
          <a:bodyPr/>
          <a:lstStyle/>
          <a:p>
            <a:fld id="{841221E5-7225-48EB-A4EE-420E7BFCF705}" type="slidenum">
              <a:rPr lang="en-US" smtClean="0"/>
              <a:pPr/>
              <a:t>21</a:t>
            </a:fld>
            <a:endParaRPr lang="en-US"/>
          </a:p>
        </p:txBody>
      </p:sp>
    </p:spTree>
    <p:extLst>
      <p:ext uri="{BB962C8B-B14F-4D97-AF65-F5344CB8AC3E}">
        <p14:creationId xmlns:p14="http://schemas.microsoft.com/office/powerpoint/2010/main" val="276485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rgbClr val="4050A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46121" y="5638800"/>
            <a:ext cx="304721" cy="1219200"/>
          </a:xfrm>
          <a:prstGeom prst="rect">
            <a:avLst/>
          </a:prstGeom>
          <a:solidFill>
            <a:srgbClr val="6E4F9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73931" y="9241"/>
            <a:ext cx="186749" cy="6858000"/>
          </a:xfrm>
          <a:prstGeom prst="rect">
            <a:avLst/>
          </a:prstGeom>
          <a:solidFill>
            <a:srgbClr val="6E4F9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userDrawn="1"/>
        </p:nvSpPr>
        <p:spPr bwMode="gray">
          <a:xfrm>
            <a:off x="0" y="0"/>
            <a:ext cx="1243854" cy="5615492"/>
          </a:xfrm>
          <a:prstGeom prst="rect">
            <a:avLst/>
          </a:prstGeom>
          <a:solidFill>
            <a:srgbClr val="339F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1513305" y="5640732"/>
            <a:ext cx="9704275" cy="1217268"/>
          </a:xfrm>
          <a:prstGeom prst="rect">
            <a:avLst/>
          </a:prstGeom>
          <a:solidFill>
            <a:srgbClr val="339F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16" name="Straight Connector 15"/>
          <p:cNvCxnSpPr>
            <a:cxnSpLocks/>
          </p:cNvCxnSpPr>
          <p:nvPr/>
        </p:nvCxnSpPr>
        <p:spPr bwMode="white">
          <a:xfrm>
            <a:off x="-17417" y="5627370"/>
            <a:ext cx="1484267" cy="190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142294" y="1219200"/>
            <a:ext cx="8329031" cy="2680127"/>
          </a:xfrm>
        </p:spPr>
        <p:txBody>
          <a:bodyPr>
            <a:noAutofit/>
          </a:bodyPr>
          <a:lstStyle>
            <a:lvl1pPr>
              <a:defRPr sz="54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653073" y="6019800"/>
            <a:ext cx="7516442" cy="685800"/>
          </a:xfrm>
        </p:spPr>
        <p:txBody>
          <a:bodyPr>
            <a:normAutofit/>
          </a:bodyPr>
          <a:lstStyle>
            <a:lvl1pPr marL="0" indent="0" algn="l">
              <a:spcBef>
                <a:spcPts val="0"/>
              </a:spcBef>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35" name="Content Placeholder 34">
            <a:extLst>
              <a:ext uri="{FF2B5EF4-FFF2-40B4-BE49-F238E27FC236}">
                <a16:creationId xmlns:a16="http://schemas.microsoft.com/office/drawing/2014/main" id="{74148986-64B4-4E91-8E54-0F4489DEBE94}"/>
              </a:ext>
            </a:extLst>
          </p:cNvPr>
          <p:cNvSpPr>
            <a:spLocks noGrp="1"/>
          </p:cNvSpPr>
          <p:nvPr>
            <p:ph sz="quarter" idx="10"/>
          </p:nvPr>
        </p:nvSpPr>
        <p:spPr>
          <a:xfrm rot="16200000">
            <a:off x="-2086650" y="2543033"/>
            <a:ext cx="5357933"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ED5A375A-DB46-4470-A0F2-65DD72F5709D}"/>
              </a:ext>
            </a:extLst>
          </p:cNvPr>
          <p:cNvPicPr>
            <a:picLocks noChangeAspect="1"/>
          </p:cNvPicPr>
          <p:nvPr userDrawn="1"/>
        </p:nvPicPr>
        <p:blipFill>
          <a:blip r:embed="rId2"/>
          <a:stretch>
            <a:fillRect/>
          </a:stretch>
        </p:blipFill>
        <p:spPr>
          <a:xfrm>
            <a:off x="45484" y="5638800"/>
            <a:ext cx="1198370" cy="1189383"/>
          </a:xfrm>
          <a:prstGeom prst="rect">
            <a:avLst/>
          </a:prstGeom>
        </p:spPr>
      </p:pic>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p:txBody>
          <a:bodyPr vert="eaVert"/>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4">
            <a:extLst>
              <a:ext uri="{FF2B5EF4-FFF2-40B4-BE49-F238E27FC236}">
                <a16:creationId xmlns:a16="http://schemas.microsoft.com/office/drawing/2014/main" id="{340A30C8-AC96-4F39-9EB3-F0D34EF39754}"/>
              </a:ext>
            </a:extLst>
          </p:cNvPr>
          <p:cNvSpPr>
            <a:spLocks noGrp="1"/>
          </p:cNvSpPr>
          <p:nvPr>
            <p:ph sz="quarter" idx="10"/>
          </p:nvPr>
        </p:nvSpPr>
        <p:spPr>
          <a:xfrm rot="16200000">
            <a:off x="-2185254" y="2590066"/>
            <a:ext cx="5357933"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1598613" y="685800"/>
            <a:ext cx="7848599" cy="5486400"/>
          </a:xfrm>
        </p:spPr>
        <p:txBody>
          <a:bodyPr vert="eaVert"/>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5" name="Rectangle 14">
            <a:extLst>
              <a:ext uri="{FF2B5EF4-FFF2-40B4-BE49-F238E27FC236}">
                <a16:creationId xmlns:a16="http://schemas.microsoft.com/office/drawing/2014/main" id="{732BC36B-D723-41C0-A91F-C7788B877BD5}"/>
              </a:ext>
            </a:extLst>
          </p:cNvPr>
          <p:cNvSpPr/>
          <p:nvPr userDrawn="1"/>
        </p:nvSpPr>
        <p:spPr bwMode="gray">
          <a:xfrm>
            <a:off x="12013233" y="0"/>
            <a:ext cx="175592"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a:extLst>
              <a:ext uri="{FF2B5EF4-FFF2-40B4-BE49-F238E27FC236}">
                <a16:creationId xmlns:a16="http://schemas.microsoft.com/office/drawing/2014/main" id="{5BE1EF27-D796-4149-8296-3F52E2DD1DB2}"/>
              </a:ext>
            </a:extLst>
          </p:cNvPr>
          <p:cNvSpPr/>
          <p:nvPr userDrawn="1"/>
        </p:nvSpPr>
        <p:spPr bwMode="gray">
          <a:xfrm>
            <a:off x="3682" y="1301080"/>
            <a:ext cx="375636" cy="5566387"/>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7" name="Picture 16">
            <a:extLst>
              <a:ext uri="{FF2B5EF4-FFF2-40B4-BE49-F238E27FC236}">
                <a16:creationId xmlns:a16="http://schemas.microsoft.com/office/drawing/2014/main" id="{D7E530FE-1CAD-45C6-82A5-3E060468704A}"/>
              </a:ext>
            </a:extLst>
          </p:cNvPr>
          <p:cNvPicPr>
            <a:picLocks noChangeAspect="1"/>
          </p:cNvPicPr>
          <p:nvPr userDrawn="1"/>
        </p:nvPicPr>
        <p:blipFill>
          <a:blip r:embed="rId2"/>
          <a:stretch>
            <a:fillRect/>
          </a:stretch>
        </p:blipFill>
        <p:spPr>
          <a:xfrm>
            <a:off x="66916" y="80271"/>
            <a:ext cx="1198370" cy="1189383"/>
          </a:xfrm>
          <a:prstGeom prst="rect">
            <a:avLst/>
          </a:prstGeom>
        </p:spPr>
      </p:pic>
      <p:sp>
        <p:nvSpPr>
          <p:cNvPr id="20" name="Rectangle 19">
            <a:extLst>
              <a:ext uri="{FF2B5EF4-FFF2-40B4-BE49-F238E27FC236}">
                <a16:creationId xmlns:a16="http://schemas.microsoft.com/office/drawing/2014/main" id="{8C819E94-42CE-41BB-B7EB-F11B1285E6BB}"/>
              </a:ext>
            </a:extLst>
          </p:cNvPr>
          <p:cNvSpPr/>
          <p:nvPr userDrawn="1"/>
        </p:nvSpPr>
        <p:spPr bwMode="gray">
          <a:xfrm>
            <a:off x="451492" y="1301080"/>
            <a:ext cx="375636" cy="5566387"/>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2" name="Rectangle 21">
            <a:extLst>
              <a:ext uri="{FF2B5EF4-FFF2-40B4-BE49-F238E27FC236}">
                <a16:creationId xmlns:a16="http://schemas.microsoft.com/office/drawing/2014/main" id="{50677906-C12D-4869-AE41-3BBB70DAC13E}"/>
              </a:ext>
            </a:extLst>
          </p:cNvPr>
          <p:cNvSpPr/>
          <p:nvPr userDrawn="1"/>
        </p:nvSpPr>
        <p:spPr bwMode="gray">
          <a:xfrm>
            <a:off x="899302" y="1301080"/>
            <a:ext cx="375636" cy="5566387"/>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310" y="3751322"/>
            <a:ext cx="4378445"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23" name="Straight Connector 22"/>
          <p:cNvCxnSpPr/>
          <p:nvPr/>
        </p:nvCxnSpPr>
        <p:spPr bwMode="white">
          <a:xfrm>
            <a:off x="1206104"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701254" y="0"/>
            <a:ext cx="487571" cy="609600"/>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352212" y="0"/>
            <a:ext cx="304721" cy="609600"/>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21093" y="0"/>
            <a:ext cx="721297" cy="609600"/>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1986495" y="0"/>
            <a:ext cx="9321396" cy="609600"/>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2" name="Rectangle 31"/>
          <p:cNvSpPr/>
          <p:nvPr/>
        </p:nvSpPr>
        <p:spPr bwMode="black">
          <a:xfrm>
            <a:off x="-12103" y="0"/>
            <a:ext cx="1201360" cy="609600"/>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25" name="Picture 24">
            <a:extLst>
              <a:ext uri="{FF2B5EF4-FFF2-40B4-BE49-F238E27FC236}">
                <a16:creationId xmlns:a16="http://schemas.microsoft.com/office/drawing/2014/main" id="{CB0C0C91-2D61-499F-ACA0-DE8BF0F7F2F2}"/>
              </a:ext>
            </a:extLst>
          </p:cNvPr>
          <p:cNvPicPr>
            <a:picLocks noChangeAspect="1"/>
          </p:cNvPicPr>
          <p:nvPr userDrawn="1"/>
        </p:nvPicPr>
        <p:blipFill>
          <a:blip r:embed="rId2"/>
          <a:stretch>
            <a:fillRect/>
          </a:stretch>
        </p:blipFill>
        <p:spPr>
          <a:xfrm>
            <a:off x="19507" y="5653708"/>
            <a:ext cx="1198370" cy="1189383"/>
          </a:xfrm>
          <a:prstGeom prst="rect">
            <a:avLst/>
          </a:prstGeom>
        </p:spPr>
      </p:pic>
      <p:grpSp>
        <p:nvGrpSpPr>
          <p:cNvPr id="5" name="Group 4">
            <a:extLst>
              <a:ext uri="{FF2B5EF4-FFF2-40B4-BE49-F238E27FC236}">
                <a16:creationId xmlns:a16="http://schemas.microsoft.com/office/drawing/2014/main" id="{27464508-8AFA-49A7-BDA8-5B5F0034AA6E}"/>
              </a:ext>
            </a:extLst>
          </p:cNvPr>
          <p:cNvGrpSpPr/>
          <p:nvPr userDrawn="1"/>
        </p:nvGrpSpPr>
        <p:grpSpPr>
          <a:xfrm>
            <a:off x="1300696" y="6230280"/>
            <a:ext cx="10888129" cy="612811"/>
            <a:chOff x="285814" y="847583"/>
            <a:chExt cx="12200928" cy="612811"/>
          </a:xfrm>
        </p:grpSpPr>
        <p:sp>
          <p:nvSpPr>
            <p:cNvPr id="45" name="Rectangle 44">
              <a:extLst>
                <a:ext uri="{FF2B5EF4-FFF2-40B4-BE49-F238E27FC236}">
                  <a16:creationId xmlns:a16="http://schemas.microsoft.com/office/drawing/2014/main" id="{661CA5FC-A699-4B63-AD2E-81C9B8CE0586}"/>
                </a:ext>
              </a:extLst>
            </p:cNvPr>
            <p:cNvSpPr/>
            <p:nvPr userDrawn="1"/>
          </p:nvSpPr>
          <p:spPr bwMode="black">
            <a:xfrm>
              <a:off x="11999171" y="850794"/>
              <a:ext cx="487571" cy="609600"/>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46" name="Rectangle 45">
              <a:extLst>
                <a:ext uri="{FF2B5EF4-FFF2-40B4-BE49-F238E27FC236}">
                  <a16:creationId xmlns:a16="http://schemas.microsoft.com/office/drawing/2014/main" id="{5F8E5C66-917B-4D8C-8412-CBA2CB996E1A}"/>
                </a:ext>
              </a:extLst>
            </p:cNvPr>
            <p:cNvSpPr/>
            <p:nvPr userDrawn="1"/>
          </p:nvSpPr>
          <p:spPr bwMode="gray">
            <a:xfrm>
              <a:off x="11650129" y="850794"/>
              <a:ext cx="304721" cy="609600"/>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47" name="Rectangle 46">
              <a:extLst>
                <a:ext uri="{FF2B5EF4-FFF2-40B4-BE49-F238E27FC236}">
                  <a16:creationId xmlns:a16="http://schemas.microsoft.com/office/drawing/2014/main" id="{B36DCFC6-1B09-41A8-937E-6298F8FB5972}"/>
                </a:ext>
              </a:extLst>
            </p:cNvPr>
            <p:cNvSpPr/>
            <p:nvPr userDrawn="1"/>
          </p:nvSpPr>
          <p:spPr bwMode="gray">
            <a:xfrm>
              <a:off x="1519010" y="850794"/>
              <a:ext cx="721297" cy="609600"/>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48" name="Rectangle 47">
              <a:extLst>
                <a:ext uri="{FF2B5EF4-FFF2-40B4-BE49-F238E27FC236}">
                  <a16:creationId xmlns:a16="http://schemas.microsoft.com/office/drawing/2014/main" id="{77BB9C7E-DCB7-49D7-BD85-B33884A3A163}"/>
                </a:ext>
              </a:extLst>
            </p:cNvPr>
            <p:cNvSpPr/>
            <p:nvPr userDrawn="1"/>
          </p:nvSpPr>
          <p:spPr bwMode="ltGray">
            <a:xfrm>
              <a:off x="2284412" y="850794"/>
              <a:ext cx="9321396" cy="609600"/>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49" name="Rectangle 48">
              <a:extLst>
                <a:ext uri="{FF2B5EF4-FFF2-40B4-BE49-F238E27FC236}">
                  <a16:creationId xmlns:a16="http://schemas.microsoft.com/office/drawing/2014/main" id="{7B2ADE9A-C5F8-49F7-9FD5-EC67249AB138}"/>
                </a:ext>
              </a:extLst>
            </p:cNvPr>
            <p:cNvSpPr/>
            <p:nvPr userDrawn="1"/>
          </p:nvSpPr>
          <p:spPr bwMode="black">
            <a:xfrm>
              <a:off x="285814" y="847583"/>
              <a:ext cx="1201360" cy="609600"/>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sz="half" idx="1"/>
          </p:nvPr>
        </p:nvSpPr>
        <p:spPr>
          <a:xfrm>
            <a:off x="1593436" y="1600200"/>
            <a:ext cx="4814586" cy="4572000"/>
          </a:xfrm>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561651" y="1600200"/>
            <a:ext cx="4814586" cy="4572000"/>
          </a:xfrm>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4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800" baseline="0"/>
            </a:lvl6pPr>
            <a:lvl7pPr>
              <a:defRPr sz="1800" baseline="0"/>
            </a:lvl7pPr>
            <a:lvl8pPr>
              <a:defRPr sz="1800" baseline="0"/>
            </a:lvl8pPr>
            <a:lvl9pPr>
              <a:defRPr sz="1800"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2A31EAE5-A021-4E65-9468-1E490C768751}"/>
              </a:ext>
            </a:extLst>
          </p:cNvPr>
          <p:cNvSpPr>
            <a:spLocks noGrp="1"/>
          </p:cNvSpPr>
          <p:nvPr>
            <p:ph sz="quarter" idx="10"/>
          </p:nvPr>
        </p:nvSpPr>
        <p:spPr>
          <a:xfrm rot="16200000">
            <a:off x="-1964745" y="3533195"/>
            <a:ext cx="4764518"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600"/>
            </a:lvl6pPr>
            <a:lvl7pPr>
              <a:defRPr sz="1600"/>
            </a:lvl7pPr>
            <a:lvl8pPr>
              <a:defRPr sz="1600" baseline="0"/>
            </a:lvl8pPr>
            <a:lvl9pPr>
              <a:defRPr sz="1600"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34">
            <a:extLst>
              <a:ext uri="{FF2B5EF4-FFF2-40B4-BE49-F238E27FC236}">
                <a16:creationId xmlns:a16="http://schemas.microsoft.com/office/drawing/2014/main" id="{B69D924A-77A9-404C-8654-7E337CD19212}"/>
              </a:ext>
            </a:extLst>
          </p:cNvPr>
          <p:cNvSpPr>
            <a:spLocks noGrp="1"/>
          </p:cNvSpPr>
          <p:nvPr>
            <p:ph sz="quarter" idx="10"/>
          </p:nvPr>
        </p:nvSpPr>
        <p:spPr>
          <a:xfrm rot="16200000">
            <a:off x="-2000589" y="3574818"/>
            <a:ext cx="4683804"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2" y="152400"/>
            <a:ext cx="9782801" cy="12398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34">
            <a:extLst>
              <a:ext uri="{FF2B5EF4-FFF2-40B4-BE49-F238E27FC236}">
                <a16:creationId xmlns:a16="http://schemas.microsoft.com/office/drawing/2014/main" id="{16F20277-2F86-417E-AFBB-F5EB08EBC18B}"/>
              </a:ext>
            </a:extLst>
          </p:cNvPr>
          <p:cNvSpPr>
            <a:spLocks noGrp="1"/>
          </p:cNvSpPr>
          <p:nvPr>
            <p:ph sz="quarter" idx="10"/>
          </p:nvPr>
        </p:nvSpPr>
        <p:spPr>
          <a:xfrm rot="16200000">
            <a:off x="-1888391" y="3258402"/>
            <a:ext cx="4459408"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2DD09C2-9597-42F1-89CD-6BF1337F7CF5}"/>
              </a:ext>
            </a:extLst>
          </p:cNvPr>
          <p:cNvSpPr/>
          <p:nvPr userDrawn="1"/>
        </p:nvSpPr>
        <p:spPr bwMode="gray">
          <a:xfrm>
            <a:off x="12013233" y="0"/>
            <a:ext cx="175592"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Content Placeholder 34">
            <a:extLst>
              <a:ext uri="{FF2B5EF4-FFF2-40B4-BE49-F238E27FC236}">
                <a16:creationId xmlns:a16="http://schemas.microsoft.com/office/drawing/2014/main" id="{B953F5C7-83C7-4F55-8983-36F276AF7F35}"/>
              </a:ext>
            </a:extLst>
          </p:cNvPr>
          <p:cNvSpPr>
            <a:spLocks noGrp="1"/>
          </p:cNvSpPr>
          <p:nvPr>
            <p:ph sz="quarter" idx="10"/>
          </p:nvPr>
        </p:nvSpPr>
        <p:spPr>
          <a:xfrm rot="16200000">
            <a:off x="-1685191" y="3969604"/>
            <a:ext cx="4357808"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F54ED39-5203-4811-BD90-87E685031739}"/>
              </a:ext>
            </a:extLst>
          </p:cNvPr>
          <p:cNvSpPr/>
          <p:nvPr userDrawn="1"/>
        </p:nvSpPr>
        <p:spPr bwMode="gray">
          <a:xfrm>
            <a:off x="3682" y="1301080"/>
            <a:ext cx="375636" cy="5566387"/>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9" name="Picture 8">
            <a:extLst>
              <a:ext uri="{FF2B5EF4-FFF2-40B4-BE49-F238E27FC236}">
                <a16:creationId xmlns:a16="http://schemas.microsoft.com/office/drawing/2014/main" id="{D232D921-95EF-49CF-8E02-279582902FD4}"/>
              </a:ext>
            </a:extLst>
          </p:cNvPr>
          <p:cNvPicPr>
            <a:picLocks noChangeAspect="1"/>
          </p:cNvPicPr>
          <p:nvPr userDrawn="1"/>
        </p:nvPicPr>
        <p:blipFill>
          <a:blip r:embed="rId2"/>
          <a:stretch>
            <a:fillRect/>
          </a:stretch>
        </p:blipFill>
        <p:spPr>
          <a:xfrm>
            <a:off x="66916" y="80271"/>
            <a:ext cx="1198370" cy="1189383"/>
          </a:xfrm>
          <a:prstGeom prst="rect">
            <a:avLst/>
          </a:prstGeom>
        </p:spPr>
      </p:pic>
      <p:sp>
        <p:nvSpPr>
          <p:cNvPr id="12" name="Rectangle 11">
            <a:extLst>
              <a:ext uri="{FF2B5EF4-FFF2-40B4-BE49-F238E27FC236}">
                <a16:creationId xmlns:a16="http://schemas.microsoft.com/office/drawing/2014/main" id="{AF350B07-0D40-45F8-AA59-7804E75F6E9B}"/>
              </a:ext>
            </a:extLst>
          </p:cNvPr>
          <p:cNvSpPr/>
          <p:nvPr userDrawn="1"/>
        </p:nvSpPr>
        <p:spPr bwMode="gray">
          <a:xfrm>
            <a:off x="451492" y="1301080"/>
            <a:ext cx="375636" cy="5566387"/>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5" name="Rectangle 14">
            <a:extLst>
              <a:ext uri="{FF2B5EF4-FFF2-40B4-BE49-F238E27FC236}">
                <a16:creationId xmlns:a16="http://schemas.microsoft.com/office/drawing/2014/main" id="{B7C629E3-D268-4706-A094-F7DC2530C05D}"/>
              </a:ext>
            </a:extLst>
          </p:cNvPr>
          <p:cNvSpPr/>
          <p:nvPr userDrawn="1"/>
        </p:nvSpPr>
        <p:spPr bwMode="gray">
          <a:xfrm>
            <a:off x="899302" y="1301080"/>
            <a:ext cx="375636" cy="5566387"/>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white">
          <a:xfrm>
            <a:off x="1367198" y="259932"/>
            <a:ext cx="3293422" cy="1371600"/>
          </a:xfrm>
        </p:spPr>
        <p:txBody>
          <a:bodyPr anchor="b">
            <a:normAutofit/>
          </a:bodyPr>
          <a:lstStyle>
            <a:lvl1pPr algn="l">
              <a:defRPr sz="2800" b="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5180250" y="482600"/>
            <a:ext cx="6705361" cy="5689600"/>
          </a:xfrm>
        </p:spPr>
        <p:txBody>
          <a:bodyPr>
            <a:normAutofit/>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baseline="0"/>
            </a:lvl8pPr>
            <a:lvl9pPr>
              <a:defRPr sz="1800"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bwMode="white">
          <a:xfrm>
            <a:off x="1367198" y="1838739"/>
            <a:ext cx="3293422" cy="4343400"/>
          </a:xfrm>
        </p:spPr>
        <p:txBody>
          <a:bodyPr>
            <a:normAutofit/>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Rectangle 13">
            <a:extLst>
              <a:ext uri="{FF2B5EF4-FFF2-40B4-BE49-F238E27FC236}">
                <a16:creationId xmlns:a16="http://schemas.microsoft.com/office/drawing/2014/main" id="{43D2BAD3-C719-47E9-B936-4696D26AD6C9}"/>
              </a:ext>
            </a:extLst>
          </p:cNvPr>
          <p:cNvSpPr/>
          <p:nvPr userDrawn="1"/>
        </p:nvSpPr>
        <p:spPr bwMode="gray">
          <a:xfrm>
            <a:off x="12013233" y="0"/>
            <a:ext cx="175592"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Content Placeholder 34">
            <a:extLst>
              <a:ext uri="{FF2B5EF4-FFF2-40B4-BE49-F238E27FC236}">
                <a16:creationId xmlns:a16="http://schemas.microsoft.com/office/drawing/2014/main" id="{D52CBC90-08A3-47C5-A911-0E0C0E2C8BAE}"/>
              </a:ext>
            </a:extLst>
          </p:cNvPr>
          <p:cNvSpPr>
            <a:spLocks noGrp="1"/>
          </p:cNvSpPr>
          <p:nvPr>
            <p:ph sz="quarter" idx="10"/>
          </p:nvPr>
        </p:nvSpPr>
        <p:spPr>
          <a:xfrm rot="16200000">
            <a:off x="-1626023" y="4150253"/>
            <a:ext cx="4261906" cy="533401"/>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16BEBFA7-8F85-4BB2-B689-E578588C2509}"/>
              </a:ext>
            </a:extLst>
          </p:cNvPr>
          <p:cNvSpPr/>
          <p:nvPr userDrawn="1"/>
        </p:nvSpPr>
        <p:spPr bwMode="gray">
          <a:xfrm>
            <a:off x="3682" y="1301080"/>
            <a:ext cx="375636" cy="5566387"/>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5" name="Picture 14">
            <a:extLst>
              <a:ext uri="{FF2B5EF4-FFF2-40B4-BE49-F238E27FC236}">
                <a16:creationId xmlns:a16="http://schemas.microsoft.com/office/drawing/2014/main" id="{D5C611BE-3DFD-4705-85CE-C4417034BBFF}"/>
              </a:ext>
            </a:extLst>
          </p:cNvPr>
          <p:cNvPicPr>
            <a:picLocks noChangeAspect="1"/>
          </p:cNvPicPr>
          <p:nvPr userDrawn="1"/>
        </p:nvPicPr>
        <p:blipFill>
          <a:blip r:embed="rId2"/>
          <a:stretch>
            <a:fillRect/>
          </a:stretch>
        </p:blipFill>
        <p:spPr>
          <a:xfrm>
            <a:off x="66916" y="80271"/>
            <a:ext cx="1198370" cy="1189383"/>
          </a:xfrm>
          <a:prstGeom prst="rect">
            <a:avLst/>
          </a:prstGeom>
        </p:spPr>
      </p:pic>
      <p:sp>
        <p:nvSpPr>
          <p:cNvPr id="16" name="Rectangle 15">
            <a:extLst>
              <a:ext uri="{FF2B5EF4-FFF2-40B4-BE49-F238E27FC236}">
                <a16:creationId xmlns:a16="http://schemas.microsoft.com/office/drawing/2014/main" id="{16B27B71-75EC-4A87-B6B3-696D3FBB0738}"/>
              </a:ext>
            </a:extLst>
          </p:cNvPr>
          <p:cNvSpPr/>
          <p:nvPr userDrawn="1"/>
        </p:nvSpPr>
        <p:spPr bwMode="gray">
          <a:xfrm>
            <a:off x="451492" y="1301080"/>
            <a:ext cx="375636" cy="5566387"/>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9" name="Rectangle 18">
            <a:extLst>
              <a:ext uri="{FF2B5EF4-FFF2-40B4-BE49-F238E27FC236}">
                <a16:creationId xmlns:a16="http://schemas.microsoft.com/office/drawing/2014/main" id="{D117E923-FD26-49A7-BBB2-AAE14D439B46}"/>
              </a:ext>
            </a:extLst>
          </p:cNvPr>
          <p:cNvSpPr/>
          <p:nvPr userDrawn="1"/>
        </p:nvSpPr>
        <p:spPr bwMode="gray">
          <a:xfrm>
            <a:off x="899302" y="1301080"/>
            <a:ext cx="375636" cy="5566387"/>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bwMode="ltGray">
          <a:xfrm>
            <a:off x="4898162" y="-7573"/>
            <a:ext cx="701703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414847" y="251618"/>
            <a:ext cx="3293422" cy="1371600"/>
          </a:xfrm>
        </p:spPr>
        <p:txBody>
          <a:bodyPr anchor="b">
            <a:normAutofit/>
          </a:bodyPr>
          <a:lstStyle>
            <a:lvl1pPr algn="l">
              <a:defRPr sz="2800" b="0" cap="all" baseline="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336821" y="1828800"/>
            <a:ext cx="3293422" cy="4343400"/>
          </a:xfrm>
        </p:spPr>
        <p:txBody>
          <a:bodyPr>
            <a:normAutofit/>
          </a:bodyPr>
          <a:lstStyle>
            <a:lvl1pPr marL="0" indent="0">
              <a:buNone/>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5180250" y="6356351"/>
            <a:ext cx="1218883" cy="365125"/>
          </a:xfrm>
          <a:prstGeom prst="rect">
            <a:avLst/>
          </a:prstGeom>
        </p:spPr>
        <p:txBody>
          <a:bodyPr/>
          <a:lstStyle>
            <a:lvl1pPr>
              <a:defRPr baseline="0">
                <a:solidFill>
                  <a:schemeClr val="tx2"/>
                </a:solidFill>
              </a:defRPr>
            </a:lvl1pPr>
          </a:lstStyle>
          <a:p>
            <a:fld id="{C2C6F8EA-316C-41DE-B9A4-EDCC3A85ED9A}" type="datetimeFigureOut">
              <a:rPr lang="en-US" smtClean="0"/>
              <a:pPr/>
              <a:t>7/1/24</a:t>
            </a:fld>
            <a:endParaRPr lang="en-US" dirty="0"/>
          </a:p>
        </p:txBody>
      </p:sp>
      <p:sp>
        <p:nvSpPr>
          <p:cNvPr id="6" name="Footer Placeholder 5"/>
          <p:cNvSpPr>
            <a:spLocks noGrp="1"/>
          </p:cNvSpPr>
          <p:nvPr>
            <p:ph type="ftr" sz="quarter" idx="11"/>
          </p:nvPr>
        </p:nvSpPr>
        <p:spPr>
          <a:xfrm>
            <a:off x="6595933" y="6356351"/>
            <a:ext cx="3974065" cy="365125"/>
          </a:xfrm>
          <a:prstGeom prst="rect">
            <a:avLst/>
          </a:prstGeom>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a:xfrm>
            <a:off x="10766796" y="6356351"/>
            <a:ext cx="609441" cy="365125"/>
          </a:xfrm>
          <a:prstGeom prst="rect">
            <a:avLst/>
          </a:prstGeom>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9AEEE4-C04D-4738-92D9-02FC4816E608}"/>
              </a:ext>
            </a:extLst>
          </p:cNvPr>
          <p:cNvSpPr/>
          <p:nvPr userDrawn="1"/>
        </p:nvSpPr>
        <p:spPr bwMode="gray">
          <a:xfrm>
            <a:off x="12013233" y="0"/>
            <a:ext cx="175592"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4" name="Rectangle 13">
            <a:extLst>
              <a:ext uri="{FF2B5EF4-FFF2-40B4-BE49-F238E27FC236}">
                <a16:creationId xmlns:a16="http://schemas.microsoft.com/office/drawing/2014/main" id="{E8DEB079-C107-4854-9B02-FD2DB5804D30}"/>
              </a:ext>
            </a:extLst>
          </p:cNvPr>
          <p:cNvSpPr/>
          <p:nvPr userDrawn="1"/>
        </p:nvSpPr>
        <p:spPr bwMode="gray">
          <a:xfrm>
            <a:off x="3682" y="1301080"/>
            <a:ext cx="375636" cy="5566387"/>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pic>
        <p:nvPicPr>
          <p:cNvPr id="15" name="Picture 14">
            <a:extLst>
              <a:ext uri="{FF2B5EF4-FFF2-40B4-BE49-F238E27FC236}">
                <a16:creationId xmlns:a16="http://schemas.microsoft.com/office/drawing/2014/main" id="{E95DD818-CD04-436E-893C-43264C059E3E}"/>
              </a:ext>
            </a:extLst>
          </p:cNvPr>
          <p:cNvPicPr>
            <a:picLocks noChangeAspect="1"/>
          </p:cNvPicPr>
          <p:nvPr userDrawn="1"/>
        </p:nvPicPr>
        <p:blipFill>
          <a:blip r:embed="rId2"/>
          <a:stretch>
            <a:fillRect/>
          </a:stretch>
        </p:blipFill>
        <p:spPr>
          <a:xfrm>
            <a:off x="66916" y="80271"/>
            <a:ext cx="1198370" cy="1189383"/>
          </a:xfrm>
          <a:prstGeom prst="rect">
            <a:avLst/>
          </a:prstGeom>
        </p:spPr>
      </p:pic>
      <p:sp>
        <p:nvSpPr>
          <p:cNvPr id="16" name="Rectangle 15">
            <a:extLst>
              <a:ext uri="{FF2B5EF4-FFF2-40B4-BE49-F238E27FC236}">
                <a16:creationId xmlns:a16="http://schemas.microsoft.com/office/drawing/2014/main" id="{94C8AFAE-718F-497E-A388-AD836B98D8C6}"/>
              </a:ext>
            </a:extLst>
          </p:cNvPr>
          <p:cNvSpPr/>
          <p:nvPr userDrawn="1"/>
        </p:nvSpPr>
        <p:spPr bwMode="gray">
          <a:xfrm>
            <a:off x="451492" y="1301080"/>
            <a:ext cx="375636" cy="5566387"/>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9" name="Rectangle 18">
            <a:extLst>
              <a:ext uri="{FF2B5EF4-FFF2-40B4-BE49-F238E27FC236}">
                <a16:creationId xmlns:a16="http://schemas.microsoft.com/office/drawing/2014/main" id="{2EDCC516-F2C1-487C-A21C-5D72C4FDAF38}"/>
              </a:ext>
            </a:extLst>
          </p:cNvPr>
          <p:cNvSpPr/>
          <p:nvPr userDrawn="1"/>
        </p:nvSpPr>
        <p:spPr bwMode="gray">
          <a:xfrm>
            <a:off x="899302" y="1301080"/>
            <a:ext cx="375636" cy="5566387"/>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2013233" y="0"/>
            <a:ext cx="175592" cy="6858000"/>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gray">
          <a:xfrm>
            <a:off x="3682" y="1301080"/>
            <a:ext cx="375636" cy="5566387"/>
          </a:xfrm>
          <a:prstGeom prst="rect">
            <a:avLst/>
          </a:prstGeom>
          <a:solidFill>
            <a:srgbClr val="36A5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pic>
        <p:nvPicPr>
          <p:cNvPr id="8" name="Picture 7">
            <a:extLst>
              <a:ext uri="{FF2B5EF4-FFF2-40B4-BE49-F238E27FC236}">
                <a16:creationId xmlns:a16="http://schemas.microsoft.com/office/drawing/2014/main" id="{9208FDEE-14D3-4F1D-BF4A-E076DB5480F3}"/>
              </a:ext>
            </a:extLst>
          </p:cNvPr>
          <p:cNvPicPr>
            <a:picLocks noChangeAspect="1"/>
          </p:cNvPicPr>
          <p:nvPr userDrawn="1"/>
        </p:nvPicPr>
        <p:blipFill>
          <a:blip r:embed="rId13"/>
          <a:stretch>
            <a:fillRect/>
          </a:stretch>
        </p:blipFill>
        <p:spPr>
          <a:xfrm>
            <a:off x="66916" y="80271"/>
            <a:ext cx="1198370" cy="1189383"/>
          </a:xfrm>
          <a:prstGeom prst="rect">
            <a:avLst/>
          </a:prstGeom>
        </p:spPr>
      </p:pic>
      <p:sp>
        <p:nvSpPr>
          <p:cNvPr id="16" name="Rectangle 15">
            <a:extLst>
              <a:ext uri="{FF2B5EF4-FFF2-40B4-BE49-F238E27FC236}">
                <a16:creationId xmlns:a16="http://schemas.microsoft.com/office/drawing/2014/main" id="{C18B5787-9496-4233-9C01-C5286E988311}"/>
              </a:ext>
            </a:extLst>
          </p:cNvPr>
          <p:cNvSpPr/>
          <p:nvPr userDrawn="1"/>
        </p:nvSpPr>
        <p:spPr bwMode="gray">
          <a:xfrm>
            <a:off x="451492" y="1301080"/>
            <a:ext cx="375636" cy="5566387"/>
          </a:xfrm>
          <a:prstGeom prst="rect">
            <a:avLst/>
          </a:prstGeom>
          <a:solidFill>
            <a:srgbClr val="8461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7" name="Rectangle 16">
            <a:extLst>
              <a:ext uri="{FF2B5EF4-FFF2-40B4-BE49-F238E27FC236}">
                <a16:creationId xmlns:a16="http://schemas.microsoft.com/office/drawing/2014/main" id="{EB976451-4F65-476F-8D85-4D57B64317B7}"/>
              </a:ext>
            </a:extLst>
          </p:cNvPr>
          <p:cNvSpPr/>
          <p:nvPr userDrawn="1"/>
        </p:nvSpPr>
        <p:spPr bwMode="gray">
          <a:xfrm>
            <a:off x="899302" y="1301080"/>
            <a:ext cx="375636" cy="5566387"/>
          </a:xfrm>
          <a:prstGeom prst="rect">
            <a:avLst/>
          </a:prstGeom>
          <a:solidFill>
            <a:srgbClr val="4E62C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Arial Rounded MT Bold" panose="020F0704030504030204" pitchFamily="34" charset="0"/>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Arial Rounded MT Bold" panose="020F0704030504030204" pitchFamily="34" charset="0"/>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Arial Rounded MT Bold" panose="020F0704030504030204" pitchFamily="34" charset="0"/>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Arial Rounded MT Bold" panose="020F0704030504030204" pitchFamily="34" charset="0"/>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Arial Rounded MT Bold" panose="020F0704030504030204" pitchFamily="34" charset="0"/>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Arial Rounded MT Bold" panose="020F0704030504030204" pitchFamily="34" charset="0"/>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H7CH2-8YHxo?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ideo" Target="https://www.youtube.com/embed/DMYvRuQP3DQ?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video" Target="https://www.youtube.com/embed/eVEwl-RIND0?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diagramLayout" Target="../diagrams/layout1.xml"/><Relationship Id="rId12" Type="http://schemas.openxmlformats.org/officeDocument/2006/relationships/hyperlink" Target="http://www.neuroscientificallychallenged.com/blog/know-your-brain-vestibular-syste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Data" Target="../diagrams/data1.xml"/><Relationship Id="rId11" Type="http://schemas.openxmlformats.org/officeDocument/2006/relationships/image" Target="../media/image25.jpg"/><Relationship Id="rId5" Type="http://schemas.openxmlformats.org/officeDocument/2006/relationships/hyperlink" Target="http://commons.wikimedia.org/wiki/File:Oxygen480-devices-audio-headphones.svg" TargetMode="External"/><Relationship Id="rId10" Type="http://schemas.microsoft.com/office/2007/relationships/diagramDrawing" Target="../diagrams/drawing1.xml"/><Relationship Id="rId4" Type="http://schemas.openxmlformats.org/officeDocument/2006/relationships/image" Target="../media/image24.png"/><Relationship Id="rId9" Type="http://schemas.openxmlformats.org/officeDocument/2006/relationships/diagramColors" Target="../diagrams/colors1.xml"/><Relationship Id="rId14" Type="http://schemas.openxmlformats.org/officeDocument/2006/relationships/hyperlink" Target="http://aimeemaree.inf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eVEwl-RIND0?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https://player.vimeo.com/video/277110378?app_id=12296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midnytesketch.deviantart.com/art/Trixie-s-Arrow-340785034"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ezadmin.tistory.com/68" TargetMode="External"/><Relationship Id="rId5" Type="http://schemas.openxmlformats.org/officeDocument/2006/relationships/image" Target="../media/image5.jpeg"/><Relationship Id="rId4" Type="http://schemas.openxmlformats.org/officeDocument/2006/relationships/hyperlink" Target="http://aspiringprofessionalshub.com/2015/10/15/bridging-the-skills-gap-are-you-skilled-to-kill/"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Wikimedia-research.png" TargetMode="External"/><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hyperlink" Target="https://pixabay.com/en/brain-cognition-design-art-2029391/"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D6466E-FD08-4815-B2AB-6FF86E6D16DD}"/>
              </a:ext>
            </a:extLst>
          </p:cNvPr>
          <p:cNvGrpSpPr/>
          <p:nvPr/>
        </p:nvGrpSpPr>
        <p:grpSpPr>
          <a:xfrm>
            <a:off x="2360612" y="1066800"/>
            <a:ext cx="8839200" cy="3505200"/>
            <a:chOff x="1553035" y="1656648"/>
            <a:chExt cx="3618087" cy="805761"/>
          </a:xfrm>
        </p:grpSpPr>
        <p:sp>
          <p:nvSpPr>
            <p:cNvPr id="22" name="Rectangle: Rounded Corners 21">
              <a:extLst>
                <a:ext uri="{FF2B5EF4-FFF2-40B4-BE49-F238E27FC236}">
                  <a16:creationId xmlns:a16="http://schemas.microsoft.com/office/drawing/2014/main" id="{DC5E92EA-8A80-45CB-96BD-AA6BC0FC062D}"/>
                </a:ext>
              </a:extLst>
            </p:cNvPr>
            <p:cNvSpPr/>
            <p:nvPr/>
          </p:nvSpPr>
          <p:spPr>
            <a:xfrm rot="28246">
              <a:off x="1619861" y="1691550"/>
              <a:ext cx="3484441" cy="735814"/>
            </a:xfrm>
            <a:prstGeom prst="roundRect">
              <a:avLst/>
            </a:prstGeom>
            <a:noFill/>
            <a:ln>
              <a:solidFill>
                <a:srgbClr val="339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Rectangle: Rounded Corners 23">
              <a:extLst>
                <a:ext uri="{FF2B5EF4-FFF2-40B4-BE49-F238E27FC236}">
                  <a16:creationId xmlns:a16="http://schemas.microsoft.com/office/drawing/2014/main" id="{780FD5E3-C73D-4964-B12A-77BF5F62EFC3}"/>
                </a:ext>
              </a:extLst>
            </p:cNvPr>
            <p:cNvSpPr/>
            <p:nvPr/>
          </p:nvSpPr>
          <p:spPr>
            <a:xfrm rot="28246">
              <a:off x="1553035" y="1656648"/>
              <a:ext cx="3618087" cy="80576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831C442-23B0-450A-83F7-74CE6C6464CD}"/>
              </a:ext>
            </a:extLst>
          </p:cNvPr>
          <p:cNvSpPr/>
          <p:nvPr/>
        </p:nvSpPr>
        <p:spPr>
          <a:xfrm>
            <a:off x="2510865" y="2234315"/>
            <a:ext cx="8307947" cy="2308324"/>
          </a:xfrm>
          <a:prstGeom prst="rect">
            <a:avLst/>
          </a:prstGeom>
        </p:spPr>
        <p:txBody>
          <a:bodyPr wrap="square">
            <a:spAutoFit/>
          </a:bodyPr>
          <a:lstStyle/>
          <a:p>
            <a:pPr algn="ctr"/>
            <a:r>
              <a:rPr lang="en-US" sz="3600" b="1" dirty="0">
                <a:solidFill>
                  <a:srgbClr val="4050A7"/>
                </a:solidFill>
                <a:latin typeface="Verdana" panose="020B0604030504040204" pitchFamily="34" charset="0"/>
                <a:ea typeface="Verdana" panose="020B0604030504040204" pitchFamily="34" charset="0"/>
                <a:cs typeface="Verdana" panose="020B0604030504040204" pitchFamily="34" charset="0"/>
              </a:rPr>
              <a:t>Naturalistic or Biblical View of Human Development: Renewing the Mind</a:t>
            </a:r>
          </a:p>
          <a:p>
            <a:pPr algn="ctr"/>
            <a:r>
              <a:rPr lang="en-US" sz="3600" b="1" dirty="0">
                <a:solidFill>
                  <a:srgbClr val="4050A7"/>
                </a:solidFill>
                <a:latin typeface="Verdana" panose="020B0604030504040204" pitchFamily="34" charset="0"/>
                <a:ea typeface="Verdana" panose="020B0604030504040204" pitchFamily="34" charset="0"/>
                <a:cs typeface="Verdana" panose="020B0604030504040204" pitchFamily="34" charset="0"/>
              </a:rPr>
              <a:t>Dr. Carol Brown Ed.D</a:t>
            </a:r>
          </a:p>
        </p:txBody>
      </p:sp>
    </p:spTree>
    <p:extLst>
      <p:ext uri="{BB962C8B-B14F-4D97-AF65-F5344CB8AC3E}">
        <p14:creationId xmlns:p14="http://schemas.microsoft.com/office/powerpoint/2010/main" val="207010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19FC3D-EA14-4F89-9675-E38430041EFE}"/>
              </a:ext>
            </a:extLst>
          </p:cNvPr>
          <p:cNvSpPr txBox="1">
            <a:spLocks/>
          </p:cNvSpPr>
          <p:nvPr/>
        </p:nvSpPr>
        <p:spPr>
          <a:xfrm>
            <a:off x="1293812" y="235671"/>
            <a:ext cx="10895013" cy="1212129"/>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i="1" dirty="0"/>
              <a:t>To have a voice for those who have no voice and sit at the academic table</a:t>
            </a:r>
          </a:p>
          <a:p>
            <a:r>
              <a:rPr lang="en-US" sz="3300" dirty="0"/>
              <a:t>    </a:t>
            </a:r>
          </a:p>
          <a:p>
            <a:r>
              <a:rPr lang="en-US" sz="3300" dirty="0"/>
              <a:t>Research Study with Specific Learning Disorders</a:t>
            </a:r>
          </a:p>
        </p:txBody>
      </p:sp>
      <p:sp>
        <p:nvSpPr>
          <p:cNvPr id="5" name="TextBox 4">
            <a:extLst>
              <a:ext uri="{FF2B5EF4-FFF2-40B4-BE49-F238E27FC236}">
                <a16:creationId xmlns:a16="http://schemas.microsoft.com/office/drawing/2014/main" id="{FFC2B1A4-53CE-FE45-8B0D-FEB44AB122A5}"/>
              </a:ext>
            </a:extLst>
          </p:cNvPr>
          <p:cNvSpPr txBox="1"/>
          <p:nvPr/>
        </p:nvSpPr>
        <p:spPr>
          <a:xfrm>
            <a:off x="1293812" y="1600200"/>
            <a:ext cx="38281531" cy="5909310"/>
          </a:xfrm>
          <a:prstGeom prst="rect">
            <a:avLst/>
          </a:prstGeom>
          <a:noFill/>
        </p:spPr>
        <p:txBody>
          <a:bodyPr wrap="square" rtlCol="0">
            <a:spAutoFit/>
          </a:bodyPr>
          <a:lstStyle/>
          <a:p>
            <a:r>
              <a:rPr lang="en-US" b="1" dirty="0">
                <a:solidFill>
                  <a:srgbClr val="7030A0"/>
                </a:solidFill>
              </a:rPr>
              <a:t>Thirty-two</a:t>
            </a:r>
            <a:r>
              <a:rPr lang="en-US" dirty="0"/>
              <a:t> </a:t>
            </a:r>
            <a:r>
              <a:rPr lang="en-US" b="1" dirty="0">
                <a:solidFill>
                  <a:srgbClr val="7030A0"/>
                </a:solidFill>
              </a:rPr>
              <a:t>students with a diagnosed specific learning disorder (SLD) were randomly assigned to</a:t>
            </a:r>
          </a:p>
          <a:p>
            <a:r>
              <a:rPr lang="en-US" b="1" dirty="0">
                <a:solidFill>
                  <a:srgbClr val="7030A0"/>
                </a:solidFill>
              </a:rPr>
              <a:t>one of two groups. Half of the students trained with EMCDC (Training Group) and the other </a:t>
            </a:r>
          </a:p>
          <a:p>
            <a:r>
              <a:rPr lang="en-US" b="1" dirty="0">
                <a:solidFill>
                  <a:srgbClr val="7030A0"/>
                </a:solidFill>
              </a:rPr>
              <a:t>half received extra academic tutoring (Active Control). Each group received training or academic </a:t>
            </a:r>
          </a:p>
          <a:p>
            <a:r>
              <a:rPr lang="en-US" b="1" dirty="0">
                <a:solidFill>
                  <a:srgbClr val="7030A0"/>
                </a:solidFill>
              </a:rPr>
              <a:t>tutoring for one hour a day, five days a week for 30 hours over 7 weeks.</a:t>
            </a:r>
          </a:p>
          <a:p>
            <a:endParaRPr lang="en-US" dirty="0"/>
          </a:p>
          <a:p>
            <a:r>
              <a:rPr lang="en-US" b="1" dirty="0">
                <a:solidFill>
                  <a:srgbClr val="0070C0"/>
                </a:solidFill>
              </a:rPr>
              <a:t>The Training group showed statistically significant improvements in:</a:t>
            </a:r>
          </a:p>
          <a:p>
            <a:pPr marL="285750" indent="-285750">
              <a:buFont typeface="Arial" panose="020B0604020202020204" pitchFamily="34" charset="0"/>
              <a:buChar char="•"/>
            </a:pPr>
            <a:r>
              <a:rPr lang="en-US" b="1" dirty="0">
                <a:solidFill>
                  <a:srgbClr val="0070C0"/>
                </a:solidFill>
              </a:rPr>
              <a:t>verbal abilities </a:t>
            </a:r>
          </a:p>
          <a:p>
            <a:pPr marL="285750" indent="-285750">
              <a:buFont typeface="Arial" panose="020B0604020202020204" pitchFamily="34" charset="0"/>
              <a:buChar char="•"/>
            </a:pPr>
            <a:r>
              <a:rPr lang="en-US" b="1" dirty="0">
                <a:solidFill>
                  <a:srgbClr val="0070C0"/>
                </a:solidFill>
              </a:rPr>
              <a:t>nonverbal abilities</a:t>
            </a:r>
          </a:p>
          <a:p>
            <a:pPr marL="285750" indent="-285750">
              <a:buFont typeface="Arial" panose="020B0604020202020204" pitchFamily="34" charset="0"/>
              <a:buChar char="•"/>
            </a:pPr>
            <a:r>
              <a:rPr lang="en-US" b="1" dirty="0">
                <a:solidFill>
                  <a:srgbClr val="0070C0"/>
                </a:solidFill>
              </a:rPr>
              <a:t>IQ composite  </a:t>
            </a:r>
          </a:p>
          <a:p>
            <a:pPr marL="285750" indent="-285750">
              <a:buFont typeface="Arial" panose="020B0604020202020204" pitchFamily="34" charset="0"/>
              <a:buChar char="•"/>
            </a:pPr>
            <a:r>
              <a:rPr lang="en-US" b="1" dirty="0">
                <a:solidFill>
                  <a:srgbClr val="0070C0"/>
                </a:solidFill>
              </a:rPr>
              <a:t>Science</a:t>
            </a:r>
          </a:p>
          <a:p>
            <a:pPr marL="285750" indent="-285750">
              <a:buFont typeface="Arial" panose="020B0604020202020204" pitchFamily="34" charset="0"/>
              <a:buChar char="•"/>
            </a:pPr>
            <a:r>
              <a:rPr lang="en-US" b="1" dirty="0">
                <a:solidFill>
                  <a:srgbClr val="0070C0"/>
                </a:solidFill>
              </a:rPr>
              <a:t>Training Group made greater improvements in reading, science, language, and </a:t>
            </a:r>
          </a:p>
          <a:p>
            <a:r>
              <a:rPr lang="en-US" b="1" dirty="0">
                <a:solidFill>
                  <a:srgbClr val="0070C0"/>
                </a:solidFill>
              </a:rPr>
              <a:t>     social studies than the Active Control Group. </a:t>
            </a:r>
          </a:p>
          <a:p>
            <a:endParaRPr lang="en-US" dirty="0"/>
          </a:p>
          <a:p>
            <a:r>
              <a:rPr lang="en-US" b="1" dirty="0"/>
              <a:t>The Active Control, who received 30 hours of academic tutoring did not make significant</a:t>
            </a:r>
          </a:p>
          <a:p>
            <a:r>
              <a:rPr lang="en-US" b="1" dirty="0"/>
              <a:t>improvements in working memory, nonverbal abilities, IQ, or academic skills. </a:t>
            </a:r>
          </a:p>
          <a:p>
            <a:r>
              <a:rPr lang="en-US" b="1" dirty="0"/>
              <a:t>However, they did make gains in verbal abilities.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5474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3800-960E-B75D-6CD4-6E0E2F874D81}"/>
              </a:ext>
            </a:extLst>
          </p:cNvPr>
          <p:cNvSpPr>
            <a:spLocks noGrp="1"/>
          </p:cNvSpPr>
          <p:nvPr>
            <p:ph type="title"/>
          </p:nvPr>
        </p:nvSpPr>
        <p:spPr/>
        <p:txBody>
          <a:bodyPr/>
          <a:lstStyle/>
          <a:p>
            <a:r>
              <a:rPr lang="en-US" dirty="0"/>
              <a:t>Peer-reviewed Published Research</a:t>
            </a:r>
          </a:p>
        </p:txBody>
      </p:sp>
      <p:pic>
        <p:nvPicPr>
          <p:cNvPr id="5" name="Content Placeholder 4" descr="A close-up of several books&#10;&#10;Description automatically generated">
            <a:extLst>
              <a:ext uri="{FF2B5EF4-FFF2-40B4-BE49-F238E27FC236}">
                <a16:creationId xmlns:a16="http://schemas.microsoft.com/office/drawing/2014/main" id="{A394F168-9013-2E2D-24BA-880B0540D81D}"/>
              </a:ext>
            </a:extLst>
          </p:cNvPr>
          <p:cNvPicPr>
            <a:picLocks noGrp="1" noChangeAspect="1"/>
          </p:cNvPicPr>
          <p:nvPr>
            <p:ph sz="quarter" idx="10"/>
          </p:nvPr>
        </p:nvPicPr>
        <p:blipFill>
          <a:blip r:embed="rId2"/>
          <a:stretch>
            <a:fillRect/>
          </a:stretch>
        </p:blipFill>
        <p:spPr>
          <a:xfrm>
            <a:off x="1522412" y="1392237"/>
            <a:ext cx="10489760" cy="5465762"/>
          </a:xfrm>
        </p:spPr>
      </p:pic>
    </p:spTree>
    <p:extLst>
      <p:ext uri="{BB962C8B-B14F-4D97-AF65-F5344CB8AC3E}">
        <p14:creationId xmlns:p14="http://schemas.microsoft.com/office/powerpoint/2010/main" val="120476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4B42-7187-DAF2-1CC5-890BB13A879E}"/>
              </a:ext>
            </a:extLst>
          </p:cNvPr>
          <p:cNvSpPr>
            <a:spLocks noGrp="1"/>
          </p:cNvSpPr>
          <p:nvPr>
            <p:ph type="title"/>
          </p:nvPr>
        </p:nvSpPr>
        <p:spPr/>
        <p:txBody>
          <a:bodyPr>
            <a:normAutofit fontScale="90000"/>
          </a:bodyPr>
          <a:lstStyle/>
          <a:p>
            <a:br>
              <a:rPr lang="en-US" dirty="0"/>
            </a:br>
            <a:r>
              <a:rPr lang="en-US" sz="3100" i="1" dirty="0"/>
              <a:t>Do not conform to the pattern of this world, but be transformed by the renewing of your mind. </a:t>
            </a:r>
            <a:r>
              <a:rPr lang="en-US" sz="1800" dirty="0"/>
              <a:t>Romans 12:2</a:t>
            </a:r>
          </a:p>
        </p:txBody>
      </p:sp>
      <p:sp>
        <p:nvSpPr>
          <p:cNvPr id="3" name="Content Placeholder 2">
            <a:extLst>
              <a:ext uri="{FF2B5EF4-FFF2-40B4-BE49-F238E27FC236}">
                <a16:creationId xmlns:a16="http://schemas.microsoft.com/office/drawing/2014/main" id="{18C16FCA-9EBC-C53D-C00C-75B68084B911}"/>
              </a:ext>
            </a:extLst>
          </p:cNvPr>
          <p:cNvSpPr>
            <a:spLocks noGrp="1"/>
          </p:cNvSpPr>
          <p:nvPr>
            <p:ph idx="1"/>
          </p:nvPr>
        </p:nvSpPr>
        <p:spPr/>
        <p:txBody>
          <a:bodyPr>
            <a:normAutofit lnSpcReduction="10000"/>
          </a:bodyPr>
          <a:lstStyle/>
          <a:p>
            <a:r>
              <a:rPr lang="en-US" dirty="0"/>
              <a:t>Changing our mindset</a:t>
            </a:r>
          </a:p>
          <a:p>
            <a:r>
              <a:rPr lang="en-US" dirty="0"/>
              <a:t>Image of God includes the whole person</a:t>
            </a:r>
          </a:p>
          <a:p>
            <a:r>
              <a:rPr lang="en-US" dirty="0"/>
              <a:t>Jesus grew in wisdom, and statue in favor with God and man</a:t>
            </a:r>
          </a:p>
          <a:p>
            <a:r>
              <a:rPr lang="en-US" dirty="0"/>
              <a:t>Scripture says God gives the ability to know Him</a:t>
            </a:r>
          </a:p>
          <a:p>
            <a:r>
              <a:rPr lang="en-US" dirty="0"/>
              <a:t>To Think, To Know, and To Remember…involve working memory, which can be developed</a:t>
            </a:r>
          </a:p>
          <a:p>
            <a:r>
              <a:rPr lang="en-US" dirty="0"/>
              <a:t>Science, Education, and Scripture should not be </a:t>
            </a:r>
            <a:r>
              <a:rPr lang="en-US"/>
              <a:t>seperated</a:t>
            </a:r>
            <a:endParaRPr lang="en-US" dirty="0"/>
          </a:p>
          <a:p>
            <a:r>
              <a:rPr lang="en-US" dirty="0"/>
              <a:t>Neurotheology: Psychology, Neuroscience, &amp; Spirituality</a:t>
            </a:r>
          </a:p>
          <a:p>
            <a:r>
              <a:rPr lang="en-US" dirty="0"/>
              <a:t>Restoration is a lifelong process</a:t>
            </a:r>
          </a:p>
          <a:p>
            <a:endParaRPr lang="en-US" dirty="0"/>
          </a:p>
          <a:p>
            <a:endParaRPr lang="en-US" dirty="0"/>
          </a:p>
        </p:txBody>
      </p:sp>
      <p:sp>
        <p:nvSpPr>
          <p:cNvPr id="4" name="Content Placeholder 3">
            <a:extLst>
              <a:ext uri="{FF2B5EF4-FFF2-40B4-BE49-F238E27FC236}">
                <a16:creationId xmlns:a16="http://schemas.microsoft.com/office/drawing/2014/main" id="{A50DB3EF-B346-EB70-C627-4C95CAF7FCE4}"/>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43626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DEBC31-B421-4041-887A-71B7A5DC14E6}"/>
              </a:ext>
            </a:extLst>
          </p:cNvPr>
          <p:cNvSpPr/>
          <p:nvPr/>
        </p:nvSpPr>
        <p:spPr>
          <a:xfrm>
            <a:off x="-29668" y="2688367"/>
            <a:ext cx="1361788" cy="2173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9938EE-20AD-473D-9B26-BD6A3D24AC40}"/>
              </a:ext>
            </a:extLst>
          </p:cNvPr>
          <p:cNvSpPr/>
          <p:nvPr/>
        </p:nvSpPr>
        <p:spPr>
          <a:xfrm>
            <a:off x="6277739" y="3352801"/>
            <a:ext cx="5508933" cy="1384995"/>
          </a:xfrm>
          <a:prstGeom prst="rect">
            <a:avLst/>
          </a:prstGeom>
          <a:noFill/>
        </p:spPr>
        <p:txBody>
          <a:bodyPr wrap="square" lIns="91440" tIns="45720" rIns="91440" bIns="45720">
            <a:spAutoFit/>
          </a:bodyPr>
          <a:lstStyle/>
          <a:p>
            <a:r>
              <a:rPr lang="en-US" sz="2800" dirty="0">
                <a:ln w="0"/>
                <a:solidFill>
                  <a:srgbClr val="4E62C4"/>
                </a:solidFill>
                <a:effectLst>
                  <a:outerShdw blurRad="38100" dist="19050" dir="2700000" algn="tl" rotWithShape="0">
                    <a:schemeClr val="dk1">
                      <a:alpha val="40000"/>
                    </a:schemeClr>
                  </a:outerShdw>
                </a:effectLst>
              </a:rPr>
              <a:t>Reading/Spelling</a:t>
            </a:r>
          </a:p>
          <a:p>
            <a:r>
              <a:rPr lang="en-US" sz="2800" b="0" cap="none" spc="0" dirty="0">
                <a:ln w="0"/>
                <a:solidFill>
                  <a:srgbClr val="4E62C4"/>
                </a:solidFill>
                <a:effectLst>
                  <a:outerShdw blurRad="38100" dist="19050" dir="2700000" algn="tl" rotWithShape="0">
                    <a:schemeClr val="dk1">
                      <a:alpha val="40000"/>
                    </a:schemeClr>
                  </a:outerShdw>
                </a:effectLst>
              </a:rPr>
              <a:t>Math</a:t>
            </a:r>
          </a:p>
          <a:p>
            <a:r>
              <a:rPr lang="en-US" sz="2800" dirty="0">
                <a:ln w="0"/>
                <a:solidFill>
                  <a:srgbClr val="4E62C4"/>
                </a:solidFill>
                <a:effectLst>
                  <a:outerShdw blurRad="38100" dist="19050" dir="2700000" algn="tl" rotWithShape="0">
                    <a:schemeClr val="dk1">
                      <a:alpha val="40000"/>
                    </a:schemeClr>
                  </a:outerShdw>
                </a:effectLst>
              </a:rPr>
              <a:t>Comprehension</a:t>
            </a:r>
            <a:endParaRPr lang="en-US" sz="2800" b="0" cap="none" spc="0" dirty="0">
              <a:ln w="0"/>
              <a:solidFill>
                <a:srgbClr val="4E62C4"/>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6EF73A8F-E261-4BD7-B0EA-90D5F1A2EB1D}"/>
              </a:ext>
            </a:extLst>
          </p:cNvPr>
          <p:cNvSpPr/>
          <p:nvPr/>
        </p:nvSpPr>
        <p:spPr>
          <a:xfrm>
            <a:off x="2065985" y="3005533"/>
            <a:ext cx="2982382" cy="1877437"/>
          </a:xfrm>
          <a:prstGeom prst="rect">
            <a:avLst/>
          </a:prstGeom>
        </p:spPr>
        <p:txBody>
          <a:bodyPr wrap="square">
            <a:spAutoFit/>
          </a:bodyPr>
          <a:lstStyle/>
          <a:p>
            <a:r>
              <a:rPr lang="en-US" sz="2800" b="1" u="sng" dirty="0">
                <a:ln w="0"/>
                <a:solidFill>
                  <a:srgbClr val="4E62C4"/>
                </a:solidFill>
                <a:effectLst>
                  <a:outerShdw blurRad="38100" dist="19050" dir="2700000" algn="tl" rotWithShape="0">
                    <a:schemeClr val="dk1">
                      <a:alpha val="40000"/>
                    </a:schemeClr>
                  </a:outerShdw>
                </a:effectLst>
              </a:rPr>
              <a:t>Vi</a:t>
            </a:r>
            <a:r>
              <a:rPr lang="en-US" sz="3200" b="1" u="sng" dirty="0">
                <a:ln w="0"/>
                <a:solidFill>
                  <a:srgbClr val="4E62C4"/>
                </a:solidFill>
                <a:effectLst>
                  <a:outerShdw blurRad="38100" dist="19050" dir="2700000" algn="tl" rotWithShape="0">
                    <a:schemeClr val="dk1">
                      <a:alpha val="40000"/>
                    </a:schemeClr>
                  </a:outerShdw>
                </a:effectLst>
              </a:rPr>
              <a:t>sualize</a:t>
            </a:r>
            <a:r>
              <a:rPr lang="en-US" sz="3200" dirty="0">
                <a:ln w="0"/>
                <a:solidFill>
                  <a:srgbClr val="4E62C4"/>
                </a:solidFill>
                <a:effectLst>
                  <a:outerShdw blurRad="38100" dist="19050" dir="2700000" algn="tl" rotWithShape="0">
                    <a:schemeClr val="dk1">
                      <a:alpha val="40000"/>
                    </a:schemeClr>
                  </a:outerShdw>
                </a:effectLst>
              </a:rPr>
              <a:t>             </a:t>
            </a:r>
            <a:r>
              <a:rPr lang="en-US" sz="2800" dirty="0">
                <a:ln w="0"/>
                <a:solidFill>
                  <a:srgbClr val="4E62C4"/>
                </a:solidFill>
                <a:effectLst>
                  <a:outerShdw blurRad="38100" dist="19050" dir="2700000" algn="tl" rotWithShape="0">
                    <a:schemeClr val="dk1">
                      <a:alpha val="40000"/>
                    </a:schemeClr>
                  </a:outerShdw>
                </a:effectLst>
              </a:rPr>
              <a:t>      </a:t>
            </a:r>
          </a:p>
          <a:p>
            <a:r>
              <a:rPr lang="en-US" sz="2800" dirty="0">
                <a:ln w="0"/>
                <a:solidFill>
                  <a:srgbClr val="4E62C4"/>
                </a:solidFill>
                <a:effectLst>
                  <a:outerShdw blurRad="38100" dist="19050" dir="2700000" algn="tl" rotWithShape="0">
                    <a:schemeClr val="dk1">
                      <a:alpha val="40000"/>
                    </a:schemeClr>
                  </a:outerShdw>
                </a:effectLst>
              </a:rPr>
              <a:t>Letters                      </a:t>
            </a:r>
          </a:p>
          <a:p>
            <a:r>
              <a:rPr lang="en-US" sz="2800" dirty="0">
                <a:ln w="0"/>
                <a:solidFill>
                  <a:srgbClr val="4E62C4"/>
                </a:solidFill>
                <a:effectLst>
                  <a:outerShdw blurRad="38100" dist="19050" dir="2700000" algn="tl" rotWithShape="0">
                    <a:schemeClr val="dk1">
                      <a:alpha val="40000"/>
                    </a:schemeClr>
                  </a:outerShdw>
                </a:effectLst>
              </a:rPr>
              <a:t>Numbers                  </a:t>
            </a:r>
          </a:p>
          <a:p>
            <a:r>
              <a:rPr lang="en-US" sz="2800" dirty="0">
                <a:ln w="0"/>
                <a:solidFill>
                  <a:srgbClr val="4E62C4"/>
                </a:solidFill>
                <a:effectLst>
                  <a:outerShdw blurRad="38100" dist="19050" dir="2700000" algn="tl" rotWithShape="0">
                    <a:schemeClr val="dk1">
                      <a:alpha val="40000"/>
                    </a:schemeClr>
                  </a:outerShdw>
                </a:effectLst>
              </a:rPr>
              <a:t>Images</a:t>
            </a:r>
          </a:p>
        </p:txBody>
      </p:sp>
      <p:sp>
        <p:nvSpPr>
          <p:cNvPr id="19" name="Rectangle 18">
            <a:extLst>
              <a:ext uri="{FF2B5EF4-FFF2-40B4-BE49-F238E27FC236}">
                <a16:creationId xmlns:a16="http://schemas.microsoft.com/office/drawing/2014/main" id="{C125EF19-6AA1-415A-8154-04141C3963E4}"/>
              </a:ext>
            </a:extLst>
          </p:cNvPr>
          <p:cNvSpPr/>
          <p:nvPr/>
        </p:nvSpPr>
        <p:spPr>
          <a:xfrm>
            <a:off x="2208212" y="2328974"/>
            <a:ext cx="6784195" cy="584775"/>
          </a:xfrm>
          <a:prstGeom prst="rect">
            <a:avLst/>
          </a:prstGeom>
        </p:spPr>
        <p:txBody>
          <a:bodyPr wrap="square">
            <a:spAutoFit/>
          </a:bodyPr>
          <a:lstStyle/>
          <a:p>
            <a:r>
              <a:rPr lang="en-US" sz="3200" dirty="0">
                <a:ln w="0"/>
                <a:solidFill>
                  <a:srgbClr val="4E62C4"/>
                </a:solidFill>
                <a:effectLst>
                  <a:outerShdw blurRad="38100" dist="19050" dir="2700000" algn="tl" rotWithShape="0">
                    <a:schemeClr val="dk1">
                      <a:alpha val="40000"/>
                    </a:schemeClr>
                  </a:outerShdw>
                </a:effectLst>
              </a:rPr>
              <a:t>Results: Follow Multi-step Directions</a:t>
            </a:r>
          </a:p>
        </p:txBody>
      </p:sp>
      <p:sp>
        <p:nvSpPr>
          <p:cNvPr id="57" name="Rectangle 56">
            <a:extLst>
              <a:ext uri="{FF2B5EF4-FFF2-40B4-BE49-F238E27FC236}">
                <a16:creationId xmlns:a16="http://schemas.microsoft.com/office/drawing/2014/main" id="{7028611E-E3BF-4AFC-A13B-44AEC31D445A}"/>
              </a:ext>
            </a:extLst>
          </p:cNvPr>
          <p:cNvSpPr/>
          <p:nvPr/>
        </p:nvSpPr>
        <p:spPr>
          <a:xfrm>
            <a:off x="4336315" y="1483815"/>
            <a:ext cx="7422608" cy="646331"/>
          </a:xfrm>
          <a:prstGeom prst="rect">
            <a:avLst/>
          </a:prstGeom>
        </p:spPr>
        <p:txBody>
          <a:bodyPr wrap="square">
            <a:spAutoFit/>
          </a:bodyPr>
          <a:lstStyle/>
          <a:p>
            <a:r>
              <a:rPr lang="en-US" sz="3600" b="1" dirty="0">
                <a:solidFill>
                  <a:srgbClr val="4E62C4"/>
                </a:solidFill>
              </a:rPr>
              <a:t>Cognitive Development Therapy</a:t>
            </a:r>
          </a:p>
        </p:txBody>
      </p:sp>
      <p:sp>
        <p:nvSpPr>
          <p:cNvPr id="23" name="Rectangle 22">
            <a:extLst>
              <a:ext uri="{FF2B5EF4-FFF2-40B4-BE49-F238E27FC236}">
                <a16:creationId xmlns:a16="http://schemas.microsoft.com/office/drawing/2014/main" id="{98E9D3CC-15C8-4AEF-BA47-A07BAE097340}"/>
              </a:ext>
            </a:extLst>
          </p:cNvPr>
          <p:cNvSpPr/>
          <p:nvPr/>
        </p:nvSpPr>
        <p:spPr>
          <a:xfrm>
            <a:off x="1364515" y="1465757"/>
            <a:ext cx="3108543" cy="646331"/>
          </a:xfrm>
          <a:prstGeom prst="rect">
            <a:avLst/>
          </a:prstGeom>
        </p:spPr>
        <p:txBody>
          <a:bodyPr wrap="none">
            <a:spAutoFit/>
          </a:bodyPr>
          <a:lstStyle/>
          <a:p>
            <a:r>
              <a:rPr lang="en-US" sz="3600" b="1" dirty="0"/>
              <a:t>Intervention: </a:t>
            </a:r>
          </a:p>
        </p:txBody>
      </p:sp>
      <p:grpSp>
        <p:nvGrpSpPr>
          <p:cNvPr id="28" name="Group 27">
            <a:extLst>
              <a:ext uri="{FF2B5EF4-FFF2-40B4-BE49-F238E27FC236}">
                <a16:creationId xmlns:a16="http://schemas.microsoft.com/office/drawing/2014/main" id="{C4C6E43D-B153-4D79-ABAA-1CE22F9270AE}"/>
              </a:ext>
            </a:extLst>
          </p:cNvPr>
          <p:cNvGrpSpPr/>
          <p:nvPr/>
        </p:nvGrpSpPr>
        <p:grpSpPr>
          <a:xfrm>
            <a:off x="4376062" y="3429000"/>
            <a:ext cx="1351739" cy="1291572"/>
            <a:chOff x="6833919" y="5025693"/>
            <a:chExt cx="1739718" cy="1458462"/>
          </a:xfrm>
        </p:grpSpPr>
        <p:sp>
          <p:nvSpPr>
            <p:cNvPr id="25" name="Arrow: Pentagon 24">
              <a:extLst>
                <a:ext uri="{FF2B5EF4-FFF2-40B4-BE49-F238E27FC236}">
                  <a16:creationId xmlns:a16="http://schemas.microsoft.com/office/drawing/2014/main" id="{9D656621-3F32-4631-AE72-94BEB806D889}"/>
                </a:ext>
              </a:extLst>
            </p:cNvPr>
            <p:cNvSpPr/>
            <p:nvPr/>
          </p:nvSpPr>
          <p:spPr>
            <a:xfrm>
              <a:off x="7206183" y="5025693"/>
              <a:ext cx="795217"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971581AD-62D8-4D72-B696-EDF865F0B2F9}"/>
                </a:ext>
              </a:extLst>
            </p:cNvPr>
            <p:cNvSpPr/>
            <p:nvPr/>
          </p:nvSpPr>
          <p:spPr>
            <a:xfrm>
              <a:off x="7778419" y="5025693"/>
              <a:ext cx="795218" cy="10032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ectangle 68">
              <a:extLst>
                <a:ext uri="{FF2B5EF4-FFF2-40B4-BE49-F238E27FC236}">
                  <a16:creationId xmlns:a16="http://schemas.microsoft.com/office/drawing/2014/main" id="{A7B5238D-A95C-4DF8-A3EB-551A8ED5402F}"/>
                </a:ext>
              </a:extLst>
            </p:cNvPr>
            <p:cNvSpPr/>
            <p:nvPr/>
          </p:nvSpPr>
          <p:spPr>
            <a:xfrm>
              <a:off x="6833919" y="5899380"/>
              <a:ext cx="1657826" cy="584775"/>
            </a:xfrm>
            <a:prstGeom prst="rect">
              <a:avLst/>
            </a:prstGeom>
          </p:spPr>
          <p:txBody>
            <a:bodyPr wrap="none">
              <a:spAutoFit/>
            </a:bodyPr>
            <a:lstStyle/>
            <a:p>
              <a:r>
                <a:rPr lang="en-US" sz="2800" b="1" dirty="0"/>
                <a:t>Impacts</a:t>
              </a:r>
              <a:r>
                <a:rPr lang="en-US" sz="3200" b="1" dirty="0"/>
                <a:t> </a:t>
              </a:r>
            </a:p>
          </p:txBody>
        </p:sp>
      </p:grpSp>
      <p:sp>
        <p:nvSpPr>
          <p:cNvPr id="70" name="Rectangle 69">
            <a:extLst>
              <a:ext uri="{FF2B5EF4-FFF2-40B4-BE49-F238E27FC236}">
                <a16:creationId xmlns:a16="http://schemas.microsoft.com/office/drawing/2014/main" id="{660428D6-D802-40A5-B662-192DEB93E861}"/>
              </a:ext>
            </a:extLst>
          </p:cNvPr>
          <p:cNvSpPr/>
          <p:nvPr/>
        </p:nvSpPr>
        <p:spPr>
          <a:xfrm>
            <a:off x="2208212" y="4974755"/>
            <a:ext cx="9699105" cy="584775"/>
          </a:xfrm>
          <a:prstGeom prst="rect">
            <a:avLst/>
          </a:prstGeom>
        </p:spPr>
        <p:txBody>
          <a:bodyPr wrap="square">
            <a:spAutoFit/>
          </a:bodyPr>
          <a:lstStyle/>
          <a:p>
            <a:r>
              <a:rPr lang="en-US" sz="3200" dirty="0">
                <a:ln w="0"/>
                <a:solidFill>
                  <a:srgbClr val="4E62C4"/>
                </a:solidFill>
                <a:effectLst>
                  <a:outerShdw blurRad="38100" dist="19050" dir="2700000" algn="tl" rotWithShape="0">
                    <a:schemeClr val="dk1">
                      <a:alpha val="40000"/>
                    </a:schemeClr>
                  </a:outerShdw>
                </a:effectLst>
              </a:rPr>
              <a:t>Improves Behavior and Language</a:t>
            </a:r>
          </a:p>
        </p:txBody>
      </p:sp>
      <p:sp>
        <p:nvSpPr>
          <p:cNvPr id="18" name="Rectangle 17">
            <a:extLst>
              <a:ext uri="{FF2B5EF4-FFF2-40B4-BE49-F238E27FC236}">
                <a16:creationId xmlns:a16="http://schemas.microsoft.com/office/drawing/2014/main" id="{36E725DB-962A-417D-BD2E-9DFCFB4AD0D7}"/>
              </a:ext>
            </a:extLst>
          </p:cNvPr>
          <p:cNvSpPr/>
          <p:nvPr/>
        </p:nvSpPr>
        <p:spPr>
          <a:xfrm>
            <a:off x="1547060" y="409305"/>
            <a:ext cx="102870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endParaRPr lang="en-US" sz="3600" cap="none" spc="0" dirty="0">
              <a:ln/>
              <a:effectLst/>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02A51C6C-455C-396E-B60F-AF4DC44674F7}"/>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42696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500"/>
                            </p:stCondLst>
                            <p:childTnLst>
                              <p:par>
                                <p:cTn id="16" presetID="22" presetClass="entr" presetSubtype="8" fill="hold" nodeType="afterEffect">
                                  <p:stCondLst>
                                    <p:cond delay="50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1000"/>
                                        <p:tgtEl>
                                          <p:spTgt spid="28"/>
                                        </p:tgtEl>
                                      </p:cBhvr>
                                    </p:animEffect>
                                  </p:childTnLst>
                                </p:cTn>
                              </p:par>
                            </p:childTnLst>
                          </p:cTn>
                        </p:par>
                        <p:par>
                          <p:cTn id="19" fill="hold">
                            <p:stCondLst>
                              <p:cond delay="2000"/>
                            </p:stCondLst>
                            <p:childTnLst>
                              <p:par>
                                <p:cTn id="20" presetID="22" presetClass="entr" presetSubtype="8" fill="hold" grpId="0" nodeType="after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1000"/>
                                  </p:stCondLst>
                                  <p:childTnLst>
                                    <p:set>
                                      <p:cBhvr>
                                        <p:cTn id="25" dur="1" fill="hold">
                                          <p:stCondLst>
                                            <p:cond delay="0"/>
                                          </p:stCondLst>
                                        </p:cTn>
                                        <p:tgtEl>
                                          <p:spTgt spid="70"/>
                                        </p:tgtEl>
                                        <p:attrNameLst>
                                          <p:attrName>style.visibility</p:attrName>
                                        </p:attrNameLst>
                                      </p:cBhvr>
                                      <p:to>
                                        <p:strVal val="visible"/>
                                      </p:to>
                                    </p:set>
                                    <p:anim calcmode="lin" valueType="num">
                                      <p:cBhvr>
                                        <p:cTn id="26" dur="1000" fill="hold"/>
                                        <p:tgtEl>
                                          <p:spTgt spid="70"/>
                                        </p:tgtEl>
                                        <p:attrNameLst>
                                          <p:attrName>ppt_w</p:attrName>
                                        </p:attrNameLst>
                                      </p:cBhvr>
                                      <p:tavLst>
                                        <p:tav tm="0">
                                          <p:val>
                                            <p:fltVal val="0"/>
                                          </p:val>
                                        </p:tav>
                                        <p:tav tm="100000">
                                          <p:val>
                                            <p:strVal val="#ppt_w"/>
                                          </p:val>
                                        </p:tav>
                                      </p:tavLst>
                                    </p:anim>
                                    <p:anim calcmode="lin" valueType="num">
                                      <p:cBhvr>
                                        <p:cTn id="27" dur="1000" fill="hold"/>
                                        <p:tgtEl>
                                          <p:spTgt spid="70"/>
                                        </p:tgtEl>
                                        <p:attrNameLst>
                                          <p:attrName>ppt_h</p:attrName>
                                        </p:attrNameLst>
                                      </p:cBhvr>
                                      <p:tavLst>
                                        <p:tav tm="0">
                                          <p:val>
                                            <p:fltVal val="0"/>
                                          </p:val>
                                        </p:tav>
                                        <p:tav tm="100000">
                                          <p:val>
                                            <p:strVal val="#ppt_h"/>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9"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E4D4-C19C-552B-39E9-347FEBAFCA89}"/>
              </a:ext>
            </a:extLst>
          </p:cNvPr>
          <p:cNvSpPr>
            <a:spLocks noGrp="1"/>
          </p:cNvSpPr>
          <p:nvPr>
            <p:ph type="title"/>
          </p:nvPr>
        </p:nvSpPr>
        <p:spPr/>
        <p:txBody>
          <a:bodyPr/>
          <a:lstStyle/>
          <a:p>
            <a:r>
              <a:rPr lang="en-US" dirty="0"/>
              <a:t>Nethra</a:t>
            </a:r>
          </a:p>
        </p:txBody>
      </p:sp>
      <p:pic>
        <p:nvPicPr>
          <p:cNvPr id="6" name="Online Media 5" descr="Matching four cards faceup and then facedown">
            <a:hlinkClick r:id="" action="ppaction://media"/>
            <a:extLst>
              <a:ext uri="{FF2B5EF4-FFF2-40B4-BE49-F238E27FC236}">
                <a16:creationId xmlns:a16="http://schemas.microsoft.com/office/drawing/2014/main" id="{B3271F1C-2D1B-3784-AEE1-087C214833DC}"/>
              </a:ext>
            </a:extLst>
          </p:cNvPr>
          <p:cNvPicPr>
            <a:picLocks noGrp="1" noRot="1" noChangeAspect="1"/>
          </p:cNvPicPr>
          <p:nvPr>
            <p:ph sz="quarter" idx="10"/>
            <a:videoFile r:link="rId1"/>
          </p:nvPr>
        </p:nvPicPr>
        <p:blipFill>
          <a:blip r:embed="rId3"/>
          <a:stretch>
            <a:fillRect/>
          </a:stretch>
        </p:blipFill>
        <p:spPr>
          <a:xfrm>
            <a:off x="2360612" y="1600200"/>
            <a:ext cx="8504240" cy="4802392"/>
          </a:xfrm>
          <a:prstGeom prst="rect">
            <a:avLst/>
          </a:prstGeom>
        </p:spPr>
      </p:pic>
    </p:spTree>
    <p:extLst>
      <p:ext uri="{BB962C8B-B14F-4D97-AF65-F5344CB8AC3E}">
        <p14:creationId xmlns:p14="http://schemas.microsoft.com/office/powerpoint/2010/main" val="30294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80D6-B21A-E656-6BF7-59E78BD9F89B}"/>
              </a:ext>
            </a:extLst>
          </p:cNvPr>
          <p:cNvSpPr>
            <a:spLocks noGrp="1"/>
          </p:cNvSpPr>
          <p:nvPr>
            <p:ph type="title"/>
          </p:nvPr>
        </p:nvSpPr>
        <p:spPr/>
        <p:txBody>
          <a:bodyPr/>
          <a:lstStyle/>
          <a:p>
            <a:r>
              <a:rPr lang="en-US" dirty="0"/>
              <a:t>Tic Tac Toe </a:t>
            </a:r>
          </a:p>
        </p:txBody>
      </p:sp>
      <p:pic>
        <p:nvPicPr>
          <p:cNvPr id="6" name="Online Media 5" descr="Touching Numbers Tic Tac Toe">
            <a:hlinkClick r:id="" action="ppaction://media"/>
            <a:extLst>
              <a:ext uri="{FF2B5EF4-FFF2-40B4-BE49-F238E27FC236}">
                <a16:creationId xmlns:a16="http://schemas.microsoft.com/office/drawing/2014/main" id="{9C383F23-5F3A-16BE-1201-54DD648865D8}"/>
              </a:ext>
            </a:extLst>
          </p:cNvPr>
          <p:cNvPicPr>
            <a:picLocks noGrp="1" noRot="1" noChangeAspect="1"/>
          </p:cNvPicPr>
          <p:nvPr>
            <p:ph sz="quarter" idx="10"/>
            <a:videoFile r:link="rId1"/>
          </p:nvPr>
        </p:nvPicPr>
        <p:blipFill>
          <a:blip r:embed="rId3"/>
          <a:stretch>
            <a:fillRect/>
          </a:stretch>
        </p:blipFill>
        <p:spPr>
          <a:xfrm>
            <a:off x="2518566" y="1593925"/>
            <a:ext cx="8605046" cy="4859318"/>
          </a:xfrm>
          <a:prstGeom prst="rect">
            <a:avLst/>
          </a:prstGeom>
        </p:spPr>
      </p:pic>
    </p:spTree>
    <p:extLst>
      <p:ext uri="{BB962C8B-B14F-4D97-AF65-F5344CB8AC3E}">
        <p14:creationId xmlns:p14="http://schemas.microsoft.com/office/powerpoint/2010/main" val="278371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F021-72A8-13AE-5265-CD4D56AEB191}"/>
              </a:ext>
            </a:extLst>
          </p:cNvPr>
          <p:cNvSpPr>
            <a:spLocks noGrp="1"/>
          </p:cNvSpPr>
          <p:nvPr>
            <p:ph type="title"/>
          </p:nvPr>
        </p:nvSpPr>
        <p:spPr/>
        <p:txBody>
          <a:bodyPr/>
          <a:lstStyle/>
          <a:p>
            <a:r>
              <a:rPr lang="en-US" dirty="0"/>
              <a:t>Doulos </a:t>
            </a:r>
            <a:r>
              <a:rPr lang="en-US"/>
              <a:t>Discover School</a:t>
            </a:r>
            <a:endParaRPr lang="en-US" dirty="0"/>
          </a:p>
        </p:txBody>
      </p:sp>
      <p:pic>
        <p:nvPicPr>
          <p:cNvPr id="4" name="Online Media 3" descr="Stories of Hope - &quot;Equipping Minds&quot;">
            <a:hlinkClick r:id="" action="ppaction://media"/>
            <a:extLst>
              <a:ext uri="{FF2B5EF4-FFF2-40B4-BE49-F238E27FC236}">
                <a16:creationId xmlns:a16="http://schemas.microsoft.com/office/drawing/2014/main" id="{230B6FEA-EE6C-0BFD-A1DE-C42DB1FAFDC4}"/>
              </a:ext>
            </a:extLst>
          </p:cNvPr>
          <p:cNvPicPr>
            <a:picLocks noGrp="1" noRot="1" noChangeAspect="1"/>
          </p:cNvPicPr>
          <p:nvPr>
            <p:ph sz="quarter" idx="10"/>
            <a:videoFile r:link="rId1"/>
          </p:nvPr>
        </p:nvPicPr>
        <p:blipFill>
          <a:blip r:embed="rId3"/>
          <a:stretch>
            <a:fillRect/>
          </a:stretch>
        </p:blipFill>
        <p:spPr>
          <a:xfrm>
            <a:off x="2055812" y="1418218"/>
            <a:ext cx="9215438" cy="5204010"/>
          </a:xfrm>
          <a:prstGeom prst="rect">
            <a:avLst/>
          </a:prstGeom>
        </p:spPr>
      </p:pic>
    </p:spTree>
    <p:extLst>
      <p:ext uri="{BB962C8B-B14F-4D97-AF65-F5344CB8AC3E}">
        <p14:creationId xmlns:p14="http://schemas.microsoft.com/office/powerpoint/2010/main" val="39167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9210-2EC3-D84A-8240-6811B61229E8}"/>
              </a:ext>
            </a:extLst>
          </p:cNvPr>
          <p:cNvSpPr>
            <a:spLocks noGrp="1"/>
          </p:cNvSpPr>
          <p:nvPr>
            <p:ph type="title"/>
          </p:nvPr>
        </p:nvSpPr>
        <p:spPr/>
        <p:txBody>
          <a:bodyPr/>
          <a:lstStyle/>
          <a:p>
            <a:r>
              <a:rPr lang="en-US" dirty="0"/>
              <a:t>Malawi teachers    Kenya teacher </a:t>
            </a:r>
          </a:p>
        </p:txBody>
      </p:sp>
      <p:pic>
        <p:nvPicPr>
          <p:cNvPr id="6" name="Content Placeholder 5" descr="A group of people sitting at desks in a classroom&#10;&#10;Description automatically generated">
            <a:extLst>
              <a:ext uri="{FF2B5EF4-FFF2-40B4-BE49-F238E27FC236}">
                <a16:creationId xmlns:a16="http://schemas.microsoft.com/office/drawing/2014/main" id="{F047BB13-FE1C-FD47-0865-A29D3E0DA933}"/>
              </a:ext>
            </a:extLst>
          </p:cNvPr>
          <p:cNvPicPr>
            <a:picLocks noGrp="1" noChangeAspect="1"/>
          </p:cNvPicPr>
          <p:nvPr>
            <p:ph idx="1"/>
          </p:nvPr>
        </p:nvPicPr>
        <p:blipFill>
          <a:blip r:embed="rId2"/>
          <a:stretch>
            <a:fillRect/>
          </a:stretch>
        </p:blipFill>
        <p:spPr>
          <a:xfrm>
            <a:off x="1827212" y="1347269"/>
            <a:ext cx="3809198" cy="5078931"/>
          </a:xfrm>
        </p:spPr>
      </p:pic>
      <p:pic>
        <p:nvPicPr>
          <p:cNvPr id="8" name="Content Placeholder 7" descr="A group of people standing in a field&#10;&#10;Description automatically generated">
            <a:extLst>
              <a:ext uri="{FF2B5EF4-FFF2-40B4-BE49-F238E27FC236}">
                <a16:creationId xmlns:a16="http://schemas.microsoft.com/office/drawing/2014/main" id="{0EE24D20-6E34-FF42-BF87-D0D05A021FD3}"/>
              </a:ext>
            </a:extLst>
          </p:cNvPr>
          <p:cNvPicPr>
            <a:picLocks noGrp="1" noChangeAspect="1"/>
          </p:cNvPicPr>
          <p:nvPr>
            <p:ph sz="quarter" idx="10"/>
          </p:nvPr>
        </p:nvPicPr>
        <p:blipFill>
          <a:blip r:embed="rId3"/>
          <a:stretch>
            <a:fillRect/>
          </a:stretch>
        </p:blipFill>
        <p:spPr>
          <a:xfrm>
            <a:off x="5942012" y="1417637"/>
            <a:ext cx="5128623" cy="5064524"/>
          </a:xfrm>
        </p:spPr>
      </p:pic>
    </p:spTree>
    <p:extLst>
      <p:ext uri="{BB962C8B-B14F-4D97-AF65-F5344CB8AC3E}">
        <p14:creationId xmlns:p14="http://schemas.microsoft.com/office/powerpoint/2010/main" val="210319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6E5B-ED94-1F24-6909-292C01F0A6A7}"/>
              </a:ext>
            </a:extLst>
          </p:cNvPr>
          <p:cNvSpPr>
            <a:spLocks noGrp="1"/>
          </p:cNvSpPr>
          <p:nvPr>
            <p:ph type="title"/>
          </p:nvPr>
        </p:nvSpPr>
        <p:spPr/>
        <p:txBody>
          <a:bodyPr/>
          <a:lstStyle/>
          <a:p>
            <a:r>
              <a:rPr lang="en-US" dirty="0"/>
              <a:t>Mexico                         Brain Fit Seniors</a:t>
            </a:r>
          </a:p>
        </p:txBody>
      </p:sp>
      <p:pic>
        <p:nvPicPr>
          <p:cNvPr id="6" name="Content Placeholder 5" descr="A group of people sitting at a table&#10;&#10;Description automatically generated">
            <a:extLst>
              <a:ext uri="{FF2B5EF4-FFF2-40B4-BE49-F238E27FC236}">
                <a16:creationId xmlns:a16="http://schemas.microsoft.com/office/drawing/2014/main" id="{C6B70B6E-A677-A54D-720F-17F04C31A825}"/>
              </a:ext>
            </a:extLst>
          </p:cNvPr>
          <p:cNvPicPr>
            <a:picLocks noGrp="1" noChangeAspect="1"/>
          </p:cNvPicPr>
          <p:nvPr>
            <p:ph idx="1"/>
          </p:nvPr>
        </p:nvPicPr>
        <p:blipFill>
          <a:blip r:embed="rId2"/>
          <a:stretch>
            <a:fillRect/>
          </a:stretch>
        </p:blipFill>
        <p:spPr>
          <a:xfrm>
            <a:off x="6598465" y="1375229"/>
            <a:ext cx="4982347" cy="5461000"/>
          </a:xfrm>
        </p:spPr>
      </p:pic>
      <p:pic>
        <p:nvPicPr>
          <p:cNvPr id="16" name="Content Placeholder 15" descr="A group of kids sitting around a table&#10;&#10;Description automatically generated">
            <a:extLst>
              <a:ext uri="{FF2B5EF4-FFF2-40B4-BE49-F238E27FC236}">
                <a16:creationId xmlns:a16="http://schemas.microsoft.com/office/drawing/2014/main" id="{27AD6606-9F06-7817-16CE-CAE8672D99BC}"/>
              </a:ext>
            </a:extLst>
          </p:cNvPr>
          <p:cNvPicPr>
            <a:picLocks noGrp="1" noChangeAspect="1"/>
          </p:cNvPicPr>
          <p:nvPr>
            <p:ph sz="quarter" idx="10"/>
          </p:nvPr>
        </p:nvPicPr>
        <p:blipFill>
          <a:blip r:embed="rId3"/>
          <a:stretch>
            <a:fillRect/>
          </a:stretch>
        </p:blipFill>
        <p:spPr>
          <a:xfrm>
            <a:off x="1365502" y="1417637"/>
            <a:ext cx="5005029" cy="5564634"/>
          </a:xfrm>
        </p:spPr>
      </p:pic>
    </p:spTree>
    <p:extLst>
      <p:ext uri="{BB962C8B-B14F-4D97-AF65-F5344CB8AC3E}">
        <p14:creationId xmlns:p14="http://schemas.microsoft.com/office/powerpoint/2010/main" val="298965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DCFC-713A-5116-EDC8-0BA7AD7CE8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3A4754-26C8-F056-61B2-062840901C98}"/>
              </a:ext>
            </a:extLst>
          </p:cNvPr>
          <p:cNvSpPr>
            <a:spLocks noGrp="1"/>
          </p:cNvSpPr>
          <p:nvPr>
            <p:ph idx="1"/>
          </p:nvPr>
        </p:nvSpPr>
        <p:spPr/>
        <p:txBody>
          <a:bodyPr/>
          <a:lstStyle/>
          <a:p>
            <a:pPr marL="457200" marR="0">
              <a:lnSpc>
                <a:spcPct val="150000"/>
              </a:lnSpc>
              <a:spcBef>
                <a:spcPts val="0"/>
              </a:spcBef>
              <a:spcAft>
                <a:spcPts val="6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“God Himself has frequently asserted that with Him there is no respect of persons, so that, if, while we admit some to the culture of the intellect, we exclude others, we commit an injury not only against those who share the same nature as ourselves, but against God himself, who wishes to be acknowledged, to be loved, and to be praised by all upon whom He has impressed His image. </a:t>
            </a:r>
          </a:p>
          <a:p>
            <a:pPr marL="457200" marR="0">
              <a:lnSpc>
                <a:spcPct val="150000"/>
              </a:lnSpc>
              <a:spcBef>
                <a:spcPts val="0"/>
              </a:spcBef>
              <a:spcAft>
                <a:spcPts val="6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Now we do not know to what uses divine providence has destined this or that man; but this is certain, that out of the poorest, the most abject, and the most obscure, He has produced instruments for His glory.”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E9338CA0-F965-5B56-102B-E0674BEADF25}"/>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18256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B09CFA-F849-4191-AF8F-CD83DC7C23DB}"/>
              </a:ext>
            </a:extLst>
          </p:cNvPr>
          <p:cNvSpPr txBox="1">
            <a:spLocks/>
          </p:cNvSpPr>
          <p:nvPr/>
        </p:nvSpPr>
        <p:spPr>
          <a:xfrm>
            <a:off x="1446212" y="235671"/>
            <a:ext cx="9782801" cy="8209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Our Son’s Story</a:t>
            </a:r>
          </a:p>
        </p:txBody>
      </p:sp>
      <p:pic>
        <p:nvPicPr>
          <p:cNvPr id="2" name="Picture 1">
            <a:extLst>
              <a:ext uri="{FF2B5EF4-FFF2-40B4-BE49-F238E27FC236}">
                <a16:creationId xmlns:a16="http://schemas.microsoft.com/office/drawing/2014/main" id="{4B39712E-EB77-46C1-AEAC-C74C598CE40A}"/>
              </a:ext>
            </a:extLst>
          </p:cNvPr>
          <p:cNvPicPr>
            <a:picLocks noChangeAspect="1"/>
          </p:cNvPicPr>
          <p:nvPr/>
        </p:nvPicPr>
        <p:blipFill>
          <a:blip r:embed="rId2"/>
          <a:stretch>
            <a:fillRect/>
          </a:stretch>
        </p:blipFill>
        <p:spPr>
          <a:xfrm>
            <a:off x="4265612" y="2819400"/>
            <a:ext cx="2332212" cy="1884425"/>
          </a:xfrm>
          <a:prstGeom prst="rect">
            <a:avLst/>
          </a:prstGeom>
        </p:spPr>
      </p:pic>
      <p:sp>
        <p:nvSpPr>
          <p:cNvPr id="3" name="Rectangle 2">
            <a:extLst>
              <a:ext uri="{FF2B5EF4-FFF2-40B4-BE49-F238E27FC236}">
                <a16:creationId xmlns:a16="http://schemas.microsoft.com/office/drawing/2014/main" id="{B4EF8AF2-0132-4EDC-929E-D70ED0B86952}"/>
              </a:ext>
            </a:extLst>
          </p:cNvPr>
          <p:cNvSpPr/>
          <p:nvPr/>
        </p:nvSpPr>
        <p:spPr>
          <a:xfrm>
            <a:off x="1293812" y="1219200"/>
            <a:ext cx="6491974" cy="5201424"/>
          </a:xfrm>
          <a:prstGeom prst="rect">
            <a:avLst/>
          </a:prstGeom>
        </p:spPr>
        <p:txBody>
          <a:bodyPr wrap="square">
            <a:spAutoFit/>
          </a:bodyPr>
          <a:lstStyle/>
          <a:p>
            <a:r>
              <a:rPr lang="en-US" sz="2600" dirty="0">
                <a:latin typeface="Open Sans"/>
              </a:rPr>
              <a:t>Traumatic Birth</a:t>
            </a:r>
          </a:p>
          <a:p>
            <a:endParaRPr lang="en-US" sz="2000" dirty="0">
              <a:latin typeface="Open Sans"/>
            </a:endParaRPr>
          </a:p>
          <a:p>
            <a:r>
              <a:rPr lang="en-US" sz="2600" dirty="0">
                <a:latin typeface="Open Sans"/>
              </a:rPr>
              <a:t>Language Processing Disorder</a:t>
            </a:r>
          </a:p>
          <a:p>
            <a:pPr marL="800100" lvl="1" indent="-342900">
              <a:buFont typeface="Arial" panose="020B0604020202020204" pitchFamily="34" charset="0"/>
              <a:buChar char="•"/>
            </a:pPr>
            <a:r>
              <a:rPr lang="en-US" sz="2600" dirty="0">
                <a:latin typeface="Open Sans"/>
              </a:rPr>
              <a:t>Receptive/Expressive Language</a:t>
            </a:r>
          </a:p>
          <a:p>
            <a:pPr lvl="1"/>
            <a:endParaRPr lang="en-US" sz="1200" dirty="0">
              <a:latin typeface="Open Sans"/>
            </a:endParaRPr>
          </a:p>
          <a:p>
            <a:r>
              <a:rPr lang="en-US" sz="2600" dirty="0">
                <a:latin typeface="Open Sans"/>
              </a:rPr>
              <a:t>Symptoms of:</a:t>
            </a:r>
          </a:p>
          <a:p>
            <a:pPr marL="800100" lvl="1" indent="-342900">
              <a:buFont typeface="Arial" panose="020B0604020202020204" pitchFamily="34" charset="0"/>
              <a:buChar char="•"/>
            </a:pPr>
            <a:r>
              <a:rPr lang="en-US" sz="2600" dirty="0">
                <a:latin typeface="Open Sans"/>
              </a:rPr>
              <a:t>Dyslexia</a:t>
            </a:r>
          </a:p>
          <a:p>
            <a:pPr marL="800100" lvl="1" indent="-342900">
              <a:buFont typeface="Arial" panose="020B0604020202020204" pitchFamily="34" charset="0"/>
              <a:buChar char="•"/>
            </a:pPr>
            <a:r>
              <a:rPr lang="en-US" sz="2600" dirty="0">
                <a:latin typeface="Open Sans"/>
              </a:rPr>
              <a:t>Dyscalculia</a:t>
            </a:r>
          </a:p>
          <a:p>
            <a:pPr marL="800100" lvl="1" indent="-342900">
              <a:buFont typeface="Arial" panose="020B0604020202020204" pitchFamily="34" charset="0"/>
              <a:buChar char="•"/>
            </a:pPr>
            <a:r>
              <a:rPr lang="en-US" sz="2600" dirty="0">
                <a:latin typeface="Open Sans"/>
              </a:rPr>
              <a:t>Dysgraphia </a:t>
            </a:r>
          </a:p>
          <a:p>
            <a:pPr lvl="1"/>
            <a:endParaRPr lang="en-US" sz="1400" dirty="0">
              <a:latin typeface="Open Sans"/>
            </a:endParaRPr>
          </a:p>
          <a:p>
            <a:r>
              <a:rPr lang="en-US" sz="2600" dirty="0">
                <a:latin typeface="Open Sans"/>
              </a:rPr>
              <a:t>IQ Composite: Below Average  </a:t>
            </a:r>
          </a:p>
          <a:p>
            <a:r>
              <a:rPr lang="en-US" sz="2600" dirty="0">
                <a:latin typeface="Open Sans"/>
              </a:rPr>
              <a:t>Psychologists said: low expectations, working memory, and processing cannot be changed. </a:t>
            </a:r>
            <a:endParaRPr lang="en-US" sz="2600" dirty="0"/>
          </a:p>
        </p:txBody>
      </p:sp>
      <p:sp>
        <p:nvSpPr>
          <p:cNvPr id="6" name="Rectangle 5">
            <a:extLst>
              <a:ext uri="{FF2B5EF4-FFF2-40B4-BE49-F238E27FC236}">
                <a16:creationId xmlns:a16="http://schemas.microsoft.com/office/drawing/2014/main" id="{E8A7CB74-902A-4644-9335-E39AFF988934}"/>
              </a:ext>
            </a:extLst>
          </p:cNvPr>
          <p:cNvSpPr/>
          <p:nvPr/>
        </p:nvSpPr>
        <p:spPr>
          <a:xfrm>
            <a:off x="7114992" y="1920653"/>
            <a:ext cx="5181600" cy="3293209"/>
          </a:xfrm>
          <a:prstGeom prst="rect">
            <a:avLst/>
          </a:prstGeom>
        </p:spPr>
        <p:txBody>
          <a:bodyPr wrap="square">
            <a:spAutoFit/>
          </a:bodyPr>
          <a:lstStyle/>
          <a:p>
            <a:r>
              <a:rPr lang="en-US" sz="2600" dirty="0">
                <a:latin typeface="Open Sans"/>
              </a:rPr>
              <a:t>Attended Boyce College  </a:t>
            </a:r>
          </a:p>
          <a:p>
            <a:pPr marL="800100" lvl="1" indent="-342900">
              <a:buFont typeface="Arial" panose="020B0604020202020204" pitchFamily="34" charset="0"/>
              <a:buChar char="•"/>
            </a:pPr>
            <a:r>
              <a:rPr lang="en-US" sz="2600" dirty="0">
                <a:latin typeface="Open Sans"/>
              </a:rPr>
              <a:t>Aug. 2011 – Dec. 2014</a:t>
            </a:r>
          </a:p>
          <a:p>
            <a:pPr marL="800100" lvl="1" indent="-342900">
              <a:buFont typeface="Arial" panose="020B0604020202020204" pitchFamily="34" charset="0"/>
              <a:buChar char="•"/>
            </a:pPr>
            <a:r>
              <a:rPr lang="en-US" sz="2600" dirty="0">
                <a:latin typeface="Open Sans"/>
              </a:rPr>
              <a:t>Biblical Counseling Degree</a:t>
            </a:r>
          </a:p>
          <a:p>
            <a:pPr marL="800100" lvl="1" indent="-342900">
              <a:buFont typeface="Arial" panose="020B0604020202020204" pitchFamily="34" charset="0"/>
              <a:buChar char="•"/>
            </a:pPr>
            <a:r>
              <a:rPr lang="en-US" sz="2600" dirty="0">
                <a:latin typeface="Open Sans"/>
              </a:rPr>
              <a:t>GPA: 3.2</a:t>
            </a:r>
          </a:p>
          <a:p>
            <a:pPr marL="800100" lvl="1" indent="-342900">
              <a:buFont typeface="Arial" panose="020B0604020202020204" pitchFamily="34" charset="0"/>
              <a:buChar char="•"/>
            </a:pPr>
            <a:r>
              <a:rPr lang="en-US" sz="2600" dirty="0">
                <a:latin typeface="Open Sans"/>
              </a:rPr>
              <a:t>Educational &amp; Cognitive Therapist</a:t>
            </a:r>
          </a:p>
          <a:p>
            <a:pPr marL="800100" lvl="1" indent="-342900">
              <a:buFont typeface="Arial" panose="020B0604020202020204" pitchFamily="34" charset="0"/>
              <a:buChar char="•"/>
            </a:pPr>
            <a:r>
              <a:rPr lang="en-US" sz="2600" dirty="0">
                <a:latin typeface="Open Sans"/>
              </a:rPr>
              <a:t>Married 2018</a:t>
            </a:r>
          </a:p>
          <a:p>
            <a:pPr marL="800100" lvl="1" indent="-342900">
              <a:buFont typeface="Arial" panose="020B0604020202020204" pitchFamily="34" charset="0"/>
              <a:buChar char="•"/>
            </a:pPr>
            <a:r>
              <a:rPr lang="en-US" sz="2600" dirty="0">
                <a:latin typeface="Open Sans"/>
              </a:rPr>
              <a:t>Father 2021</a:t>
            </a:r>
          </a:p>
        </p:txBody>
      </p:sp>
    </p:spTree>
    <p:extLst>
      <p:ext uri="{BB962C8B-B14F-4D97-AF65-F5344CB8AC3E}">
        <p14:creationId xmlns:p14="http://schemas.microsoft.com/office/powerpoint/2010/main" val="202123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EDA228B-0FC9-4A76-A2D0-C6E0060F4180}"/>
              </a:ext>
            </a:extLst>
          </p:cNvPr>
          <p:cNvSpPr/>
          <p:nvPr/>
        </p:nvSpPr>
        <p:spPr>
          <a:xfrm>
            <a:off x="5268117" y="3772682"/>
            <a:ext cx="2589281" cy="867930"/>
          </a:xfrm>
          <a:prstGeom prst="rect">
            <a:avLst/>
          </a:prstGeom>
        </p:spPr>
        <p:txBody>
          <a:bodyPr wrap="square">
            <a:spAutoFit/>
          </a:bodyPr>
          <a:lstStyle/>
          <a:p>
            <a:pPr lvl="0" algn="ctr" defTabSz="933450">
              <a:lnSpc>
                <a:spcPct val="90000"/>
              </a:lnSpc>
              <a:spcBef>
                <a:spcPct val="0"/>
              </a:spcBef>
              <a:spcAft>
                <a:spcPct val="35000"/>
              </a:spcAft>
            </a:pPr>
            <a:r>
              <a:rPr lang="en-US" sz="2800" b="1" dirty="0"/>
              <a:t>Equipping Minds</a:t>
            </a:r>
          </a:p>
        </p:txBody>
      </p:sp>
      <p:grpSp>
        <p:nvGrpSpPr>
          <p:cNvPr id="12" name="Group 11">
            <a:extLst>
              <a:ext uri="{FF2B5EF4-FFF2-40B4-BE49-F238E27FC236}">
                <a16:creationId xmlns:a16="http://schemas.microsoft.com/office/drawing/2014/main" id="{DD021161-0472-4504-8B4E-8685D64EB025}"/>
              </a:ext>
            </a:extLst>
          </p:cNvPr>
          <p:cNvGrpSpPr/>
          <p:nvPr/>
        </p:nvGrpSpPr>
        <p:grpSpPr>
          <a:xfrm>
            <a:off x="1342753" y="3276600"/>
            <a:ext cx="5238983" cy="3037030"/>
            <a:chOff x="1076502" y="3280699"/>
            <a:chExt cx="5238983" cy="3037030"/>
          </a:xfrm>
        </p:grpSpPr>
        <p:sp>
          <p:nvSpPr>
            <p:cNvPr id="36" name="Rectangle 35">
              <a:extLst>
                <a:ext uri="{FF2B5EF4-FFF2-40B4-BE49-F238E27FC236}">
                  <a16:creationId xmlns:a16="http://schemas.microsoft.com/office/drawing/2014/main" id="{12D9DEDF-72BF-466E-9E10-150D0A15514E}"/>
                </a:ext>
              </a:extLst>
            </p:cNvPr>
            <p:cNvSpPr/>
            <p:nvPr/>
          </p:nvSpPr>
          <p:spPr>
            <a:xfrm>
              <a:off x="1076502" y="3418505"/>
              <a:ext cx="2584643" cy="1815882"/>
            </a:xfrm>
            <a:prstGeom prst="rect">
              <a:avLst/>
            </a:prstGeom>
            <a:noFill/>
          </p:spPr>
          <p:txBody>
            <a:bodyPr wrap="square" lIns="91440" tIns="45720" rIns="91440" bIns="45720">
              <a:spAutoFit/>
            </a:bodyPr>
            <a:lstStyle/>
            <a:p>
              <a:pPr algn="ctr"/>
              <a:r>
                <a:rPr lang="en-US" sz="2800" b="1" cap="none" spc="0" dirty="0">
                  <a:ln w="0"/>
                  <a:solidFill>
                    <a:srgbClr val="D8B25C"/>
                  </a:solidFill>
                  <a:effectLst>
                    <a:outerShdw blurRad="38100" dist="19050" dir="2700000" algn="tl" rotWithShape="0">
                      <a:schemeClr val="dk1">
                        <a:alpha val="40000"/>
                      </a:schemeClr>
                    </a:outerShdw>
                  </a:effectLst>
                </a:rPr>
                <a:t>Sensory </a:t>
              </a:r>
            </a:p>
            <a:p>
              <a:pPr algn="ctr"/>
              <a:r>
                <a:rPr lang="en-US" sz="2800" b="1" cap="none" spc="0" dirty="0">
                  <a:ln w="0"/>
                  <a:solidFill>
                    <a:srgbClr val="D8B25C"/>
                  </a:solidFill>
                  <a:effectLst>
                    <a:outerShdw blurRad="38100" dist="19050" dir="2700000" algn="tl" rotWithShape="0">
                      <a:schemeClr val="dk1">
                        <a:alpha val="40000"/>
                      </a:schemeClr>
                    </a:outerShdw>
                  </a:effectLst>
                </a:rPr>
                <a:t>and </a:t>
              </a:r>
            </a:p>
            <a:p>
              <a:pPr algn="ctr"/>
              <a:r>
                <a:rPr lang="en-US" sz="2800" b="1" cap="none" spc="0" dirty="0">
                  <a:ln w="0"/>
                  <a:solidFill>
                    <a:srgbClr val="D8B25C"/>
                  </a:solidFill>
                  <a:effectLst>
                    <a:outerShdw blurRad="38100" dist="19050" dir="2700000" algn="tl" rotWithShape="0">
                      <a:schemeClr val="dk1">
                        <a:alpha val="40000"/>
                      </a:schemeClr>
                    </a:outerShdw>
                  </a:effectLst>
                </a:rPr>
                <a:t>Motor Development</a:t>
              </a:r>
            </a:p>
          </p:txBody>
        </p:sp>
        <p:sp>
          <p:nvSpPr>
            <p:cNvPr id="52" name="Freeform: Shape 51">
              <a:extLst>
                <a:ext uri="{FF2B5EF4-FFF2-40B4-BE49-F238E27FC236}">
                  <a16:creationId xmlns:a16="http://schemas.microsoft.com/office/drawing/2014/main" id="{2BDD9540-9B46-4D95-8F89-2208CA56428F}"/>
                </a:ext>
              </a:extLst>
            </p:cNvPr>
            <p:cNvSpPr/>
            <p:nvPr/>
          </p:nvSpPr>
          <p:spPr>
            <a:xfrm>
              <a:off x="4165540" y="3280699"/>
              <a:ext cx="1072461" cy="1012343"/>
            </a:xfrm>
            <a:custGeom>
              <a:avLst/>
              <a:gdLst>
                <a:gd name="connsiteX0" fmla="*/ 0 w 1168252"/>
                <a:gd name="connsiteY0" fmla="*/ 1001070 h 1001070"/>
                <a:gd name="connsiteX1" fmla="*/ 584124 w 1168252"/>
                <a:gd name="connsiteY1" fmla="*/ 0 h 1001070"/>
                <a:gd name="connsiteX2" fmla="*/ 584128 w 1168252"/>
                <a:gd name="connsiteY2" fmla="*/ 0 h 1001070"/>
                <a:gd name="connsiteX3" fmla="*/ 1168252 w 1168252"/>
                <a:gd name="connsiteY3" fmla="*/ 1001070 h 1001070"/>
                <a:gd name="connsiteX4" fmla="*/ 0 w 1168252"/>
                <a:gd name="connsiteY4" fmla="*/ 1001070 h 100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252" h="1001070">
                  <a:moveTo>
                    <a:pt x="0" y="1001070"/>
                  </a:moveTo>
                  <a:lnTo>
                    <a:pt x="584124" y="0"/>
                  </a:lnTo>
                  <a:lnTo>
                    <a:pt x="584128" y="0"/>
                  </a:lnTo>
                  <a:lnTo>
                    <a:pt x="1168252" y="1001070"/>
                  </a:lnTo>
                  <a:lnTo>
                    <a:pt x="0" y="1001070"/>
                  </a:lnTo>
                  <a:close/>
                </a:path>
              </a:pathLst>
            </a:custGeom>
            <a:solidFill>
              <a:schemeClr val="accent4"/>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sp>
          <p:nvSpPr>
            <p:cNvPr id="53" name="Freeform: Shape 52">
              <a:extLst>
                <a:ext uri="{FF2B5EF4-FFF2-40B4-BE49-F238E27FC236}">
                  <a16:creationId xmlns:a16="http://schemas.microsoft.com/office/drawing/2014/main" id="{25EFF969-98BB-4A35-B6BE-6859DBE63AD6}"/>
                </a:ext>
              </a:extLst>
            </p:cNvPr>
            <p:cNvSpPr/>
            <p:nvPr/>
          </p:nvSpPr>
          <p:spPr>
            <a:xfrm>
              <a:off x="3629308" y="4293042"/>
              <a:ext cx="2144923" cy="1012343"/>
            </a:xfrm>
            <a:custGeom>
              <a:avLst/>
              <a:gdLst>
                <a:gd name="connsiteX0" fmla="*/ 0 w 2336504"/>
                <a:gd name="connsiteY0" fmla="*/ 1001070 h 1001070"/>
                <a:gd name="connsiteX1" fmla="*/ 584124 w 2336504"/>
                <a:gd name="connsiteY1" fmla="*/ 0 h 1001070"/>
                <a:gd name="connsiteX2" fmla="*/ 1752380 w 2336504"/>
                <a:gd name="connsiteY2" fmla="*/ 0 h 1001070"/>
                <a:gd name="connsiteX3" fmla="*/ 2336504 w 2336504"/>
                <a:gd name="connsiteY3" fmla="*/ 1001070 h 1001070"/>
                <a:gd name="connsiteX4" fmla="*/ 0 w 2336504"/>
                <a:gd name="connsiteY4" fmla="*/ 1001070 h 100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504" h="1001070">
                  <a:moveTo>
                    <a:pt x="0" y="1001070"/>
                  </a:moveTo>
                  <a:lnTo>
                    <a:pt x="584124" y="0"/>
                  </a:lnTo>
                  <a:lnTo>
                    <a:pt x="1752380" y="0"/>
                  </a:lnTo>
                  <a:lnTo>
                    <a:pt x="2336504" y="1001070"/>
                  </a:lnTo>
                  <a:lnTo>
                    <a:pt x="0" y="1001070"/>
                  </a:lnTo>
                  <a:close/>
                </a:path>
              </a:pathLst>
            </a:custGeom>
            <a:solidFill>
              <a:schemeClr val="accent4"/>
            </a:solidFill>
          </p:spPr>
          <p:style>
            <a:lnRef idx="2">
              <a:schemeClr val="lt1">
                <a:hueOff val="0"/>
                <a:satOff val="0"/>
                <a:lumOff val="0"/>
                <a:alphaOff val="0"/>
              </a:schemeClr>
            </a:lnRef>
            <a:fillRef idx="1">
              <a:scrgbClr r="0" g="0" b="0"/>
            </a:fillRef>
            <a:effectRef idx="0">
              <a:schemeClr val="accent4">
                <a:hueOff val="3742489"/>
                <a:satOff val="-20694"/>
                <a:lumOff val="-1765"/>
                <a:alphaOff val="0"/>
              </a:schemeClr>
            </a:effectRef>
            <a:fontRef idx="minor">
              <a:schemeClr val="lt1"/>
            </a:fontRef>
          </p:style>
          <p:txBody>
            <a:bodyPr spcFirstLastPara="0" vert="horz" wrap="square" lIns="488898" tIns="80010" rIns="488898"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sp>
          <p:nvSpPr>
            <p:cNvPr id="54" name="Freeform: Shape 53">
              <a:extLst>
                <a:ext uri="{FF2B5EF4-FFF2-40B4-BE49-F238E27FC236}">
                  <a16:creationId xmlns:a16="http://schemas.microsoft.com/office/drawing/2014/main" id="{28B41782-4F5F-4DCA-916F-3717C97B444C}"/>
                </a:ext>
              </a:extLst>
            </p:cNvPr>
            <p:cNvSpPr/>
            <p:nvPr/>
          </p:nvSpPr>
          <p:spPr>
            <a:xfrm>
              <a:off x="3093078" y="5305386"/>
              <a:ext cx="3217385" cy="1012343"/>
            </a:xfrm>
            <a:custGeom>
              <a:avLst/>
              <a:gdLst>
                <a:gd name="connsiteX0" fmla="*/ 0 w 3504757"/>
                <a:gd name="connsiteY0" fmla="*/ 1001070 h 1001070"/>
                <a:gd name="connsiteX1" fmla="*/ 584124 w 3504757"/>
                <a:gd name="connsiteY1" fmla="*/ 0 h 1001070"/>
                <a:gd name="connsiteX2" fmla="*/ 2920633 w 3504757"/>
                <a:gd name="connsiteY2" fmla="*/ 0 h 1001070"/>
                <a:gd name="connsiteX3" fmla="*/ 3504757 w 3504757"/>
                <a:gd name="connsiteY3" fmla="*/ 1001070 h 1001070"/>
                <a:gd name="connsiteX4" fmla="*/ 0 w 3504757"/>
                <a:gd name="connsiteY4" fmla="*/ 1001070 h 100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4757" h="1001070">
                  <a:moveTo>
                    <a:pt x="0" y="1001070"/>
                  </a:moveTo>
                  <a:lnTo>
                    <a:pt x="584124" y="0"/>
                  </a:lnTo>
                  <a:lnTo>
                    <a:pt x="2920633" y="0"/>
                  </a:lnTo>
                  <a:lnTo>
                    <a:pt x="3504757" y="1001070"/>
                  </a:lnTo>
                  <a:lnTo>
                    <a:pt x="0" y="1001070"/>
                  </a:lnTo>
                  <a:close/>
                </a:path>
              </a:pathLst>
            </a:custGeom>
            <a:solidFill>
              <a:schemeClr val="accent4"/>
            </a:solidFill>
          </p:spPr>
          <p:style>
            <a:lnRef idx="2">
              <a:schemeClr val="lt1">
                <a:hueOff val="0"/>
                <a:satOff val="0"/>
                <a:lumOff val="0"/>
                <a:alphaOff val="0"/>
              </a:schemeClr>
            </a:lnRef>
            <a:fillRef idx="1">
              <a:scrgbClr r="0" g="0" b="0"/>
            </a:fillRef>
            <a:effectRef idx="0">
              <a:schemeClr val="accent4">
                <a:hueOff val="7484979"/>
                <a:satOff val="-41387"/>
                <a:lumOff val="-3529"/>
                <a:alphaOff val="0"/>
              </a:schemeClr>
            </a:effectRef>
            <a:fontRef idx="minor">
              <a:schemeClr val="lt1"/>
            </a:fontRef>
          </p:style>
          <p:txBody>
            <a:bodyPr spcFirstLastPara="0" vert="horz" wrap="square" lIns="693342" tIns="80010" rIns="693343"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sp>
          <p:nvSpPr>
            <p:cNvPr id="33" name="TextBox 32">
              <a:extLst>
                <a:ext uri="{FF2B5EF4-FFF2-40B4-BE49-F238E27FC236}">
                  <a16:creationId xmlns:a16="http://schemas.microsoft.com/office/drawing/2014/main" id="{634D617F-E864-45AA-857B-E652E6371BB3}"/>
                </a:ext>
              </a:extLst>
            </p:cNvPr>
            <p:cNvSpPr txBox="1"/>
            <p:nvPr/>
          </p:nvSpPr>
          <p:spPr>
            <a:xfrm>
              <a:off x="3793181" y="4578619"/>
              <a:ext cx="1704760" cy="646331"/>
            </a:xfrm>
            <a:prstGeom prst="rect">
              <a:avLst/>
            </a:prstGeom>
            <a:noFill/>
          </p:spPr>
          <p:txBody>
            <a:bodyPr wrap="square" rtlCol="0">
              <a:spAutoFit/>
            </a:bodyPr>
            <a:lstStyle/>
            <a:p>
              <a:pPr algn="ctr"/>
              <a:r>
                <a:rPr lang="en-US" b="1" dirty="0"/>
                <a:t>Primitive Reflexes</a:t>
              </a:r>
            </a:p>
          </p:txBody>
        </p:sp>
        <p:sp>
          <p:nvSpPr>
            <p:cNvPr id="34" name="TextBox 33">
              <a:extLst>
                <a:ext uri="{FF2B5EF4-FFF2-40B4-BE49-F238E27FC236}">
                  <a16:creationId xmlns:a16="http://schemas.microsoft.com/office/drawing/2014/main" id="{016D5AAF-8088-4873-B784-436DDD4D747D}"/>
                </a:ext>
              </a:extLst>
            </p:cNvPr>
            <p:cNvSpPr txBox="1"/>
            <p:nvPr/>
          </p:nvSpPr>
          <p:spPr>
            <a:xfrm>
              <a:off x="3652246" y="5510085"/>
              <a:ext cx="2277047" cy="646331"/>
            </a:xfrm>
            <a:prstGeom prst="rect">
              <a:avLst/>
            </a:prstGeom>
            <a:noFill/>
          </p:spPr>
          <p:txBody>
            <a:bodyPr wrap="square" rtlCol="0">
              <a:spAutoFit/>
            </a:bodyPr>
            <a:lstStyle/>
            <a:p>
              <a:r>
                <a:rPr lang="en-US" b="1" dirty="0"/>
                <a:t>Visual &amp; Auditory </a:t>
              </a:r>
            </a:p>
            <a:p>
              <a:r>
                <a:rPr lang="en-US" b="1" dirty="0"/>
                <a:t>    Processing</a:t>
              </a:r>
            </a:p>
          </p:txBody>
        </p:sp>
        <p:cxnSp>
          <p:nvCxnSpPr>
            <p:cNvPr id="79" name="Straight Connector 78">
              <a:extLst>
                <a:ext uri="{FF2B5EF4-FFF2-40B4-BE49-F238E27FC236}">
                  <a16:creationId xmlns:a16="http://schemas.microsoft.com/office/drawing/2014/main" id="{24C6FD38-E412-4E6E-A831-55D88DC65AFF}"/>
                </a:ext>
              </a:extLst>
            </p:cNvPr>
            <p:cNvCxnSpPr>
              <a:cxnSpLocks/>
            </p:cNvCxnSpPr>
            <p:nvPr/>
          </p:nvCxnSpPr>
          <p:spPr>
            <a:xfrm>
              <a:off x="4737794" y="3338243"/>
              <a:ext cx="1550383" cy="29207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36FD918-29AA-444D-B65C-F63C71D30A69}"/>
                </a:ext>
              </a:extLst>
            </p:cNvPr>
            <p:cNvCxnSpPr>
              <a:cxnSpLocks/>
            </p:cNvCxnSpPr>
            <p:nvPr/>
          </p:nvCxnSpPr>
          <p:spPr>
            <a:xfrm flipV="1">
              <a:off x="3071095" y="6291311"/>
              <a:ext cx="3244390" cy="1032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581544B-B436-451A-B1C7-74AB44369688}"/>
                </a:ext>
              </a:extLst>
            </p:cNvPr>
            <p:cNvCxnSpPr>
              <a:cxnSpLocks/>
            </p:cNvCxnSpPr>
            <p:nvPr/>
          </p:nvCxnSpPr>
          <p:spPr>
            <a:xfrm flipV="1">
              <a:off x="3091378" y="3290522"/>
              <a:ext cx="1639229" cy="30252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E021B25-22AE-42DB-A51E-CF8DBE12F5BE}"/>
              </a:ext>
            </a:extLst>
          </p:cNvPr>
          <p:cNvGrpSpPr/>
          <p:nvPr/>
        </p:nvGrpSpPr>
        <p:grpSpPr>
          <a:xfrm>
            <a:off x="6536602" y="3276600"/>
            <a:ext cx="5347203" cy="3045026"/>
            <a:chOff x="6270351" y="3284564"/>
            <a:chExt cx="5347203" cy="3045026"/>
          </a:xfrm>
        </p:grpSpPr>
        <p:sp>
          <p:nvSpPr>
            <p:cNvPr id="60" name="Rectangle 59">
              <a:extLst>
                <a:ext uri="{FF2B5EF4-FFF2-40B4-BE49-F238E27FC236}">
                  <a16:creationId xmlns:a16="http://schemas.microsoft.com/office/drawing/2014/main" id="{FDDBF19F-DE84-45E4-89D8-FA7FACD57B38}"/>
                </a:ext>
              </a:extLst>
            </p:cNvPr>
            <p:cNvSpPr/>
            <p:nvPr/>
          </p:nvSpPr>
          <p:spPr>
            <a:xfrm>
              <a:off x="8947251" y="3391631"/>
              <a:ext cx="2670303" cy="1815882"/>
            </a:xfrm>
            <a:prstGeom prst="rect">
              <a:avLst/>
            </a:prstGeom>
            <a:noFill/>
          </p:spPr>
          <p:txBody>
            <a:bodyPr wrap="square" lIns="91440" tIns="45720" rIns="91440" bIns="45720">
              <a:spAutoFit/>
            </a:bodyPr>
            <a:lstStyle/>
            <a:p>
              <a:pPr algn="ctr"/>
              <a:r>
                <a:rPr lang="en-US" sz="2800" b="1" cap="none" spc="0" dirty="0">
                  <a:ln w="0"/>
                  <a:solidFill>
                    <a:srgbClr val="558BB8"/>
                  </a:solidFill>
                  <a:effectLst>
                    <a:outerShdw blurRad="38100" dist="19050" dir="2700000" algn="tl" rotWithShape="0">
                      <a:schemeClr val="dk1">
                        <a:alpha val="40000"/>
                      </a:schemeClr>
                    </a:outerShdw>
                  </a:effectLst>
                </a:rPr>
                <a:t>Social </a:t>
              </a:r>
            </a:p>
            <a:p>
              <a:pPr algn="ctr"/>
              <a:r>
                <a:rPr lang="en-US" sz="2800" b="1" cap="none" spc="0" dirty="0">
                  <a:ln w="0"/>
                  <a:solidFill>
                    <a:srgbClr val="558BB8"/>
                  </a:solidFill>
                  <a:effectLst>
                    <a:outerShdw blurRad="38100" dist="19050" dir="2700000" algn="tl" rotWithShape="0">
                      <a:schemeClr val="dk1">
                        <a:alpha val="40000"/>
                      </a:schemeClr>
                    </a:outerShdw>
                  </a:effectLst>
                </a:rPr>
                <a:t>and </a:t>
              </a:r>
            </a:p>
            <a:p>
              <a:pPr algn="ctr"/>
              <a:r>
                <a:rPr lang="en-US" sz="2800" b="1" cap="none" spc="0" dirty="0">
                  <a:ln w="0"/>
                  <a:solidFill>
                    <a:srgbClr val="558BB8"/>
                  </a:solidFill>
                  <a:effectLst>
                    <a:outerShdw blurRad="38100" dist="19050" dir="2700000" algn="tl" rotWithShape="0">
                      <a:schemeClr val="dk1">
                        <a:alpha val="40000"/>
                      </a:schemeClr>
                    </a:outerShdw>
                  </a:effectLst>
                </a:rPr>
                <a:t>Emotional Development</a:t>
              </a:r>
            </a:p>
          </p:txBody>
        </p:sp>
        <p:grpSp>
          <p:nvGrpSpPr>
            <p:cNvPr id="46" name="Group 45">
              <a:extLst>
                <a:ext uri="{FF2B5EF4-FFF2-40B4-BE49-F238E27FC236}">
                  <a16:creationId xmlns:a16="http://schemas.microsoft.com/office/drawing/2014/main" id="{4E301F71-1BFF-40B9-81F7-278B73487599}"/>
                </a:ext>
              </a:extLst>
            </p:cNvPr>
            <p:cNvGrpSpPr/>
            <p:nvPr/>
          </p:nvGrpSpPr>
          <p:grpSpPr>
            <a:xfrm>
              <a:off x="6327050" y="3284564"/>
              <a:ext cx="3352875" cy="3045026"/>
              <a:chOff x="7417194" y="3183049"/>
              <a:chExt cx="3403604" cy="3003209"/>
            </a:xfrm>
            <a:solidFill>
              <a:schemeClr val="accent1">
                <a:lumMod val="75000"/>
              </a:schemeClr>
            </a:solidFill>
          </p:grpSpPr>
          <p:sp>
            <p:nvSpPr>
              <p:cNvPr id="47" name="Freeform: Shape 46">
                <a:extLst>
                  <a:ext uri="{FF2B5EF4-FFF2-40B4-BE49-F238E27FC236}">
                    <a16:creationId xmlns:a16="http://schemas.microsoft.com/office/drawing/2014/main" id="{879749E9-EDA8-45D6-A9A0-EBDCFDF7D2CF}"/>
                  </a:ext>
                </a:extLst>
              </p:cNvPr>
              <p:cNvSpPr/>
              <p:nvPr/>
            </p:nvSpPr>
            <p:spPr>
              <a:xfrm>
                <a:off x="8551729" y="3183049"/>
                <a:ext cx="1134534" cy="1001069"/>
              </a:xfrm>
              <a:custGeom>
                <a:avLst/>
                <a:gdLst>
                  <a:gd name="connsiteX0" fmla="*/ 0 w 1134534"/>
                  <a:gd name="connsiteY0" fmla="*/ 1001069 h 1001069"/>
                  <a:gd name="connsiteX1" fmla="*/ 567266 w 1134534"/>
                  <a:gd name="connsiteY1" fmla="*/ 0 h 1001069"/>
                  <a:gd name="connsiteX2" fmla="*/ 567268 w 1134534"/>
                  <a:gd name="connsiteY2" fmla="*/ 0 h 1001069"/>
                  <a:gd name="connsiteX3" fmla="*/ 1134534 w 1134534"/>
                  <a:gd name="connsiteY3" fmla="*/ 1001069 h 1001069"/>
                  <a:gd name="connsiteX4" fmla="*/ 0 w 1134534"/>
                  <a:gd name="connsiteY4" fmla="*/ 1001069 h 1001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534" h="1001069">
                    <a:moveTo>
                      <a:pt x="0" y="1001069"/>
                    </a:moveTo>
                    <a:lnTo>
                      <a:pt x="567266" y="0"/>
                    </a:lnTo>
                    <a:lnTo>
                      <a:pt x="567268" y="0"/>
                    </a:lnTo>
                    <a:lnTo>
                      <a:pt x="1134534" y="1001069"/>
                    </a:lnTo>
                    <a:lnTo>
                      <a:pt x="0" y="1001069"/>
                    </a:lnTo>
                    <a:close/>
                  </a:path>
                </a:pathLst>
              </a:custGeom>
              <a:gr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sp>
            <p:nvSpPr>
              <p:cNvPr id="48" name="Freeform: Shape 47">
                <a:extLst>
                  <a:ext uri="{FF2B5EF4-FFF2-40B4-BE49-F238E27FC236}">
                    <a16:creationId xmlns:a16="http://schemas.microsoft.com/office/drawing/2014/main" id="{41AEF8B7-A7D4-411B-8F94-D626A2046731}"/>
                  </a:ext>
                </a:extLst>
              </p:cNvPr>
              <p:cNvSpPr/>
              <p:nvPr/>
            </p:nvSpPr>
            <p:spPr>
              <a:xfrm>
                <a:off x="7976805" y="4177678"/>
                <a:ext cx="2269069" cy="1001069"/>
              </a:xfrm>
              <a:custGeom>
                <a:avLst/>
                <a:gdLst>
                  <a:gd name="connsiteX0" fmla="*/ 0 w 2269069"/>
                  <a:gd name="connsiteY0" fmla="*/ 1001069 h 1001069"/>
                  <a:gd name="connsiteX1" fmla="*/ 567266 w 2269069"/>
                  <a:gd name="connsiteY1" fmla="*/ 0 h 1001069"/>
                  <a:gd name="connsiteX2" fmla="*/ 1701803 w 2269069"/>
                  <a:gd name="connsiteY2" fmla="*/ 0 h 1001069"/>
                  <a:gd name="connsiteX3" fmla="*/ 2269069 w 2269069"/>
                  <a:gd name="connsiteY3" fmla="*/ 1001069 h 1001069"/>
                  <a:gd name="connsiteX4" fmla="*/ 0 w 2269069"/>
                  <a:gd name="connsiteY4" fmla="*/ 1001069 h 1001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069" h="1001069">
                    <a:moveTo>
                      <a:pt x="0" y="1001069"/>
                    </a:moveTo>
                    <a:lnTo>
                      <a:pt x="567266" y="0"/>
                    </a:lnTo>
                    <a:lnTo>
                      <a:pt x="1701803" y="0"/>
                    </a:lnTo>
                    <a:lnTo>
                      <a:pt x="2269069" y="1001069"/>
                    </a:lnTo>
                    <a:lnTo>
                      <a:pt x="0" y="1001069"/>
                    </a:lnTo>
                    <a:close/>
                  </a:path>
                </a:pathLst>
              </a:custGeom>
              <a:grpFill/>
            </p:spPr>
            <p:style>
              <a:lnRef idx="2">
                <a:schemeClr val="lt1">
                  <a:hueOff val="0"/>
                  <a:satOff val="0"/>
                  <a:lumOff val="0"/>
                  <a:alphaOff val="0"/>
                </a:schemeClr>
              </a:lnRef>
              <a:fillRef idx="1">
                <a:scrgbClr r="0" g="0" b="0"/>
              </a:fillRef>
              <a:effectRef idx="0">
                <a:schemeClr val="accent4">
                  <a:hueOff val="3742489"/>
                  <a:satOff val="-20694"/>
                  <a:lumOff val="-1765"/>
                  <a:alphaOff val="0"/>
                </a:schemeClr>
              </a:effectRef>
              <a:fontRef idx="minor">
                <a:schemeClr val="lt1"/>
              </a:fontRef>
            </p:style>
            <p:txBody>
              <a:bodyPr spcFirstLastPara="0" vert="horz" wrap="square" lIns="477097" tIns="80010" rIns="477097"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sp>
            <p:nvSpPr>
              <p:cNvPr id="49" name="Freeform: Shape 48">
                <a:extLst>
                  <a:ext uri="{FF2B5EF4-FFF2-40B4-BE49-F238E27FC236}">
                    <a16:creationId xmlns:a16="http://schemas.microsoft.com/office/drawing/2014/main" id="{94970844-EAFF-48DF-890E-7E8C3A503528}"/>
                  </a:ext>
                </a:extLst>
              </p:cNvPr>
              <p:cNvSpPr/>
              <p:nvPr/>
            </p:nvSpPr>
            <p:spPr>
              <a:xfrm>
                <a:off x="7417194" y="5185189"/>
                <a:ext cx="3403604" cy="1001069"/>
              </a:xfrm>
              <a:custGeom>
                <a:avLst/>
                <a:gdLst>
                  <a:gd name="connsiteX0" fmla="*/ 0 w 3403604"/>
                  <a:gd name="connsiteY0" fmla="*/ 1001069 h 1001069"/>
                  <a:gd name="connsiteX1" fmla="*/ 567266 w 3403604"/>
                  <a:gd name="connsiteY1" fmla="*/ 0 h 1001069"/>
                  <a:gd name="connsiteX2" fmla="*/ 2836338 w 3403604"/>
                  <a:gd name="connsiteY2" fmla="*/ 0 h 1001069"/>
                  <a:gd name="connsiteX3" fmla="*/ 3403604 w 3403604"/>
                  <a:gd name="connsiteY3" fmla="*/ 1001069 h 1001069"/>
                  <a:gd name="connsiteX4" fmla="*/ 0 w 3403604"/>
                  <a:gd name="connsiteY4" fmla="*/ 1001069 h 1001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4" h="1001069">
                    <a:moveTo>
                      <a:pt x="0" y="1001069"/>
                    </a:moveTo>
                    <a:lnTo>
                      <a:pt x="567266" y="0"/>
                    </a:lnTo>
                    <a:lnTo>
                      <a:pt x="2836338" y="0"/>
                    </a:lnTo>
                    <a:lnTo>
                      <a:pt x="3403604" y="1001069"/>
                    </a:lnTo>
                    <a:lnTo>
                      <a:pt x="0" y="1001069"/>
                    </a:lnTo>
                    <a:close/>
                  </a:path>
                </a:pathLst>
              </a:custGeom>
              <a:grpFill/>
            </p:spPr>
            <p:style>
              <a:lnRef idx="2">
                <a:schemeClr val="lt1">
                  <a:hueOff val="0"/>
                  <a:satOff val="0"/>
                  <a:lumOff val="0"/>
                  <a:alphaOff val="0"/>
                </a:schemeClr>
              </a:lnRef>
              <a:fillRef idx="1">
                <a:scrgbClr r="0" g="0" b="0"/>
              </a:fillRef>
              <a:effectRef idx="0">
                <a:schemeClr val="accent4">
                  <a:hueOff val="7484979"/>
                  <a:satOff val="-41387"/>
                  <a:lumOff val="-3529"/>
                  <a:alphaOff val="0"/>
                </a:schemeClr>
              </a:effectRef>
              <a:fontRef idx="minor">
                <a:schemeClr val="lt1"/>
              </a:fontRef>
            </p:style>
            <p:txBody>
              <a:bodyPr spcFirstLastPara="0" vert="horz" wrap="square" lIns="675640" tIns="80010" rIns="675641" bIns="80010" numCol="1" spcCol="1270" anchor="ctr" anchorCtr="0">
                <a:noAutofit/>
              </a:bodyPr>
              <a:lstStyle/>
              <a:p>
                <a:pPr marL="0" lvl="0" indent="0" algn="ctr" defTabSz="2800350">
                  <a:lnSpc>
                    <a:spcPct val="90000"/>
                  </a:lnSpc>
                  <a:spcBef>
                    <a:spcPct val="0"/>
                  </a:spcBef>
                  <a:spcAft>
                    <a:spcPct val="35000"/>
                  </a:spcAft>
                  <a:buNone/>
                </a:pPr>
                <a:r>
                  <a:rPr lang="en-US" sz="6300" kern="1200" dirty="0"/>
                  <a:t> </a:t>
                </a:r>
              </a:p>
            </p:txBody>
          </p:sp>
        </p:grpSp>
        <p:sp>
          <p:nvSpPr>
            <p:cNvPr id="37" name="TextBox 36">
              <a:extLst>
                <a:ext uri="{FF2B5EF4-FFF2-40B4-BE49-F238E27FC236}">
                  <a16:creationId xmlns:a16="http://schemas.microsoft.com/office/drawing/2014/main" id="{31721587-BD21-40F2-9E01-C23BC2F6ECCA}"/>
                </a:ext>
              </a:extLst>
            </p:cNvPr>
            <p:cNvSpPr txBox="1"/>
            <p:nvPr/>
          </p:nvSpPr>
          <p:spPr>
            <a:xfrm>
              <a:off x="6759778" y="5831523"/>
              <a:ext cx="2850083" cy="369332"/>
            </a:xfrm>
            <a:prstGeom prst="rect">
              <a:avLst/>
            </a:prstGeom>
            <a:noFill/>
          </p:spPr>
          <p:txBody>
            <a:bodyPr wrap="square" rtlCol="0">
              <a:spAutoFit/>
            </a:bodyPr>
            <a:lstStyle/>
            <a:p>
              <a:r>
                <a:rPr lang="en-US" b="1" dirty="0"/>
                <a:t>     Self-regulation</a:t>
              </a:r>
              <a:endParaRPr lang="en-US" sz="2200" b="1" dirty="0"/>
            </a:p>
          </p:txBody>
        </p:sp>
        <p:sp>
          <p:nvSpPr>
            <p:cNvPr id="38" name="TextBox 37">
              <a:extLst>
                <a:ext uri="{FF2B5EF4-FFF2-40B4-BE49-F238E27FC236}">
                  <a16:creationId xmlns:a16="http://schemas.microsoft.com/office/drawing/2014/main" id="{22E89986-E4D0-4AE4-A92A-8D8297E46AA7}"/>
                </a:ext>
              </a:extLst>
            </p:cNvPr>
            <p:cNvSpPr txBox="1"/>
            <p:nvPr/>
          </p:nvSpPr>
          <p:spPr>
            <a:xfrm>
              <a:off x="7341707" y="4434524"/>
              <a:ext cx="1834431" cy="328728"/>
            </a:xfrm>
            <a:prstGeom prst="rect">
              <a:avLst/>
            </a:prstGeom>
            <a:noFill/>
          </p:spPr>
          <p:txBody>
            <a:bodyPr wrap="square" rtlCol="0">
              <a:spAutoFit/>
            </a:bodyPr>
            <a:lstStyle/>
            <a:p>
              <a:r>
                <a:rPr lang="en-US" b="1" dirty="0"/>
                <a:t>Relational</a:t>
              </a:r>
            </a:p>
          </p:txBody>
        </p:sp>
        <p:sp>
          <p:nvSpPr>
            <p:cNvPr id="39" name="TextBox 38">
              <a:extLst>
                <a:ext uri="{FF2B5EF4-FFF2-40B4-BE49-F238E27FC236}">
                  <a16:creationId xmlns:a16="http://schemas.microsoft.com/office/drawing/2014/main" id="{7431FCA7-1ACA-4E1D-A20B-4C6E014CA60B}"/>
                </a:ext>
              </a:extLst>
            </p:cNvPr>
            <p:cNvSpPr txBox="1"/>
            <p:nvPr/>
          </p:nvSpPr>
          <p:spPr>
            <a:xfrm>
              <a:off x="7301721" y="5440294"/>
              <a:ext cx="1808144" cy="369332"/>
            </a:xfrm>
            <a:prstGeom prst="rect">
              <a:avLst/>
            </a:prstGeom>
            <a:noFill/>
          </p:spPr>
          <p:txBody>
            <a:bodyPr wrap="square" rtlCol="0">
              <a:spAutoFit/>
            </a:bodyPr>
            <a:lstStyle/>
            <a:p>
              <a:r>
                <a:rPr lang="en-US" b="1" dirty="0"/>
                <a:t>Language</a:t>
              </a:r>
            </a:p>
          </p:txBody>
        </p:sp>
        <p:sp>
          <p:nvSpPr>
            <p:cNvPr id="40" name="Rectangle 39">
              <a:extLst>
                <a:ext uri="{FF2B5EF4-FFF2-40B4-BE49-F238E27FC236}">
                  <a16:creationId xmlns:a16="http://schemas.microsoft.com/office/drawing/2014/main" id="{5BC5E6C0-40A5-4406-8A4B-90C012CE9AC7}"/>
                </a:ext>
              </a:extLst>
            </p:cNvPr>
            <p:cNvSpPr/>
            <p:nvPr/>
          </p:nvSpPr>
          <p:spPr>
            <a:xfrm>
              <a:off x="7261115" y="4882394"/>
              <a:ext cx="1847408" cy="369332"/>
            </a:xfrm>
            <a:prstGeom prst="rect">
              <a:avLst/>
            </a:prstGeom>
          </p:spPr>
          <p:txBody>
            <a:bodyPr wrap="square">
              <a:spAutoFit/>
            </a:bodyPr>
            <a:lstStyle/>
            <a:p>
              <a:r>
                <a:rPr lang="en-US" b="1" dirty="0"/>
                <a:t>Confidence</a:t>
              </a:r>
            </a:p>
          </p:txBody>
        </p:sp>
        <p:cxnSp>
          <p:nvCxnSpPr>
            <p:cNvPr id="72" name="Straight Connector 71">
              <a:extLst>
                <a:ext uri="{FF2B5EF4-FFF2-40B4-BE49-F238E27FC236}">
                  <a16:creationId xmlns:a16="http://schemas.microsoft.com/office/drawing/2014/main" id="{AF5D49CD-1538-4CB4-B499-9B039B7F6B9C}"/>
                </a:ext>
              </a:extLst>
            </p:cNvPr>
            <p:cNvCxnSpPr>
              <a:cxnSpLocks/>
              <a:stCxn id="47" idx="1"/>
            </p:cNvCxnSpPr>
            <p:nvPr/>
          </p:nvCxnSpPr>
          <p:spPr>
            <a:xfrm>
              <a:off x="8003487" y="3284564"/>
              <a:ext cx="1647861" cy="30075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CC15A9B-BC81-4AA8-A0DA-E83A99DAC226}"/>
                </a:ext>
              </a:extLst>
            </p:cNvPr>
            <p:cNvCxnSpPr>
              <a:cxnSpLocks/>
            </p:cNvCxnSpPr>
            <p:nvPr/>
          </p:nvCxnSpPr>
          <p:spPr>
            <a:xfrm>
              <a:off x="6270351" y="6291781"/>
              <a:ext cx="3395038" cy="101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71FC19B-696F-4EC1-98D6-A713510D48E9}"/>
                </a:ext>
              </a:extLst>
            </p:cNvPr>
            <p:cNvCxnSpPr>
              <a:cxnSpLocks/>
              <a:endCxn id="47" idx="2"/>
            </p:cNvCxnSpPr>
            <p:nvPr/>
          </p:nvCxnSpPr>
          <p:spPr>
            <a:xfrm flipV="1">
              <a:off x="6338410" y="3284564"/>
              <a:ext cx="1665078" cy="29822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E557A72-DC77-4072-9EF9-33140C54AE1E}"/>
              </a:ext>
            </a:extLst>
          </p:cNvPr>
          <p:cNvGrpSpPr/>
          <p:nvPr/>
        </p:nvGrpSpPr>
        <p:grpSpPr>
          <a:xfrm>
            <a:off x="2450961" y="300701"/>
            <a:ext cx="5953599" cy="3044304"/>
            <a:chOff x="2184710" y="304800"/>
            <a:chExt cx="5953599" cy="3044304"/>
          </a:xfrm>
        </p:grpSpPr>
        <p:sp>
          <p:nvSpPr>
            <p:cNvPr id="68" name="Rectangle 67">
              <a:extLst>
                <a:ext uri="{FF2B5EF4-FFF2-40B4-BE49-F238E27FC236}">
                  <a16:creationId xmlns:a16="http://schemas.microsoft.com/office/drawing/2014/main" id="{045677F8-F0D9-4814-AFBC-913875E30890}"/>
                </a:ext>
              </a:extLst>
            </p:cNvPr>
            <p:cNvSpPr/>
            <p:nvPr/>
          </p:nvSpPr>
          <p:spPr>
            <a:xfrm>
              <a:off x="2184710" y="854881"/>
              <a:ext cx="3898520" cy="954107"/>
            </a:xfrm>
            <a:prstGeom prst="rect">
              <a:avLst/>
            </a:prstGeom>
            <a:noFill/>
          </p:spPr>
          <p:txBody>
            <a:bodyPr wrap="square" lIns="91440" tIns="45720" rIns="91440" bIns="45720">
              <a:spAutoFit/>
            </a:bodyPr>
            <a:lstStyle/>
            <a:p>
              <a:pPr algn="ctr"/>
              <a:r>
                <a:rPr lang="en-US" sz="2800" b="1" cap="none" spc="0" dirty="0">
                  <a:ln w="0"/>
                  <a:solidFill>
                    <a:srgbClr val="578279"/>
                  </a:solidFill>
                  <a:effectLst>
                    <a:outerShdw blurRad="38100" dist="19050" dir="2700000" algn="tl" rotWithShape="0">
                      <a:schemeClr val="dk1">
                        <a:alpha val="40000"/>
                      </a:schemeClr>
                    </a:outerShdw>
                  </a:effectLst>
                </a:rPr>
                <a:t>Cognitive Development</a:t>
              </a:r>
            </a:p>
          </p:txBody>
        </p:sp>
        <p:grpSp>
          <p:nvGrpSpPr>
            <p:cNvPr id="67" name="Group 66">
              <a:extLst>
                <a:ext uri="{FF2B5EF4-FFF2-40B4-BE49-F238E27FC236}">
                  <a16:creationId xmlns:a16="http://schemas.microsoft.com/office/drawing/2014/main" id="{7AB09333-F6BB-425A-96E2-F3B6A471E8F4}"/>
                </a:ext>
              </a:extLst>
            </p:cNvPr>
            <p:cNvGrpSpPr/>
            <p:nvPr/>
          </p:nvGrpSpPr>
          <p:grpSpPr>
            <a:xfrm>
              <a:off x="4720746" y="304800"/>
              <a:ext cx="3417563" cy="2985778"/>
              <a:chOff x="4226509" y="-41288"/>
              <a:chExt cx="3936692" cy="3412159"/>
            </a:xfrm>
          </p:grpSpPr>
          <p:grpSp>
            <p:nvGrpSpPr>
              <p:cNvPr id="55" name="Group 54">
                <a:extLst>
                  <a:ext uri="{FF2B5EF4-FFF2-40B4-BE49-F238E27FC236}">
                    <a16:creationId xmlns:a16="http://schemas.microsoft.com/office/drawing/2014/main" id="{C44266CA-3F8E-4CC4-B279-2FA658797FA3}"/>
                  </a:ext>
                </a:extLst>
              </p:cNvPr>
              <p:cNvGrpSpPr/>
              <p:nvPr/>
            </p:nvGrpSpPr>
            <p:grpSpPr>
              <a:xfrm>
                <a:off x="4226509" y="-41288"/>
                <a:ext cx="3783766" cy="3412159"/>
                <a:chOff x="7132870" y="-1672365"/>
                <a:chExt cx="2895600" cy="2712089"/>
              </a:xfrm>
              <a:solidFill>
                <a:schemeClr val="accent5">
                  <a:lumMod val="75000"/>
                </a:schemeClr>
              </a:solidFill>
            </p:grpSpPr>
            <p:sp>
              <p:nvSpPr>
                <p:cNvPr id="56" name="Freeform: Shape 55">
                  <a:extLst>
                    <a:ext uri="{FF2B5EF4-FFF2-40B4-BE49-F238E27FC236}">
                      <a16:creationId xmlns:a16="http://schemas.microsoft.com/office/drawing/2014/main" id="{BD96C6D0-3F3C-4037-8F50-E2C35EE74B3B}"/>
                    </a:ext>
                  </a:extLst>
                </p:cNvPr>
                <p:cNvSpPr/>
                <p:nvPr/>
              </p:nvSpPr>
              <p:spPr>
                <a:xfrm>
                  <a:off x="8098070" y="-1672365"/>
                  <a:ext cx="965200" cy="904030"/>
                </a:xfrm>
                <a:custGeom>
                  <a:avLst/>
                  <a:gdLst>
                    <a:gd name="connsiteX0" fmla="*/ 0 w 965200"/>
                    <a:gd name="connsiteY0" fmla="*/ 904030 h 904030"/>
                    <a:gd name="connsiteX1" fmla="*/ 482598 w 965200"/>
                    <a:gd name="connsiteY1" fmla="*/ 0 h 904030"/>
                    <a:gd name="connsiteX2" fmla="*/ 482602 w 965200"/>
                    <a:gd name="connsiteY2" fmla="*/ 0 h 904030"/>
                    <a:gd name="connsiteX3" fmla="*/ 965200 w 965200"/>
                    <a:gd name="connsiteY3" fmla="*/ 904030 h 904030"/>
                    <a:gd name="connsiteX4" fmla="*/ 0 w 965200"/>
                    <a:gd name="connsiteY4" fmla="*/ 904030 h 90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200" h="904030">
                      <a:moveTo>
                        <a:pt x="0" y="904030"/>
                      </a:moveTo>
                      <a:lnTo>
                        <a:pt x="482598" y="0"/>
                      </a:lnTo>
                      <a:lnTo>
                        <a:pt x="482602" y="0"/>
                      </a:lnTo>
                      <a:lnTo>
                        <a:pt x="965200" y="904030"/>
                      </a:lnTo>
                      <a:lnTo>
                        <a:pt x="0" y="904030"/>
                      </a:lnTo>
                      <a:close/>
                    </a:path>
                  </a:pathLst>
                </a:cu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kern="1200" dirty="0"/>
                    <a:t> </a:t>
                  </a:r>
                </a:p>
              </p:txBody>
            </p:sp>
            <p:sp>
              <p:nvSpPr>
                <p:cNvPr id="57" name="Freeform: Shape 56">
                  <a:extLst>
                    <a:ext uri="{FF2B5EF4-FFF2-40B4-BE49-F238E27FC236}">
                      <a16:creationId xmlns:a16="http://schemas.microsoft.com/office/drawing/2014/main" id="{DDCD357B-DB93-4C92-A3C2-C02675167D64}"/>
                    </a:ext>
                  </a:extLst>
                </p:cNvPr>
                <p:cNvSpPr/>
                <p:nvPr/>
              </p:nvSpPr>
              <p:spPr>
                <a:xfrm>
                  <a:off x="7615470" y="-768336"/>
                  <a:ext cx="1930400" cy="904030"/>
                </a:xfrm>
                <a:custGeom>
                  <a:avLst/>
                  <a:gdLst>
                    <a:gd name="connsiteX0" fmla="*/ 0 w 1930400"/>
                    <a:gd name="connsiteY0" fmla="*/ 904030 h 904030"/>
                    <a:gd name="connsiteX1" fmla="*/ 482598 w 1930400"/>
                    <a:gd name="connsiteY1" fmla="*/ 0 h 904030"/>
                    <a:gd name="connsiteX2" fmla="*/ 1447802 w 1930400"/>
                    <a:gd name="connsiteY2" fmla="*/ 0 h 904030"/>
                    <a:gd name="connsiteX3" fmla="*/ 1930400 w 1930400"/>
                    <a:gd name="connsiteY3" fmla="*/ 904030 h 904030"/>
                    <a:gd name="connsiteX4" fmla="*/ 0 w 1930400"/>
                    <a:gd name="connsiteY4" fmla="*/ 904030 h 90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400" h="904030">
                      <a:moveTo>
                        <a:pt x="0" y="904030"/>
                      </a:moveTo>
                      <a:lnTo>
                        <a:pt x="482598" y="0"/>
                      </a:lnTo>
                      <a:lnTo>
                        <a:pt x="1447802" y="0"/>
                      </a:lnTo>
                      <a:lnTo>
                        <a:pt x="1930400" y="904030"/>
                      </a:lnTo>
                      <a:lnTo>
                        <a:pt x="0" y="904030"/>
                      </a:lnTo>
                      <a:close/>
                    </a:path>
                  </a:pathLst>
                </a:custGeom>
                <a:grpFill/>
              </p:spPr>
              <p:style>
                <a:lnRef idx="2">
                  <a:schemeClr val="lt1">
                    <a:hueOff val="0"/>
                    <a:satOff val="0"/>
                    <a:lumOff val="0"/>
                    <a:alphaOff val="0"/>
                  </a:schemeClr>
                </a:lnRef>
                <a:fillRef idx="1">
                  <a:scrgbClr r="0" g="0" b="0"/>
                </a:fillRef>
                <a:effectRef idx="0">
                  <a:schemeClr val="accent4">
                    <a:hueOff val="3742489"/>
                    <a:satOff val="-20694"/>
                    <a:lumOff val="-1765"/>
                    <a:alphaOff val="0"/>
                  </a:schemeClr>
                </a:effectRef>
                <a:fontRef idx="minor">
                  <a:schemeClr val="lt1"/>
                </a:fontRef>
              </p:style>
              <p:txBody>
                <a:bodyPr spcFirstLastPara="0" vert="horz" wrap="square" lIns="410209" tIns="72390" rIns="410211" bIns="72390" numCol="1" spcCol="1270" anchor="ctr" anchorCtr="0">
                  <a:noAutofit/>
                </a:bodyPr>
                <a:lstStyle/>
                <a:p>
                  <a:pPr marL="0" lvl="0" indent="0" algn="ctr" defTabSz="2533650">
                    <a:lnSpc>
                      <a:spcPct val="90000"/>
                    </a:lnSpc>
                    <a:spcBef>
                      <a:spcPct val="0"/>
                    </a:spcBef>
                    <a:spcAft>
                      <a:spcPct val="35000"/>
                    </a:spcAft>
                    <a:buNone/>
                  </a:pPr>
                  <a:r>
                    <a:rPr lang="en-US" sz="5700" kern="1200" dirty="0"/>
                    <a:t> </a:t>
                  </a:r>
                </a:p>
              </p:txBody>
            </p:sp>
            <p:sp>
              <p:nvSpPr>
                <p:cNvPr id="58" name="Freeform: Shape 57">
                  <a:extLst>
                    <a:ext uri="{FF2B5EF4-FFF2-40B4-BE49-F238E27FC236}">
                      <a16:creationId xmlns:a16="http://schemas.microsoft.com/office/drawing/2014/main" id="{A3E7B44F-4FE2-4B91-B082-36961CB978D3}"/>
                    </a:ext>
                  </a:extLst>
                </p:cNvPr>
                <p:cNvSpPr/>
                <p:nvPr/>
              </p:nvSpPr>
              <p:spPr>
                <a:xfrm>
                  <a:off x="7132870" y="135694"/>
                  <a:ext cx="2895600" cy="904030"/>
                </a:xfrm>
                <a:custGeom>
                  <a:avLst/>
                  <a:gdLst>
                    <a:gd name="connsiteX0" fmla="*/ 0 w 2895600"/>
                    <a:gd name="connsiteY0" fmla="*/ 904030 h 904030"/>
                    <a:gd name="connsiteX1" fmla="*/ 482598 w 2895600"/>
                    <a:gd name="connsiteY1" fmla="*/ 0 h 904030"/>
                    <a:gd name="connsiteX2" fmla="*/ 2413002 w 2895600"/>
                    <a:gd name="connsiteY2" fmla="*/ 0 h 904030"/>
                    <a:gd name="connsiteX3" fmla="*/ 2895600 w 2895600"/>
                    <a:gd name="connsiteY3" fmla="*/ 904030 h 904030"/>
                    <a:gd name="connsiteX4" fmla="*/ 0 w 2895600"/>
                    <a:gd name="connsiteY4" fmla="*/ 904030 h 90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904030">
                      <a:moveTo>
                        <a:pt x="0" y="904030"/>
                      </a:moveTo>
                      <a:lnTo>
                        <a:pt x="482598" y="0"/>
                      </a:lnTo>
                      <a:lnTo>
                        <a:pt x="2413002" y="0"/>
                      </a:lnTo>
                      <a:lnTo>
                        <a:pt x="2895600" y="904030"/>
                      </a:lnTo>
                      <a:lnTo>
                        <a:pt x="0" y="904030"/>
                      </a:lnTo>
                      <a:close/>
                    </a:path>
                  </a:pathLst>
                </a:custGeom>
                <a:grpFill/>
              </p:spPr>
              <p:style>
                <a:lnRef idx="2">
                  <a:schemeClr val="lt1">
                    <a:hueOff val="0"/>
                    <a:satOff val="0"/>
                    <a:lumOff val="0"/>
                    <a:alphaOff val="0"/>
                  </a:schemeClr>
                </a:lnRef>
                <a:fillRef idx="1">
                  <a:scrgbClr r="0" g="0" b="0"/>
                </a:fillRef>
                <a:effectRef idx="0">
                  <a:schemeClr val="accent4">
                    <a:hueOff val="7484979"/>
                    <a:satOff val="-41387"/>
                    <a:lumOff val="-3529"/>
                    <a:alphaOff val="0"/>
                  </a:schemeClr>
                </a:effectRef>
                <a:fontRef idx="minor">
                  <a:schemeClr val="lt1"/>
                </a:fontRef>
              </p:style>
              <p:txBody>
                <a:bodyPr spcFirstLastPara="0" vert="horz" wrap="square" lIns="579119" tIns="72390" rIns="579121" bIns="72390" numCol="1" spcCol="1270" anchor="ctr" anchorCtr="0">
                  <a:noAutofit/>
                </a:bodyPr>
                <a:lstStyle/>
                <a:p>
                  <a:pPr marL="0" lvl="0" indent="0" algn="ctr" defTabSz="2533650">
                    <a:lnSpc>
                      <a:spcPct val="90000"/>
                    </a:lnSpc>
                    <a:spcBef>
                      <a:spcPct val="0"/>
                    </a:spcBef>
                    <a:spcAft>
                      <a:spcPct val="35000"/>
                    </a:spcAft>
                    <a:buNone/>
                  </a:pPr>
                  <a:r>
                    <a:rPr lang="en-US" sz="5700" kern="1200" dirty="0"/>
                    <a:t> </a:t>
                  </a:r>
                </a:p>
              </p:txBody>
            </p:sp>
          </p:grpSp>
          <p:sp>
            <p:nvSpPr>
              <p:cNvPr id="61" name="TextBox 60">
                <a:extLst>
                  <a:ext uri="{FF2B5EF4-FFF2-40B4-BE49-F238E27FC236}">
                    <a16:creationId xmlns:a16="http://schemas.microsoft.com/office/drawing/2014/main" id="{7BE142FA-BDA4-4CCC-B20E-2A8CB0C40045}"/>
                  </a:ext>
                </a:extLst>
              </p:cNvPr>
              <p:cNvSpPr txBox="1"/>
              <p:nvPr/>
            </p:nvSpPr>
            <p:spPr>
              <a:xfrm>
                <a:off x="4704207" y="2640098"/>
                <a:ext cx="3458994" cy="657425"/>
              </a:xfrm>
              <a:prstGeom prst="rect">
                <a:avLst/>
              </a:prstGeom>
              <a:noFill/>
            </p:spPr>
            <p:txBody>
              <a:bodyPr wrap="square" rtlCol="0">
                <a:spAutoFit/>
              </a:bodyPr>
              <a:lstStyle/>
              <a:p>
                <a:r>
                  <a:rPr lang="en-US" b="1" dirty="0"/>
                  <a:t>Working &amp; Long-Term </a:t>
                </a:r>
              </a:p>
              <a:p>
                <a:r>
                  <a:rPr lang="en-US" b="1" dirty="0"/>
                  <a:t>            Memory</a:t>
                </a:r>
              </a:p>
            </p:txBody>
          </p:sp>
          <p:sp>
            <p:nvSpPr>
              <p:cNvPr id="62" name="TextBox 61">
                <a:extLst>
                  <a:ext uri="{FF2B5EF4-FFF2-40B4-BE49-F238E27FC236}">
                    <a16:creationId xmlns:a16="http://schemas.microsoft.com/office/drawing/2014/main" id="{9D03DD9A-BC74-4F9C-854D-5C52C4FF54D6}"/>
                  </a:ext>
                </a:extLst>
              </p:cNvPr>
              <p:cNvSpPr txBox="1"/>
              <p:nvPr/>
            </p:nvSpPr>
            <p:spPr>
              <a:xfrm>
                <a:off x="5365947" y="1731737"/>
                <a:ext cx="2135516" cy="375672"/>
              </a:xfrm>
              <a:prstGeom prst="rect">
                <a:avLst/>
              </a:prstGeom>
              <a:noFill/>
            </p:spPr>
            <p:txBody>
              <a:bodyPr wrap="square" rtlCol="0">
                <a:spAutoFit/>
              </a:bodyPr>
              <a:lstStyle/>
              <a:p>
                <a:r>
                  <a:rPr lang="en-US" b="1" dirty="0"/>
                  <a:t>Processing</a:t>
                </a:r>
              </a:p>
            </p:txBody>
          </p:sp>
          <p:sp>
            <p:nvSpPr>
              <p:cNvPr id="63" name="TextBox 62">
                <a:extLst>
                  <a:ext uri="{FF2B5EF4-FFF2-40B4-BE49-F238E27FC236}">
                    <a16:creationId xmlns:a16="http://schemas.microsoft.com/office/drawing/2014/main" id="{1943E07C-BE20-4A18-848F-DE91942C18E7}"/>
                  </a:ext>
                </a:extLst>
              </p:cNvPr>
              <p:cNvSpPr txBox="1"/>
              <p:nvPr/>
            </p:nvSpPr>
            <p:spPr>
              <a:xfrm>
                <a:off x="5019453" y="2269912"/>
                <a:ext cx="2828502" cy="375672"/>
              </a:xfrm>
              <a:prstGeom prst="rect">
                <a:avLst/>
              </a:prstGeom>
              <a:noFill/>
            </p:spPr>
            <p:txBody>
              <a:bodyPr wrap="square" rtlCol="0">
                <a:spAutoFit/>
              </a:bodyPr>
              <a:lstStyle/>
              <a:p>
                <a:r>
                  <a:rPr lang="en-US" b="1" dirty="0"/>
                  <a:t>Comprehension</a:t>
                </a:r>
              </a:p>
            </p:txBody>
          </p:sp>
          <p:sp>
            <p:nvSpPr>
              <p:cNvPr id="64" name="TextBox 63">
                <a:extLst>
                  <a:ext uri="{FF2B5EF4-FFF2-40B4-BE49-F238E27FC236}">
                    <a16:creationId xmlns:a16="http://schemas.microsoft.com/office/drawing/2014/main" id="{5C4EAC72-DC6A-49A4-B18F-D8CE486606B0}"/>
                  </a:ext>
                </a:extLst>
              </p:cNvPr>
              <p:cNvSpPr txBox="1"/>
              <p:nvPr/>
            </p:nvSpPr>
            <p:spPr>
              <a:xfrm>
                <a:off x="5392725" y="1316101"/>
                <a:ext cx="1834086" cy="375672"/>
              </a:xfrm>
              <a:prstGeom prst="rect">
                <a:avLst/>
              </a:prstGeom>
              <a:noFill/>
            </p:spPr>
            <p:txBody>
              <a:bodyPr wrap="square" rtlCol="0">
                <a:spAutoFit/>
              </a:bodyPr>
              <a:lstStyle/>
              <a:p>
                <a:r>
                  <a:rPr lang="en-US" b="1" dirty="0"/>
                  <a:t>Reasoning</a:t>
                </a:r>
              </a:p>
            </p:txBody>
          </p:sp>
        </p:grpSp>
        <p:cxnSp>
          <p:nvCxnSpPr>
            <p:cNvPr id="77" name="Straight Connector 76">
              <a:extLst>
                <a:ext uri="{FF2B5EF4-FFF2-40B4-BE49-F238E27FC236}">
                  <a16:creationId xmlns:a16="http://schemas.microsoft.com/office/drawing/2014/main" id="{79FCC17C-7178-4936-A42B-040A0E2BB7F5}"/>
                </a:ext>
              </a:extLst>
            </p:cNvPr>
            <p:cNvCxnSpPr>
              <a:cxnSpLocks/>
              <a:stCxn id="56" idx="2"/>
              <a:endCxn id="58" idx="3"/>
            </p:cNvCxnSpPr>
            <p:nvPr/>
          </p:nvCxnSpPr>
          <p:spPr>
            <a:xfrm>
              <a:off x="6363150" y="304800"/>
              <a:ext cx="1642400" cy="298577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25B394-95BA-4483-9A55-A9A601B12480}"/>
                </a:ext>
              </a:extLst>
            </p:cNvPr>
            <p:cNvCxnSpPr>
              <a:cxnSpLocks/>
              <a:endCxn id="56" idx="1"/>
            </p:cNvCxnSpPr>
            <p:nvPr/>
          </p:nvCxnSpPr>
          <p:spPr>
            <a:xfrm flipV="1">
              <a:off x="4708373" y="304800"/>
              <a:ext cx="1654773" cy="30443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445B73F-CCE1-435C-984D-B62CB77BFC2E}"/>
                </a:ext>
              </a:extLst>
            </p:cNvPr>
            <p:cNvCxnSpPr>
              <a:cxnSpLocks/>
              <a:stCxn id="58" idx="0"/>
              <a:endCxn id="58" idx="3"/>
            </p:cNvCxnSpPr>
            <p:nvPr/>
          </p:nvCxnSpPr>
          <p:spPr>
            <a:xfrm>
              <a:off x="4720746" y="3290577"/>
              <a:ext cx="328480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117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52FECF3-B43C-4469-959A-DC5DEF8FDEEA}"/>
              </a:ext>
            </a:extLst>
          </p:cNvPr>
          <p:cNvGrpSpPr/>
          <p:nvPr/>
        </p:nvGrpSpPr>
        <p:grpSpPr>
          <a:xfrm>
            <a:off x="3271802" y="4091460"/>
            <a:ext cx="2931817" cy="2273979"/>
            <a:chOff x="1876295" y="2649607"/>
            <a:chExt cx="3108553" cy="2316882"/>
          </a:xfrm>
        </p:grpSpPr>
        <p:pic>
          <p:nvPicPr>
            <p:cNvPr id="7" name="Picture 6">
              <a:extLst>
                <a:ext uri="{FF2B5EF4-FFF2-40B4-BE49-F238E27FC236}">
                  <a16:creationId xmlns:a16="http://schemas.microsoft.com/office/drawing/2014/main" id="{7D4E1624-AF28-4405-9369-C9D87EFB690C}"/>
                </a:ext>
              </a:extLst>
            </p:cNvPr>
            <p:cNvPicPr>
              <a:picLocks noChangeAspect="1"/>
            </p:cNvPicPr>
            <p:nvPr/>
          </p:nvPicPr>
          <p:blipFill>
            <a:blip r:embed="rId3"/>
            <a:stretch>
              <a:fillRect/>
            </a:stretch>
          </p:blipFill>
          <p:spPr>
            <a:xfrm>
              <a:off x="1876295" y="2651027"/>
              <a:ext cx="3108553" cy="2315462"/>
            </a:xfrm>
            <a:prstGeom prst="rect">
              <a:avLst/>
            </a:prstGeom>
          </p:spPr>
        </p:pic>
        <p:sp>
          <p:nvSpPr>
            <p:cNvPr id="13" name="Rectangle 12">
              <a:extLst>
                <a:ext uri="{FF2B5EF4-FFF2-40B4-BE49-F238E27FC236}">
                  <a16:creationId xmlns:a16="http://schemas.microsoft.com/office/drawing/2014/main" id="{D438B63E-BD86-455B-A2A5-A961A5CFDAD1}"/>
                </a:ext>
              </a:extLst>
            </p:cNvPr>
            <p:cNvSpPr/>
            <p:nvPr/>
          </p:nvSpPr>
          <p:spPr>
            <a:xfrm>
              <a:off x="4037012" y="2649607"/>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FBB86D60-0740-4503-9BDC-91A238E3DEB2}"/>
              </a:ext>
            </a:extLst>
          </p:cNvPr>
          <p:cNvSpPr/>
          <p:nvPr/>
        </p:nvSpPr>
        <p:spPr>
          <a:xfrm rot="12562577">
            <a:off x="2629143" y="1291271"/>
            <a:ext cx="4594528" cy="4594528"/>
          </a:xfrm>
          <a:custGeom>
            <a:avLst/>
            <a:gdLst>
              <a:gd name="connsiteX0" fmla="*/ 2297264 w 4594528"/>
              <a:gd name="connsiteY0" fmla="*/ 4594528 h 4594528"/>
              <a:gd name="connsiteX1" fmla="*/ 307775 w 4594528"/>
              <a:gd name="connsiteY1" fmla="*/ 3445896 h 4594528"/>
              <a:gd name="connsiteX2" fmla="*/ 2297264 w 4594528"/>
              <a:gd name="connsiteY2" fmla="*/ 2297264 h 4594528"/>
              <a:gd name="connsiteX3" fmla="*/ 2297264 w 4594528"/>
              <a:gd name="connsiteY3" fmla="*/ 4594528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2297264" y="4594528"/>
                </a:moveTo>
                <a:cubicBezTo>
                  <a:pt x="1476531" y="4594528"/>
                  <a:pt x="718142" y="4156672"/>
                  <a:pt x="307775" y="3445896"/>
                </a:cubicBezTo>
                <a:lnTo>
                  <a:pt x="2297264" y="2297264"/>
                </a:lnTo>
                <a:lnTo>
                  <a:pt x="2297264" y="4594528"/>
                </a:lnTo>
                <a:close/>
              </a:path>
            </a:pathLst>
          </a:custGeom>
          <a:solidFill>
            <a:srgbClr val="33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5907" tIns="3145656" rIns="2374431" bIns="520211"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grpSp>
        <p:nvGrpSpPr>
          <p:cNvPr id="30" name="Group 29">
            <a:extLst>
              <a:ext uri="{FF2B5EF4-FFF2-40B4-BE49-F238E27FC236}">
                <a16:creationId xmlns:a16="http://schemas.microsoft.com/office/drawing/2014/main" id="{EF64A6F0-F2FE-4021-B2CC-D28B8EE45A8B}"/>
              </a:ext>
            </a:extLst>
          </p:cNvPr>
          <p:cNvGrpSpPr/>
          <p:nvPr/>
        </p:nvGrpSpPr>
        <p:grpSpPr>
          <a:xfrm>
            <a:off x="2598896" y="1365302"/>
            <a:ext cx="4722876" cy="4594528"/>
            <a:chOff x="3632167" y="1235831"/>
            <a:chExt cx="4722876" cy="4594528"/>
          </a:xfrm>
        </p:grpSpPr>
        <p:sp>
          <p:nvSpPr>
            <p:cNvPr id="12" name="Freeform: Shape 11">
              <a:extLst>
                <a:ext uri="{FF2B5EF4-FFF2-40B4-BE49-F238E27FC236}">
                  <a16:creationId xmlns:a16="http://schemas.microsoft.com/office/drawing/2014/main" id="{DE206296-3364-49CA-A2DA-B1BE945D9981}"/>
                </a:ext>
              </a:extLst>
            </p:cNvPr>
            <p:cNvSpPr/>
            <p:nvPr/>
          </p:nvSpPr>
          <p:spPr>
            <a:xfrm rot="12562577">
              <a:off x="3632167" y="1235831"/>
              <a:ext cx="4594528" cy="4594528"/>
            </a:xfrm>
            <a:custGeom>
              <a:avLst/>
              <a:gdLst>
                <a:gd name="connsiteX0" fmla="*/ 307775 w 4594528"/>
                <a:gd name="connsiteY0" fmla="*/ 3445896 h 4594528"/>
                <a:gd name="connsiteX1" fmla="*/ 307775 w 4594528"/>
                <a:gd name="connsiteY1" fmla="*/ 1148632 h 4594528"/>
                <a:gd name="connsiteX2" fmla="*/ 2297264 w 4594528"/>
                <a:gd name="connsiteY2" fmla="*/ 2297264 h 4594528"/>
                <a:gd name="connsiteX3" fmla="*/ 307775 w 4594528"/>
                <a:gd name="connsiteY3" fmla="*/ 3445896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307775" y="3445896"/>
                  </a:moveTo>
                  <a:cubicBezTo>
                    <a:pt x="-102592" y="2735120"/>
                    <a:pt x="-102592" y="1859408"/>
                    <a:pt x="307775" y="1148632"/>
                  </a:cubicBezTo>
                  <a:lnTo>
                    <a:pt x="2297264" y="2297264"/>
                  </a:lnTo>
                  <a:lnTo>
                    <a:pt x="307775" y="3445896"/>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46" tIns="1860282" rIns="3162065" bIns="1860281"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sp>
          <p:nvSpPr>
            <p:cNvPr id="37" name="TextBox 36">
              <a:extLst>
                <a:ext uri="{FF2B5EF4-FFF2-40B4-BE49-F238E27FC236}">
                  <a16:creationId xmlns:a16="http://schemas.microsoft.com/office/drawing/2014/main" id="{466AF8EC-FD20-4AB0-A43C-A16CF72C62B2}"/>
                </a:ext>
              </a:extLst>
            </p:cNvPr>
            <p:cNvSpPr txBox="1"/>
            <p:nvPr/>
          </p:nvSpPr>
          <p:spPr>
            <a:xfrm>
              <a:off x="6270198" y="3596100"/>
              <a:ext cx="2084845" cy="369332"/>
            </a:xfrm>
            <a:prstGeom prst="rect">
              <a:avLst/>
            </a:prstGeom>
            <a:noFill/>
          </p:spPr>
          <p:txBody>
            <a:bodyPr wrap="square" rtlCol="0">
              <a:spAutoFit/>
            </a:bodyPr>
            <a:lstStyle/>
            <a:p>
              <a:r>
                <a:rPr lang="en-US" b="1" dirty="0"/>
                <a:t>Sound Therapy</a:t>
              </a:r>
            </a:p>
          </p:txBody>
        </p:sp>
        <p:pic>
          <p:nvPicPr>
            <p:cNvPr id="42" name="Picture 41">
              <a:extLst>
                <a:ext uri="{FF2B5EF4-FFF2-40B4-BE49-F238E27FC236}">
                  <a16:creationId xmlns:a16="http://schemas.microsoft.com/office/drawing/2014/main" id="{2F769CB7-C123-4FF9-8B7F-E248C13E393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30792" y="3949084"/>
              <a:ext cx="910936" cy="910936"/>
            </a:xfrm>
            <a:prstGeom prst="rect">
              <a:avLst/>
            </a:prstGeom>
          </p:spPr>
        </p:pic>
      </p:grpSp>
      <p:sp>
        <p:nvSpPr>
          <p:cNvPr id="72" name="Arrow: Circular 71">
            <a:extLst>
              <a:ext uri="{FF2B5EF4-FFF2-40B4-BE49-F238E27FC236}">
                <a16:creationId xmlns:a16="http://schemas.microsoft.com/office/drawing/2014/main" id="{B5102B6E-0252-453B-B30C-55657977F7B0}"/>
              </a:ext>
            </a:extLst>
          </p:cNvPr>
          <p:cNvSpPr/>
          <p:nvPr/>
        </p:nvSpPr>
        <p:spPr>
          <a:xfrm>
            <a:off x="1979612" y="736804"/>
            <a:ext cx="5753278" cy="5737656"/>
          </a:xfrm>
          <a:prstGeom prst="circularArrow">
            <a:avLst>
              <a:gd name="adj1" fmla="val 4168"/>
              <a:gd name="adj2" fmla="val 503210"/>
              <a:gd name="adj3" fmla="val 3246892"/>
              <a:gd name="adj4" fmla="val 7293481"/>
              <a:gd name="adj5" fmla="val 5691"/>
            </a:avLst>
          </a:prstGeom>
          <a:solidFill>
            <a:srgbClr val="00206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73" name="Rectangle 72">
            <a:extLst>
              <a:ext uri="{FF2B5EF4-FFF2-40B4-BE49-F238E27FC236}">
                <a16:creationId xmlns:a16="http://schemas.microsoft.com/office/drawing/2014/main" id="{0F7C3888-62D5-4EC3-9A09-1CA6793FF956}"/>
              </a:ext>
            </a:extLst>
          </p:cNvPr>
          <p:cNvSpPr/>
          <p:nvPr/>
        </p:nvSpPr>
        <p:spPr>
          <a:xfrm>
            <a:off x="2243397" y="6333959"/>
            <a:ext cx="5379999"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002060"/>
                </a:solidFill>
                <a:effectLst/>
              </a:rPr>
              <a:t>Mediated Learning Experience</a:t>
            </a:r>
          </a:p>
        </p:txBody>
      </p:sp>
      <p:sp>
        <p:nvSpPr>
          <p:cNvPr id="2" name="Rectangle 1">
            <a:extLst>
              <a:ext uri="{FF2B5EF4-FFF2-40B4-BE49-F238E27FC236}">
                <a16:creationId xmlns:a16="http://schemas.microsoft.com/office/drawing/2014/main" id="{6BC30C82-A824-4F05-926B-2E47A79883AB}"/>
              </a:ext>
            </a:extLst>
          </p:cNvPr>
          <p:cNvSpPr/>
          <p:nvPr/>
        </p:nvSpPr>
        <p:spPr>
          <a:xfrm>
            <a:off x="6567580" y="789074"/>
            <a:ext cx="5943600" cy="523220"/>
          </a:xfrm>
          <a:prstGeom prst="rect">
            <a:avLst/>
          </a:prstGeom>
        </p:spPr>
        <p:txBody>
          <a:bodyPr wrap="square">
            <a:spAutoFit/>
          </a:bodyPr>
          <a:lstStyle/>
          <a:p>
            <a:r>
              <a:rPr lang="en-US" sz="2800" b="1" dirty="0">
                <a:ln/>
                <a:solidFill>
                  <a:srgbClr val="0070C0"/>
                </a:solidFill>
              </a:rPr>
              <a:t>A Holistic-Integrated Approach</a:t>
            </a:r>
            <a:endParaRPr lang="en-US" sz="2800" dirty="0"/>
          </a:p>
        </p:txBody>
      </p:sp>
      <p:grpSp>
        <p:nvGrpSpPr>
          <p:cNvPr id="33" name="Group 32">
            <a:extLst>
              <a:ext uri="{FF2B5EF4-FFF2-40B4-BE49-F238E27FC236}">
                <a16:creationId xmlns:a16="http://schemas.microsoft.com/office/drawing/2014/main" id="{6B7DFA3C-EAD8-418E-A4B5-696065A30408}"/>
              </a:ext>
            </a:extLst>
          </p:cNvPr>
          <p:cNvGrpSpPr/>
          <p:nvPr/>
        </p:nvGrpSpPr>
        <p:grpSpPr>
          <a:xfrm>
            <a:off x="2568649" y="1239439"/>
            <a:ext cx="4594528" cy="4594528"/>
            <a:chOff x="3601920" y="1109968"/>
            <a:chExt cx="4594528" cy="4594528"/>
          </a:xfrm>
        </p:grpSpPr>
        <p:sp>
          <p:nvSpPr>
            <p:cNvPr id="10" name="Freeform: Shape 9">
              <a:extLst>
                <a:ext uri="{FF2B5EF4-FFF2-40B4-BE49-F238E27FC236}">
                  <a16:creationId xmlns:a16="http://schemas.microsoft.com/office/drawing/2014/main" id="{36A029A5-58AC-424D-B426-BC42A9BF5D26}"/>
                </a:ext>
              </a:extLst>
            </p:cNvPr>
            <p:cNvSpPr/>
            <p:nvPr/>
          </p:nvSpPr>
          <p:spPr>
            <a:xfrm rot="12562577">
              <a:off x="3601920" y="1109968"/>
              <a:ext cx="4594528" cy="4594528"/>
            </a:xfrm>
            <a:custGeom>
              <a:avLst/>
              <a:gdLst>
                <a:gd name="connsiteX0" fmla="*/ 4286753 w 4594528"/>
                <a:gd name="connsiteY0" fmla="*/ 3445896 h 4594528"/>
                <a:gd name="connsiteX1" fmla="*/ 2297264 w 4594528"/>
                <a:gd name="connsiteY1" fmla="*/ 4594528 h 4594528"/>
                <a:gd name="connsiteX2" fmla="*/ 2297264 w 4594528"/>
                <a:gd name="connsiteY2" fmla="*/ 2297264 h 4594528"/>
                <a:gd name="connsiteX3" fmla="*/ 4286753 w 4594528"/>
                <a:gd name="connsiteY3" fmla="*/ 3445896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4286753" y="3445896"/>
                  </a:moveTo>
                  <a:cubicBezTo>
                    <a:pt x="3876386" y="4156672"/>
                    <a:pt x="3117997" y="4594528"/>
                    <a:pt x="2297264" y="4594528"/>
                  </a:cubicBezTo>
                  <a:lnTo>
                    <a:pt x="2297264" y="2297264"/>
                  </a:lnTo>
                  <a:lnTo>
                    <a:pt x="4286753" y="3445896"/>
                  </a:lnTo>
                  <a:close/>
                </a:path>
              </a:pathLst>
            </a:custGeom>
            <a:solidFill>
              <a:srgbClr val="36A5C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431" tIns="3145656" rIns="935907" bIns="520211"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sp>
          <p:nvSpPr>
            <p:cNvPr id="34" name="Rectangle 33">
              <a:extLst>
                <a:ext uri="{FF2B5EF4-FFF2-40B4-BE49-F238E27FC236}">
                  <a16:creationId xmlns:a16="http://schemas.microsoft.com/office/drawing/2014/main" id="{4208D1DC-EBDC-4311-9567-738E48DD30BE}"/>
                </a:ext>
              </a:extLst>
            </p:cNvPr>
            <p:cNvSpPr/>
            <p:nvPr/>
          </p:nvSpPr>
          <p:spPr>
            <a:xfrm>
              <a:off x="5173095" y="1351314"/>
              <a:ext cx="1432854" cy="590931"/>
            </a:xfrm>
            <a:prstGeom prst="rect">
              <a:avLst/>
            </a:prstGeom>
          </p:spPr>
          <p:txBody>
            <a:bodyPr wrap="square">
              <a:spAutoFit/>
            </a:bodyPr>
            <a:lstStyle/>
            <a:p>
              <a:pPr lvl="0" algn="ctr" defTabSz="977900">
                <a:lnSpc>
                  <a:spcPct val="90000"/>
                </a:lnSpc>
                <a:spcBef>
                  <a:spcPct val="0"/>
                </a:spcBef>
                <a:spcAft>
                  <a:spcPct val="35000"/>
                </a:spcAft>
              </a:pPr>
              <a:r>
                <a:rPr lang="en-US" b="1" dirty="0"/>
                <a:t>Nutritional Therapy</a:t>
              </a:r>
            </a:p>
          </p:txBody>
        </p:sp>
      </p:grpSp>
      <p:sp>
        <p:nvSpPr>
          <p:cNvPr id="46" name="TextBox 45">
            <a:extLst>
              <a:ext uri="{FF2B5EF4-FFF2-40B4-BE49-F238E27FC236}">
                <a16:creationId xmlns:a16="http://schemas.microsoft.com/office/drawing/2014/main" id="{2DF06596-2B8B-41FC-A4F9-DB68E6E831D3}"/>
              </a:ext>
            </a:extLst>
          </p:cNvPr>
          <p:cNvSpPr txBox="1"/>
          <p:nvPr/>
        </p:nvSpPr>
        <p:spPr>
          <a:xfrm>
            <a:off x="5669260" y="2658556"/>
            <a:ext cx="1603684" cy="923330"/>
          </a:xfrm>
          <a:prstGeom prst="rect">
            <a:avLst/>
          </a:prstGeom>
          <a:noFill/>
        </p:spPr>
        <p:txBody>
          <a:bodyPr wrap="square" rtlCol="0">
            <a:spAutoFit/>
          </a:bodyPr>
          <a:lstStyle/>
          <a:p>
            <a:r>
              <a:rPr lang="en-US" b="1" dirty="0"/>
              <a:t>Primitive Reflex Therapy</a:t>
            </a:r>
          </a:p>
        </p:txBody>
      </p:sp>
      <p:graphicFrame>
        <p:nvGraphicFramePr>
          <p:cNvPr id="54" name="Content Placeholder 53">
            <a:extLst>
              <a:ext uri="{FF2B5EF4-FFF2-40B4-BE49-F238E27FC236}">
                <a16:creationId xmlns:a16="http://schemas.microsoft.com/office/drawing/2014/main" id="{B49275C5-D6F2-405F-B6DF-DEBE61B1225D}"/>
              </a:ext>
            </a:extLst>
          </p:cNvPr>
          <p:cNvGraphicFramePr>
            <a:graphicFrameLocks noGrp="1"/>
          </p:cNvGraphicFramePr>
          <p:nvPr>
            <p:ph sz="quarter" idx="10"/>
            <p:extLst>
              <p:ext uri="{D42A27DB-BD31-4B8C-83A1-F6EECF244321}">
                <p14:modId xmlns:p14="http://schemas.microsoft.com/office/powerpoint/2010/main" val="3880153095"/>
              </p:ext>
            </p:extLst>
          </p:nvPr>
        </p:nvGraphicFramePr>
        <p:xfrm>
          <a:off x="5839658" y="1931315"/>
          <a:ext cx="727922" cy="6223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5" name="Group 34">
            <a:extLst>
              <a:ext uri="{FF2B5EF4-FFF2-40B4-BE49-F238E27FC236}">
                <a16:creationId xmlns:a16="http://schemas.microsoft.com/office/drawing/2014/main" id="{25CADAF1-8CB2-438A-945E-FE01FC28F70D}"/>
              </a:ext>
            </a:extLst>
          </p:cNvPr>
          <p:cNvGrpSpPr/>
          <p:nvPr/>
        </p:nvGrpSpPr>
        <p:grpSpPr>
          <a:xfrm>
            <a:off x="2501119" y="1256323"/>
            <a:ext cx="4594528" cy="4594528"/>
            <a:chOff x="3534390" y="1126852"/>
            <a:chExt cx="4594528" cy="4594528"/>
          </a:xfrm>
        </p:grpSpPr>
        <p:sp>
          <p:nvSpPr>
            <p:cNvPr id="9" name="Freeform: Shape 8">
              <a:extLst>
                <a:ext uri="{FF2B5EF4-FFF2-40B4-BE49-F238E27FC236}">
                  <a16:creationId xmlns:a16="http://schemas.microsoft.com/office/drawing/2014/main" id="{0A89CA95-2794-4552-851B-67EBFEDB46CB}"/>
                </a:ext>
              </a:extLst>
            </p:cNvPr>
            <p:cNvSpPr/>
            <p:nvPr/>
          </p:nvSpPr>
          <p:spPr>
            <a:xfrm rot="12562577">
              <a:off x="3534390" y="1126852"/>
              <a:ext cx="4594528" cy="4594528"/>
            </a:xfrm>
            <a:custGeom>
              <a:avLst/>
              <a:gdLst>
                <a:gd name="connsiteX0" fmla="*/ 4286753 w 4594528"/>
                <a:gd name="connsiteY0" fmla="*/ 1148632 h 4594528"/>
                <a:gd name="connsiteX1" fmla="*/ 4286753 w 4594528"/>
                <a:gd name="connsiteY1" fmla="*/ 3445896 h 4594528"/>
                <a:gd name="connsiteX2" fmla="*/ 2297264 w 4594528"/>
                <a:gd name="connsiteY2" fmla="*/ 2297264 h 4594528"/>
                <a:gd name="connsiteX3" fmla="*/ 4286753 w 4594528"/>
                <a:gd name="connsiteY3" fmla="*/ 1148632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4286753" y="1148632"/>
                  </a:moveTo>
                  <a:cubicBezTo>
                    <a:pt x="4697120" y="1859408"/>
                    <a:pt x="4697120" y="2735120"/>
                    <a:pt x="4286753" y="3445896"/>
                  </a:cubicBezTo>
                  <a:lnTo>
                    <a:pt x="2297264" y="2297264"/>
                  </a:lnTo>
                  <a:lnTo>
                    <a:pt x="4286753" y="1148632"/>
                  </a:lnTo>
                  <a:close/>
                </a:path>
              </a:pathLst>
            </a:custGeom>
            <a:solidFill>
              <a:srgbClr val="B95B2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3004" tIns="1860282" rIns="88107" bIns="1860281"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sp>
          <p:nvSpPr>
            <p:cNvPr id="58" name="TextBox 57">
              <a:extLst>
                <a:ext uri="{FF2B5EF4-FFF2-40B4-BE49-F238E27FC236}">
                  <a16:creationId xmlns:a16="http://schemas.microsoft.com/office/drawing/2014/main" id="{B36287BE-D325-4294-9566-EA41F14C744D}"/>
                </a:ext>
              </a:extLst>
            </p:cNvPr>
            <p:cNvSpPr txBox="1"/>
            <p:nvPr/>
          </p:nvSpPr>
          <p:spPr>
            <a:xfrm>
              <a:off x="3918013" y="2742999"/>
              <a:ext cx="1714680" cy="646331"/>
            </a:xfrm>
            <a:prstGeom prst="rect">
              <a:avLst/>
            </a:prstGeom>
            <a:noFill/>
          </p:spPr>
          <p:txBody>
            <a:bodyPr wrap="square" rtlCol="0">
              <a:spAutoFit/>
            </a:bodyPr>
            <a:lstStyle/>
            <a:p>
              <a:r>
                <a:rPr lang="en-US" b="1" dirty="0"/>
                <a:t>Vestibular Therapy</a:t>
              </a:r>
            </a:p>
          </p:txBody>
        </p:sp>
        <p:pic>
          <p:nvPicPr>
            <p:cNvPr id="56" name="Picture 55">
              <a:extLst>
                <a:ext uri="{FF2B5EF4-FFF2-40B4-BE49-F238E27FC236}">
                  <a16:creationId xmlns:a16="http://schemas.microsoft.com/office/drawing/2014/main" id="{563BBE17-8DBA-44D2-B5B9-C0F4AE96F34D}"/>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161567" y="2114203"/>
              <a:ext cx="679818" cy="646331"/>
            </a:xfrm>
            <a:prstGeom prst="rect">
              <a:avLst/>
            </a:prstGeom>
          </p:spPr>
        </p:pic>
      </p:grpSp>
      <p:grpSp>
        <p:nvGrpSpPr>
          <p:cNvPr id="36" name="Group 35">
            <a:extLst>
              <a:ext uri="{FF2B5EF4-FFF2-40B4-BE49-F238E27FC236}">
                <a16:creationId xmlns:a16="http://schemas.microsoft.com/office/drawing/2014/main" id="{A79A3FD3-4EC4-46F7-A5FC-4C59FB16F3A7}"/>
              </a:ext>
            </a:extLst>
          </p:cNvPr>
          <p:cNvGrpSpPr/>
          <p:nvPr/>
        </p:nvGrpSpPr>
        <p:grpSpPr>
          <a:xfrm>
            <a:off x="2508037" y="1332217"/>
            <a:ext cx="4594528" cy="4594528"/>
            <a:chOff x="3541308" y="1202746"/>
            <a:chExt cx="4594528" cy="4594528"/>
          </a:xfrm>
        </p:grpSpPr>
        <p:sp>
          <p:nvSpPr>
            <p:cNvPr id="8" name="Freeform: Shape 7">
              <a:extLst>
                <a:ext uri="{FF2B5EF4-FFF2-40B4-BE49-F238E27FC236}">
                  <a16:creationId xmlns:a16="http://schemas.microsoft.com/office/drawing/2014/main" id="{45998773-A29A-4007-A3AD-C9E589C1B073}"/>
                </a:ext>
              </a:extLst>
            </p:cNvPr>
            <p:cNvSpPr/>
            <p:nvPr/>
          </p:nvSpPr>
          <p:spPr>
            <a:xfrm rot="12562577">
              <a:off x="3541308" y="1202746"/>
              <a:ext cx="4594528" cy="4594528"/>
            </a:xfrm>
            <a:custGeom>
              <a:avLst/>
              <a:gdLst>
                <a:gd name="connsiteX0" fmla="*/ 2297264 w 4594528"/>
                <a:gd name="connsiteY0" fmla="*/ 0 h 4594528"/>
                <a:gd name="connsiteX1" fmla="*/ 4286753 w 4594528"/>
                <a:gd name="connsiteY1" fmla="*/ 1148632 h 4594528"/>
                <a:gd name="connsiteX2" fmla="*/ 2297264 w 4594528"/>
                <a:gd name="connsiteY2" fmla="*/ 2297264 h 4594528"/>
                <a:gd name="connsiteX3" fmla="*/ 2297264 w 4594528"/>
                <a:gd name="connsiteY3" fmla="*/ 0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2297264" y="0"/>
                  </a:moveTo>
                  <a:cubicBezTo>
                    <a:pt x="3117997" y="0"/>
                    <a:pt x="3876386" y="437856"/>
                    <a:pt x="4286753" y="1148632"/>
                  </a:cubicBezTo>
                  <a:lnTo>
                    <a:pt x="2297264" y="2297264"/>
                  </a:lnTo>
                  <a:lnTo>
                    <a:pt x="2297264" y="0"/>
                  </a:lnTo>
                  <a:close/>
                </a:path>
              </a:pathLst>
            </a:custGeom>
            <a:solidFill>
              <a:srgbClr val="0055C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431" tIns="520211" rIns="935907" bIns="3145656" numCol="1" spcCol="1270" anchor="ctr" anchorCtr="0">
              <a:noAutofit/>
            </a:bodyPr>
            <a:lstStyle/>
            <a:p>
              <a:pPr marL="0" lvl="0" indent="0" algn="ctr" defTabSz="977900">
                <a:lnSpc>
                  <a:spcPct val="90000"/>
                </a:lnSpc>
                <a:spcBef>
                  <a:spcPct val="0"/>
                </a:spcBef>
                <a:spcAft>
                  <a:spcPct val="35000"/>
                </a:spcAft>
                <a:buNone/>
              </a:pPr>
              <a:endParaRPr lang="en-US" sz="2200" kern="1200" dirty="0"/>
            </a:p>
          </p:txBody>
        </p:sp>
        <p:sp>
          <p:nvSpPr>
            <p:cNvPr id="59" name="TextBox 58">
              <a:extLst>
                <a:ext uri="{FF2B5EF4-FFF2-40B4-BE49-F238E27FC236}">
                  <a16:creationId xmlns:a16="http://schemas.microsoft.com/office/drawing/2014/main" id="{73A6412F-AB74-4829-B15F-12DE40442DA5}"/>
                </a:ext>
              </a:extLst>
            </p:cNvPr>
            <p:cNvSpPr txBox="1"/>
            <p:nvPr/>
          </p:nvSpPr>
          <p:spPr>
            <a:xfrm>
              <a:off x="3720924" y="3599494"/>
              <a:ext cx="1836414" cy="923330"/>
            </a:xfrm>
            <a:prstGeom prst="rect">
              <a:avLst/>
            </a:prstGeom>
            <a:noFill/>
          </p:spPr>
          <p:txBody>
            <a:bodyPr wrap="square" rtlCol="0">
              <a:spAutoFit/>
            </a:bodyPr>
            <a:lstStyle/>
            <a:p>
              <a:r>
                <a:rPr lang="en-US" b="1" dirty="0"/>
                <a:t>Cognitive Development Therapy</a:t>
              </a:r>
            </a:p>
          </p:txBody>
        </p:sp>
        <p:pic>
          <p:nvPicPr>
            <p:cNvPr id="64" name="Picture 63">
              <a:extLst>
                <a:ext uri="{FF2B5EF4-FFF2-40B4-BE49-F238E27FC236}">
                  <a16:creationId xmlns:a16="http://schemas.microsoft.com/office/drawing/2014/main" id="{B8EB7BDB-B3A5-4E49-800F-350CD46C909E}"/>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4030821" y="4465349"/>
              <a:ext cx="941309" cy="941309"/>
            </a:xfrm>
            <a:prstGeom prst="rect">
              <a:avLst/>
            </a:prstGeom>
          </p:spPr>
        </p:pic>
      </p:grpSp>
      <p:sp>
        <p:nvSpPr>
          <p:cNvPr id="27" name="Title 3">
            <a:extLst>
              <a:ext uri="{FF2B5EF4-FFF2-40B4-BE49-F238E27FC236}">
                <a16:creationId xmlns:a16="http://schemas.microsoft.com/office/drawing/2014/main" id="{66A3E68F-9428-4D35-95BD-8954B3FB210F}"/>
              </a:ext>
            </a:extLst>
          </p:cNvPr>
          <p:cNvSpPr txBox="1">
            <a:spLocks/>
          </p:cNvSpPr>
          <p:nvPr/>
        </p:nvSpPr>
        <p:spPr>
          <a:xfrm>
            <a:off x="1544767" y="-26049"/>
            <a:ext cx="9852670" cy="590931"/>
          </a:xfrm>
          <a:prstGeom prst="rect">
            <a:avLst/>
          </a:prstGeom>
          <a:noFill/>
        </p:spPr>
        <p:txBody>
          <a:bodyPr vert="horz" wrap="square" lIns="91440" tIns="45720" rIns="91440" bIns="45720" rtlCol="0" anchor="b">
            <a:sp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n/>
                <a:solidFill>
                  <a:schemeClr val="tx1"/>
                </a:solidFill>
              </a:rPr>
              <a:t>Equipping Minds of Learners</a:t>
            </a:r>
            <a:endParaRPr lang="en-US" sz="4400" dirty="0">
              <a:ln/>
              <a:solidFill>
                <a:schemeClr val="tx1"/>
              </a:solidFill>
            </a:endParaRPr>
          </a:p>
        </p:txBody>
      </p:sp>
    </p:spTree>
    <p:extLst>
      <p:ext uri="{BB962C8B-B14F-4D97-AF65-F5344CB8AC3E}">
        <p14:creationId xmlns:p14="http://schemas.microsoft.com/office/powerpoint/2010/main" val="159897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8" fill="hold"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heel(8)">
                                      <p:cBhvr>
                                        <p:cTn id="52" dur="2000"/>
                                        <p:tgtEl>
                                          <p:spTgt spid="72"/>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500" fill="hold"/>
                                        <p:tgtEl>
                                          <p:spTgt spid="73"/>
                                        </p:tgtEl>
                                        <p:attrNameLst>
                                          <p:attrName>ppt_w</p:attrName>
                                        </p:attrNameLst>
                                      </p:cBhvr>
                                      <p:tavLst>
                                        <p:tav tm="0">
                                          <p:val>
                                            <p:fltVal val="0"/>
                                          </p:val>
                                        </p:tav>
                                        <p:tav tm="100000">
                                          <p:val>
                                            <p:strVal val="#ppt_w"/>
                                          </p:val>
                                        </p:tav>
                                      </p:tavLst>
                                    </p:anim>
                                    <p:anim calcmode="lin" valueType="num">
                                      <p:cBhvr>
                                        <p:cTn id="57" dur="500" fill="hold"/>
                                        <p:tgtEl>
                                          <p:spTgt spid="73"/>
                                        </p:tgtEl>
                                        <p:attrNameLst>
                                          <p:attrName>ppt_h</p:attrName>
                                        </p:attrNameLst>
                                      </p:cBhvr>
                                      <p:tavLst>
                                        <p:tav tm="0">
                                          <p:val>
                                            <p:fltVal val="0"/>
                                          </p:val>
                                        </p:tav>
                                        <p:tav tm="100000">
                                          <p:val>
                                            <p:strVal val="#ppt_h"/>
                                          </p:val>
                                        </p:tav>
                                      </p:tavLst>
                                    </p:anim>
                                    <p:animEffect transition="in" filter="fade">
                                      <p:cBhvr>
                                        <p:cTn id="58" dur="500"/>
                                        <p:tgtEl>
                                          <p:spTgt spid="73"/>
                                        </p:tgtEl>
                                      </p:cBhvr>
                                    </p:animEffect>
                                  </p:childTnLst>
                                </p:cTn>
                              </p:par>
                            </p:childTnLst>
                          </p:cTn>
                        </p:par>
                        <p:par>
                          <p:cTn id="59" fill="hold">
                            <p:stCondLst>
                              <p:cond delay="2500"/>
                            </p:stCondLst>
                            <p:childTnLst>
                              <p:par>
                                <p:cTn id="60" presetID="53" presetClass="entr" presetSubtype="16" fill="hold" grpId="0" nodeType="afterEffect">
                                  <p:stCondLst>
                                    <p:cond delay="100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3" grpId="0"/>
      <p:bldP spid="2" grpId="0"/>
      <p:bldP spid="46" grpId="0"/>
      <p:bldGraphic spid="5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43C9-86FD-9141-2705-A9B707CA6DFD}"/>
              </a:ext>
            </a:extLst>
          </p:cNvPr>
          <p:cNvSpPr>
            <a:spLocks noGrp="1"/>
          </p:cNvSpPr>
          <p:nvPr>
            <p:ph type="title"/>
          </p:nvPr>
        </p:nvSpPr>
        <p:spPr/>
        <p:txBody>
          <a:bodyPr/>
          <a:lstStyle/>
          <a:p>
            <a:r>
              <a:rPr lang="en-US" dirty="0"/>
              <a:t>Stories of Hope</a:t>
            </a:r>
          </a:p>
        </p:txBody>
      </p:sp>
      <p:pic>
        <p:nvPicPr>
          <p:cNvPr id="5" name="Online Media 4" descr="Stories of Hope - &quot;Equipping Minds&quot;">
            <a:hlinkClick r:id="" action="ppaction://media"/>
            <a:extLst>
              <a:ext uri="{FF2B5EF4-FFF2-40B4-BE49-F238E27FC236}">
                <a16:creationId xmlns:a16="http://schemas.microsoft.com/office/drawing/2014/main" id="{65D3C94D-9109-F745-07C5-5274D1D2AA29}"/>
              </a:ext>
            </a:extLst>
          </p:cNvPr>
          <p:cNvPicPr>
            <a:picLocks noGrp="1" noRot="1" noChangeAspect="1"/>
          </p:cNvPicPr>
          <p:nvPr>
            <p:ph idx="1"/>
            <a:videoFile r:link="rId1"/>
          </p:nvPr>
        </p:nvPicPr>
        <p:blipFill>
          <a:blip r:embed="rId3"/>
          <a:stretch>
            <a:fillRect/>
          </a:stretch>
        </p:blipFill>
        <p:spPr>
          <a:xfrm>
            <a:off x="2439988" y="1600200"/>
            <a:ext cx="8091487" cy="4572000"/>
          </a:xfrm>
          <a:prstGeom prst="rect">
            <a:avLst/>
          </a:prstGeom>
        </p:spPr>
      </p:pic>
      <p:sp>
        <p:nvSpPr>
          <p:cNvPr id="4" name="Content Placeholder 3">
            <a:extLst>
              <a:ext uri="{FF2B5EF4-FFF2-40B4-BE49-F238E27FC236}">
                <a16:creationId xmlns:a16="http://schemas.microsoft.com/office/drawing/2014/main" id="{49312DD4-9325-D698-01D4-5FCFF3088F80}"/>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59775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A344-8466-468A-8CED-B5A9E258D5CE}"/>
              </a:ext>
            </a:extLst>
          </p:cNvPr>
          <p:cNvSpPr>
            <a:spLocks noGrp="1"/>
          </p:cNvSpPr>
          <p:nvPr>
            <p:ph type="title"/>
          </p:nvPr>
        </p:nvSpPr>
        <p:spPr>
          <a:xfrm>
            <a:off x="1547060" y="281648"/>
            <a:ext cx="8991600" cy="798256"/>
          </a:xfrm>
        </p:spPr>
        <p:txBody>
          <a:bodyPr>
            <a:normAutofit/>
          </a:bodyPr>
          <a:lstStyle/>
          <a:p>
            <a:r>
              <a:rPr lang="en-US" dirty="0"/>
              <a:t>Equipping Minds Success Stories  </a:t>
            </a:r>
          </a:p>
        </p:txBody>
      </p:sp>
      <p:pic>
        <p:nvPicPr>
          <p:cNvPr id="3" name="Online Media 2" descr="Equipping Minds">
            <a:hlinkClick r:id="" action="ppaction://media"/>
            <a:extLst>
              <a:ext uri="{FF2B5EF4-FFF2-40B4-BE49-F238E27FC236}">
                <a16:creationId xmlns:a16="http://schemas.microsoft.com/office/drawing/2014/main" id="{647E9070-594E-0440-B1BF-58FA5906D3A9}"/>
              </a:ext>
            </a:extLst>
          </p:cNvPr>
          <p:cNvPicPr>
            <a:picLocks noRot="1" noChangeAspect="1"/>
          </p:cNvPicPr>
          <p:nvPr>
            <a:videoFile r:link="rId1"/>
          </p:nvPr>
        </p:nvPicPr>
        <p:blipFill>
          <a:blip r:embed="rId3"/>
          <a:stretch>
            <a:fillRect/>
          </a:stretch>
        </p:blipFill>
        <p:spPr>
          <a:xfrm>
            <a:off x="1488546" y="1143000"/>
            <a:ext cx="8669867" cy="4876800"/>
          </a:xfrm>
          <a:prstGeom prst="rect">
            <a:avLst/>
          </a:prstGeom>
        </p:spPr>
      </p:pic>
    </p:spTree>
    <p:extLst>
      <p:ext uri="{BB962C8B-B14F-4D97-AF65-F5344CB8AC3E}">
        <p14:creationId xmlns:p14="http://schemas.microsoft.com/office/powerpoint/2010/main" val="178017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EAC6-BAF3-83DF-1E15-14A45A4D932E}"/>
              </a:ext>
            </a:extLst>
          </p:cNvPr>
          <p:cNvSpPr>
            <a:spLocks noGrp="1"/>
          </p:cNvSpPr>
          <p:nvPr>
            <p:ph type="title"/>
          </p:nvPr>
        </p:nvSpPr>
        <p:spPr/>
        <p:txBody>
          <a:bodyPr>
            <a:noAutofit/>
          </a:bodyPr>
          <a:lstStyle/>
          <a:p>
            <a:r>
              <a:rPr lang="en-US" sz="2800" i="1" dirty="0">
                <a:solidFill>
                  <a:srgbClr val="0070C0"/>
                </a:solidFill>
              </a:rPr>
              <a:t>Developmental theories inform our perspectives, expectations, and limitations of learners who have intellectual, behavioral, and physical challenges</a:t>
            </a:r>
          </a:p>
        </p:txBody>
      </p:sp>
      <p:sp>
        <p:nvSpPr>
          <p:cNvPr id="3" name="Content Placeholder 2">
            <a:extLst>
              <a:ext uri="{FF2B5EF4-FFF2-40B4-BE49-F238E27FC236}">
                <a16:creationId xmlns:a16="http://schemas.microsoft.com/office/drawing/2014/main" id="{04FAF39C-5C8B-E5B3-BFAA-0A47CFBC3AB8}"/>
              </a:ext>
            </a:extLst>
          </p:cNvPr>
          <p:cNvSpPr>
            <a:spLocks noGrp="1"/>
          </p:cNvSpPr>
          <p:nvPr>
            <p:ph sz="quarter" idx="10"/>
          </p:nvPr>
        </p:nvSpPr>
        <p:spPr/>
        <p:txBody>
          <a:bodyPr/>
          <a:lstStyle/>
          <a:p>
            <a:endParaRPr lang="en-US"/>
          </a:p>
        </p:txBody>
      </p:sp>
      <p:sp>
        <p:nvSpPr>
          <p:cNvPr id="4" name="TextBox 3">
            <a:extLst>
              <a:ext uri="{FF2B5EF4-FFF2-40B4-BE49-F238E27FC236}">
                <a16:creationId xmlns:a16="http://schemas.microsoft.com/office/drawing/2014/main" id="{AA96DB25-3967-56D2-536E-31244F585B6D}"/>
              </a:ext>
            </a:extLst>
          </p:cNvPr>
          <p:cNvSpPr txBox="1"/>
          <p:nvPr/>
        </p:nvSpPr>
        <p:spPr>
          <a:xfrm>
            <a:off x="1522412" y="1398098"/>
            <a:ext cx="8229600" cy="6001643"/>
          </a:xfrm>
          <a:prstGeom prst="rect">
            <a:avLst/>
          </a:prstGeom>
          <a:noFill/>
        </p:spPr>
        <p:txBody>
          <a:bodyPr wrap="square" rtlCol="0">
            <a:spAutoFit/>
          </a:bodyPr>
          <a:lstStyle/>
          <a:p>
            <a:r>
              <a:rPr lang="en-US" sz="2400" dirty="0"/>
              <a:t>LOW EXPECTATIONS: Decide how much children can learn before they even start based on a diagnosis and IQ</a:t>
            </a:r>
          </a:p>
          <a:p>
            <a:endParaRPr lang="en-US" sz="2400" dirty="0"/>
          </a:p>
          <a:p>
            <a:r>
              <a:rPr lang="en-US" sz="2400" dirty="0"/>
              <a:t>LACK OF CURRICULUM: They tried but didn’t have the right tools to help </a:t>
            </a:r>
          </a:p>
          <a:p>
            <a:endParaRPr lang="en-US" sz="2400" dirty="0"/>
          </a:p>
          <a:p>
            <a:r>
              <a:rPr lang="en-US" sz="2400" dirty="0"/>
              <a:t>FOCUS ON ACCOMMODATIONS, MODIFICATIONS, STRATEGIES, MEDICATION,OT, PT, and SPEECH</a:t>
            </a:r>
          </a:p>
          <a:p>
            <a:endParaRPr lang="en-US" sz="2400" dirty="0"/>
          </a:p>
          <a:p>
            <a:r>
              <a:rPr lang="en-US" sz="2400" dirty="0"/>
              <a:t>LACK OF BELIEF THAT THE  BRAIN CAN CHANGE</a:t>
            </a:r>
          </a:p>
          <a:p>
            <a:endParaRPr lang="en-US" sz="2400" dirty="0"/>
          </a:p>
          <a:p>
            <a:r>
              <a:rPr lang="en-US" sz="2400" dirty="0"/>
              <a:t>BELIEF IN A CRITICAL AGE</a:t>
            </a:r>
          </a:p>
          <a:p>
            <a:endParaRPr lang="en-US" sz="2400" dirty="0"/>
          </a:p>
          <a:p>
            <a:r>
              <a:rPr lang="en-US" sz="2400" dirty="0"/>
              <a:t>LIMITED FAITH-BASED SCHOOLS </a:t>
            </a:r>
          </a:p>
          <a:p>
            <a:endParaRPr lang="en-US" sz="2400" dirty="0"/>
          </a:p>
          <a:p>
            <a:endParaRPr lang="en-US" sz="2400" dirty="0"/>
          </a:p>
        </p:txBody>
      </p:sp>
    </p:spTree>
    <p:extLst>
      <p:ext uri="{BB962C8B-B14F-4D97-AF65-F5344CB8AC3E}">
        <p14:creationId xmlns:p14="http://schemas.microsoft.com/office/powerpoint/2010/main" val="226539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259640-3ACC-4F8A-86DD-7E9468653ED6}"/>
              </a:ext>
            </a:extLst>
          </p:cNvPr>
          <p:cNvPicPr>
            <a:picLocks noChangeAspect="1"/>
          </p:cNvPicPr>
          <p:nvPr/>
        </p:nvPicPr>
        <p:blipFill>
          <a:blip r:embed="rId2"/>
          <a:stretch>
            <a:fillRect/>
          </a:stretch>
        </p:blipFill>
        <p:spPr>
          <a:xfrm>
            <a:off x="1397654" y="1454451"/>
            <a:ext cx="2964242" cy="2782082"/>
          </a:xfrm>
          <a:prstGeom prst="rect">
            <a:avLst/>
          </a:prstGeom>
        </p:spPr>
      </p:pic>
      <p:sp>
        <p:nvSpPr>
          <p:cNvPr id="2" name="Title 1">
            <a:extLst>
              <a:ext uri="{FF2B5EF4-FFF2-40B4-BE49-F238E27FC236}">
                <a16:creationId xmlns:a16="http://schemas.microsoft.com/office/drawing/2014/main" id="{8833C3CA-47A5-4C1A-B632-D5F49278BD4A}"/>
              </a:ext>
            </a:extLst>
          </p:cNvPr>
          <p:cNvSpPr>
            <a:spLocks noGrp="1"/>
          </p:cNvSpPr>
          <p:nvPr>
            <p:ph type="title"/>
          </p:nvPr>
        </p:nvSpPr>
        <p:spPr>
          <a:xfrm>
            <a:off x="1522413" y="228600"/>
            <a:ext cx="5486400" cy="793901"/>
          </a:xfrm>
        </p:spPr>
        <p:txBody>
          <a:bodyPr>
            <a:normAutofit/>
          </a:bodyPr>
          <a:lstStyle/>
          <a:p>
            <a:r>
              <a:rPr lang="en-US" dirty="0"/>
              <a:t>Achievement Gap</a:t>
            </a:r>
          </a:p>
        </p:txBody>
      </p:sp>
      <p:grpSp>
        <p:nvGrpSpPr>
          <p:cNvPr id="5" name="Group 4">
            <a:extLst>
              <a:ext uri="{FF2B5EF4-FFF2-40B4-BE49-F238E27FC236}">
                <a16:creationId xmlns:a16="http://schemas.microsoft.com/office/drawing/2014/main" id="{B5F80EFF-2246-4B1E-B922-B26008354854}"/>
              </a:ext>
            </a:extLst>
          </p:cNvPr>
          <p:cNvGrpSpPr/>
          <p:nvPr/>
        </p:nvGrpSpPr>
        <p:grpSpPr>
          <a:xfrm>
            <a:off x="3708662" y="931769"/>
            <a:ext cx="7725401" cy="4025245"/>
            <a:chOff x="2132427" y="489486"/>
            <a:chExt cx="5984057" cy="2655907"/>
          </a:xfrm>
        </p:grpSpPr>
        <p:pic>
          <p:nvPicPr>
            <p:cNvPr id="6" name="Picture 5">
              <a:extLst>
                <a:ext uri="{FF2B5EF4-FFF2-40B4-BE49-F238E27FC236}">
                  <a16:creationId xmlns:a16="http://schemas.microsoft.com/office/drawing/2014/main" id="{949D6CC7-8162-475C-A809-AC3A4D0E30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48568" y="950941"/>
              <a:ext cx="2438405" cy="1828804"/>
            </a:xfrm>
            <a:prstGeom prst="rect">
              <a:avLst/>
            </a:prstGeom>
          </p:spPr>
        </p:pic>
        <p:sp>
          <p:nvSpPr>
            <p:cNvPr id="7" name="Rectangle 6">
              <a:extLst>
                <a:ext uri="{FF2B5EF4-FFF2-40B4-BE49-F238E27FC236}">
                  <a16:creationId xmlns:a16="http://schemas.microsoft.com/office/drawing/2014/main" id="{E9DE0AFA-8CB3-421C-B0AD-9037DEE4B5D3}"/>
                </a:ext>
              </a:extLst>
            </p:cNvPr>
            <p:cNvSpPr/>
            <p:nvPr/>
          </p:nvSpPr>
          <p:spPr>
            <a:xfrm rot="846005">
              <a:off x="5641695" y="1056291"/>
              <a:ext cx="1150720" cy="532278"/>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C707713-046E-4141-A939-09D8ACFD3EC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22417" y="698806"/>
              <a:ext cx="1331372" cy="894578"/>
            </a:xfrm>
            <a:prstGeom prst="rect">
              <a:avLst/>
            </a:prstGeom>
          </p:spPr>
        </p:pic>
        <p:sp>
          <p:nvSpPr>
            <p:cNvPr id="9" name="TextBox 8">
              <a:extLst>
                <a:ext uri="{FF2B5EF4-FFF2-40B4-BE49-F238E27FC236}">
                  <a16:creationId xmlns:a16="http://schemas.microsoft.com/office/drawing/2014/main" id="{95D29F22-2342-4E6C-A8F1-4496690DEECE}"/>
                </a:ext>
              </a:extLst>
            </p:cNvPr>
            <p:cNvSpPr txBox="1"/>
            <p:nvPr/>
          </p:nvSpPr>
          <p:spPr>
            <a:xfrm>
              <a:off x="2132427" y="2068175"/>
              <a:ext cx="2735044" cy="1077218"/>
            </a:xfrm>
            <a:prstGeom prst="rect">
              <a:avLst/>
            </a:prstGeom>
            <a:noFill/>
          </p:spPr>
          <p:txBody>
            <a:bodyPr wrap="none" rtlCol="0">
              <a:spAutoFit/>
            </a:bodyPr>
            <a:lstStyle/>
            <a:p>
              <a:pPr algn="ctr"/>
              <a:r>
                <a:rPr lang="en-US" sz="3200" b="1" dirty="0"/>
                <a:t>Academic</a:t>
              </a:r>
            </a:p>
            <a:p>
              <a:pPr algn="ctr"/>
              <a:r>
                <a:rPr lang="en-US" sz="3200" b="1" dirty="0"/>
                <a:t>Achievement</a:t>
              </a:r>
            </a:p>
          </p:txBody>
        </p:sp>
        <p:sp>
          <p:nvSpPr>
            <p:cNvPr id="10" name="TextBox 9">
              <a:extLst>
                <a:ext uri="{FF2B5EF4-FFF2-40B4-BE49-F238E27FC236}">
                  <a16:creationId xmlns:a16="http://schemas.microsoft.com/office/drawing/2014/main" id="{7E775F8F-D7CF-4348-A16C-9C1493178595}"/>
                </a:ext>
              </a:extLst>
            </p:cNvPr>
            <p:cNvSpPr txBox="1"/>
            <p:nvPr/>
          </p:nvSpPr>
          <p:spPr>
            <a:xfrm>
              <a:off x="6202177" y="489486"/>
              <a:ext cx="1914307" cy="584775"/>
            </a:xfrm>
            <a:prstGeom prst="rect">
              <a:avLst/>
            </a:prstGeom>
            <a:noFill/>
          </p:spPr>
          <p:txBody>
            <a:bodyPr wrap="none" rtlCol="0">
              <a:spAutoFit/>
            </a:bodyPr>
            <a:lstStyle/>
            <a:p>
              <a:r>
                <a:rPr lang="en-US" sz="3200" b="1" dirty="0"/>
                <a:t>Potential</a:t>
              </a:r>
            </a:p>
          </p:txBody>
        </p:sp>
      </p:grpSp>
      <p:sp>
        <p:nvSpPr>
          <p:cNvPr id="11" name="Rectangle 10">
            <a:extLst>
              <a:ext uri="{FF2B5EF4-FFF2-40B4-BE49-F238E27FC236}">
                <a16:creationId xmlns:a16="http://schemas.microsoft.com/office/drawing/2014/main" id="{CB92B67C-D57F-475D-92D7-2B5D6F744454}"/>
              </a:ext>
            </a:extLst>
          </p:cNvPr>
          <p:cNvSpPr/>
          <p:nvPr/>
        </p:nvSpPr>
        <p:spPr>
          <a:xfrm>
            <a:off x="1141412" y="6217431"/>
            <a:ext cx="10761655" cy="5847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002060"/>
                </a:solidFill>
              </a:rPr>
              <a:t>Students Who Struggle Early Rarely Catch Up</a:t>
            </a:r>
          </a:p>
        </p:txBody>
      </p:sp>
      <p:sp>
        <p:nvSpPr>
          <p:cNvPr id="3" name="Rectangle 2">
            <a:extLst>
              <a:ext uri="{FF2B5EF4-FFF2-40B4-BE49-F238E27FC236}">
                <a16:creationId xmlns:a16="http://schemas.microsoft.com/office/drawing/2014/main" id="{9CEDB908-2DA6-4ACF-9C31-DB561019F314}"/>
              </a:ext>
            </a:extLst>
          </p:cNvPr>
          <p:cNvSpPr/>
          <p:nvPr/>
        </p:nvSpPr>
        <p:spPr>
          <a:xfrm>
            <a:off x="1827212" y="5061121"/>
            <a:ext cx="2840842" cy="523220"/>
          </a:xfrm>
          <a:prstGeom prst="rect">
            <a:avLst/>
          </a:prstGeom>
        </p:spPr>
        <p:txBody>
          <a:bodyPr wrap="none">
            <a:spAutoFit/>
          </a:bodyPr>
          <a:lstStyle/>
          <a:p>
            <a:r>
              <a:rPr lang="en-US" sz="2800" b="1" dirty="0">
                <a:ln/>
                <a:solidFill>
                  <a:srgbClr val="0070C0"/>
                </a:solidFill>
              </a:rPr>
              <a:t>Personalization</a:t>
            </a:r>
          </a:p>
        </p:txBody>
      </p:sp>
      <p:sp>
        <p:nvSpPr>
          <p:cNvPr id="12" name="Rectangle 11">
            <a:extLst>
              <a:ext uri="{FF2B5EF4-FFF2-40B4-BE49-F238E27FC236}">
                <a16:creationId xmlns:a16="http://schemas.microsoft.com/office/drawing/2014/main" id="{8313AA84-F0F3-4F4D-8E84-305AC756200F}"/>
              </a:ext>
            </a:extLst>
          </p:cNvPr>
          <p:cNvSpPr/>
          <p:nvPr/>
        </p:nvSpPr>
        <p:spPr>
          <a:xfrm>
            <a:off x="5652307" y="5061121"/>
            <a:ext cx="2622834" cy="523220"/>
          </a:xfrm>
          <a:prstGeom prst="rect">
            <a:avLst/>
          </a:prstGeom>
        </p:spPr>
        <p:txBody>
          <a:bodyPr wrap="none">
            <a:spAutoFit/>
          </a:bodyPr>
          <a:lstStyle/>
          <a:p>
            <a:r>
              <a:rPr lang="en-US" sz="2800" b="1" dirty="0">
                <a:ln/>
                <a:solidFill>
                  <a:srgbClr val="0070C0"/>
                </a:solidFill>
              </a:rPr>
              <a:t>Differentiation</a:t>
            </a:r>
          </a:p>
        </p:txBody>
      </p:sp>
      <p:grpSp>
        <p:nvGrpSpPr>
          <p:cNvPr id="17" name="Group 16">
            <a:extLst>
              <a:ext uri="{FF2B5EF4-FFF2-40B4-BE49-F238E27FC236}">
                <a16:creationId xmlns:a16="http://schemas.microsoft.com/office/drawing/2014/main" id="{B7153F24-B78C-4E4D-90B5-B658C3E80F6A}"/>
              </a:ext>
            </a:extLst>
          </p:cNvPr>
          <p:cNvGrpSpPr/>
          <p:nvPr/>
        </p:nvGrpSpPr>
        <p:grpSpPr>
          <a:xfrm>
            <a:off x="3658062" y="1230161"/>
            <a:ext cx="1525826" cy="605933"/>
            <a:chOff x="9290373" y="3442075"/>
            <a:chExt cx="1525826" cy="605933"/>
          </a:xfrm>
        </p:grpSpPr>
        <p:sp>
          <p:nvSpPr>
            <p:cNvPr id="15" name="TextBox 14">
              <a:extLst>
                <a:ext uri="{FF2B5EF4-FFF2-40B4-BE49-F238E27FC236}">
                  <a16:creationId xmlns:a16="http://schemas.microsoft.com/office/drawing/2014/main" id="{3AFCE25B-A309-4142-8676-74860FE0B7AE}"/>
                </a:ext>
              </a:extLst>
            </p:cNvPr>
            <p:cNvSpPr txBox="1"/>
            <p:nvPr/>
          </p:nvSpPr>
          <p:spPr>
            <a:xfrm>
              <a:off x="9585856" y="3442075"/>
              <a:ext cx="1230343" cy="400110"/>
            </a:xfrm>
            <a:prstGeom prst="rect">
              <a:avLst/>
            </a:prstGeom>
            <a:noFill/>
          </p:spPr>
          <p:txBody>
            <a:bodyPr wrap="square" rtlCol="0">
              <a:spAutoFit/>
            </a:bodyPr>
            <a:lstStyle/>
            <a:p>
              <a:r>
                <a:rPr lang="en-US" sz="2000" b="1" dirty="0"/>
                <a:t>Referral</a:t>
              </a:r>
            </a:p>
          </p:txBody>
        </p:sp>
        <p:pic>
          <p:nvPicPr>
            <p:cNvPr id="16" name="Content Placeholder 17">
              <a:extLst>
                <a:ext uri="{FF2B5EF4-FFF2-40B4-BE49-F238E27FC236}">
                  <a16:creationId xmlns:a16="http://schemas.microsoft.com/office/drawing/2014/main" id="{0BAAD4F0-C8B5-40EA-AAB5-E38AEF7DA76E}"/>
                </a:ext>
              </a:extLst>
            </p:cNvPr>
            <p:cNvPicPr>
              <a:picLocks noChangeAspect="1"/>
            </p:cNvPicPr>
            <p:nvPr/>
          </p:nvPicPr>
          <p:blipFill>
            <a:blip r:embed="rId7">
              <a:duotone>
                <a:prstClr val="black"/>
                <a:schemeClr val="accent5">
                  <a:tint val="45000"/>
                  <a:satMod val="400000"/>
                </a:schemeClr>
              </a:duotone>
              <a:extLst>
                <a:ext uri="{837473B0-CC2E-450A-ABE3-18F120FF3D39}">
                  <a1611:picAttrSrcUrl xmlns:a1611="http://schemas.microsoft.com/office/drawing/2016/11/main" r:id="rId8"/>
                </a:ext>
              </a:extLst>
            </a:blip>
            <a:stretch>
              <a:fillRect/>
            </a:stretch>
          </p:blipFill>
          <p:spPr>
            <a:xfrm rot="7654245">
              <a:off x="9245275" y="3654388"/>
              <a:ext cx="438718" cy="348522"/>
            </a:xfrm>
            <a:prstGeom prst="rect">
              <a:avLst/>
            </a:prstGeom>
          </p:spPr>
        </p:pic>
      </p:grpSp>
      <p:sp>
        <p:nvSpPr>
          <p:cNvPr id="4" name="Rectangle 3">
            <a:extLst>
              <a:ext uri="{FF2B5EF4-FFF2-40B4-BE49-F238E27FC236}">
                <a16:creationId xmlns:a16="http://schemas.microsoft.com/office/drawing/2014/main" id="{12893C71-55CD-4022-8E45-08C5DF5015AB}"/>
              </a:ext>
            </a:extLst>
          </p:cNvPr>
          <p:cNvSpPr/>
          <p:nvPr/>
        </p:nvSpPr>
        <p:spPr>
          <a:xfrm>
            <a:off x="9390615" y="1977679"/>
            <a:ext cx="840004" cy="1160523"/>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8BEEF6B-808B-4EAB-B348-E3D11F68717C}"/>
              </a:ext>
            </a:extLst>
          </p:cNvPr>
          <p:cNvGrpSpPr/>
          <p:nvPr/>
        </p:nvGrpSpPr>
        <p:grpSpPr>
          <a:xfrm>
            <a:off x="8804917" y="3405338"/>
            <a:ext cx="2471365" cy="2707986"/>
            <a:chOff x="8804917" y="3405338"/>
            <a:chExt cx="2471365" cy="2707986"/>
          </a:xfrm>
        </p:grpSpPr>
        <p:pic>
          <p:nvPicPr>
            <p:cNvPr id="14" name="Picture 13">
              <a:extLst>
                <a:ext uri="{FF2B5EF4-FFF2-40B4-BE49-F238E27FC236}">
                  <a16:creationId xmlns:a16="http://schemas.microsoft.com/office/drawing/2014/main" id="{AB87BABD-E985-42C7-ADD1-F353768B7DF6}"/>
                </a:ext>
              </a:extLst>
            </p:cNvPr>
            <p:cNvPicPr>
              <a:picLocks noChangeAspect="1"/>
            </p:cNvPicPr>
            <p:nvPr/>
          </p:nvPicPr>
          <p:blipFill>
            <a:blip r:embed="rId9"/>
            <a:stretch>
              <a:fillRect/>
            </a:stretch>
          </p:blipFill>
          <p:spPr>
            <a:xfrm>
              <a:off x="8804917" y="3405338"/>
              <a:ext cx="2471365" cy="2707986"/>
            </a:xfrm>
            <a:prstGeom prst="rect">
              <a:avLst/>
            </a:prstGeom>
          </p:spPr>
        </p:pic>
        <p:sp>
          <p:nvSpPr>
            <p:cNvPr id="18" name="TextBox 17">
              <a:extLst>
                <a:ext uri="{FF2B5EF4-FFF2-40B4-BE49-F238E27FC236}">
                  <a16:creationId xmlns:a16="http://schemas.microsoft.com/office/drawing/2014/main" id="{DC96FCFB-44A4-4825-879F-59C1F353A223}"/>
                </a:ext>
              </a:extLst>
            </p:cNvPr>
            <p:cNvSpPr txBox="1"/>
            <p:nvPr/>
          </p:nvSpPr>
          <p:spPr>
            <a:xfrm>
              <a:off x="9689990" y="4996977"/>
              <a:ext cx="701218" cy="338554"/>
            </a:xfrm>
            <a:prstGeom prst="rect">
              <a:avLst/>
            </a:prstGeom>
            <a:noFill/>
          </p:spPr>
          <p:txBody>
            <a:bodyPr wrap="none" rtlCol="0">
              <a:spAutoFit/>
            </a:bodyPr>
            <a:lstStyle/>
            <a:p>
              <a:r>
                <a:rPr lang="en-US" sz="1600" dirty="0">
                  <a:solidFill>
                    <a:srgbClr val="FEFEFE"/>
                  </a:solidFill>
                </a:rPr>
                <a:t>Tier 1</a:t>
              </a:r>
            </a:p>
          </p:txBody>
        </p:sp>
        <p:sp>
          <p:nvSpPr>
            <p:cNvPr id="19" name="TextBox 18">
              <a:extLst>
                <a:ext uri="{FF2B5EF4-FFF2-40B4-BE49-F238E27FC236}">
                  <a16:creationId xmlns:a16="http://schemas.microsoft.com/office/drawing/2014/main" id="{E44E7BBA-6239-4B9D-923B-CD9FB8A4D100}"/>
                </a:ext>
              </a:extLst>
            </p:cNvPr>
            <p:cNvSpPr txBox="1"/>
            <p:nvPr/>
          </p:nvSpPr>
          <p:spPr>
            <a:xfrm>
              <a:off x="9689990" y="4386943"/>
              <a:ext cx="701218" cy="338554"/>
            </a:xfrm>
            <a:prstGeom prst="rect">
              <a:avLst/>
            </a:prstGeom>
            <a:noFill/>
          </p:spPr>
          <p:txBody>
            <a:bodyPr wrap="none" rtlCol="0">
              <a:spAutoFit/>
            </a:bodyPr>
            <a:lstStyle/>
            <a:p>
              <a:r>
                <a:rPr lang="en-US" sz="1600" dirty="0">
                  <a:solidFill>
                    <a:srgbClr val="FEFEFE"/>
                  </a:solidFill>
                </a:rPr>
                <a:t>Tier 2</a:t>
              </a:r>
            </a:p>
          </p:txBody>
        </p:sp>
        <p:sp>
          <p:nvSpPr>
            <p:cNvPr id="20" name="TextBox 19">
              <a:extLst>
                <a:ext uri="{FF2B5EF4-FFF2-40B4-BE49-F238E27FC236}">
                  <a16:creationId xmlns:a16="http://schemas.microsoft.com/office/drawing/2014/main" id="{D12547D0-0752-42F3-9C3F-DB3996FB8C28}"/>
                </a:ext>
              </a:extLst>
            </p:cNvPr>
            <p:cNvSpPr txBox="1"/>
            <p:nvPr/>
          </p:nvSpPr>
          <p:spPr>
            <a:xfrm>
              <a:off x="9689990" y="3901346"/>
              <a:ext cx="701218" cy="338554"/>
            </a:xfrm>
            <a:prstGeom prst="rect">
              <a:avLst/>
            </a:prstGeom>
            <a:noFill/>
          </p:spPr>
          <p:txBody>
            <a:bodyPr wrap="none" rtlCol="0">
              <a:spAutoFit/>
            </a:bodyPr>
            <a:lstStyle/>
            <a:p>
              <a:r>
                <a:rPr lang="en-US" sz="1600" dirty="0">
                  <a:solidFill>
                    <a:srgbClr val="FEFEFE"/>
                  </a:solidFill>
                </a:rPr>
                <a:t>Tier 3</a:t>
              </a:r>
            </a:p>
          </p:txBody>
        </p:sp>
      </p:grpSp>
    </p:spTree>
    <p:extLst>
      <p:ext uri="{BB962C8B-B14F-4D97-AF65-F5344CB8AC3E}">
        <p14:creationId xmlns:p14="http://schemas.microsoft.com/office/powerpoint/2010/main" val="217408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p:cTn id="24"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6" dur="1000"/>
                                        <p:tgtEl>
                                          <p:spTgt spid="12">
                                            <p:txEl>
                                              <p:pRg st="0" end="0"/>
                                            </p:txEl>
                                          </p:spTgt>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par>
                          <p:cTn id="33" fill="hold">
                            <p:stCondLst>
                              <p:cond delay="2500"/>
                            </p:stCondLst>
                            <p:childTnLst>
                              <p:par>
                                <p:cTn id="34" presetID="53" presetClass="entr" presetSubtype="16" fill="hold" grpId="0" nodeType="afterEffect">
                                  <p:stCondLst>
                                    <p:cond delay="5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19FC3D-EA14-4F89-9675-E38430041EFE}"/>
              </a:ext>
            </a:extLst>
          </p:cNvPr>
          <p:cNvSpPr txBox="1">
            <a:spLocks/>
          </p:cNvSpPr>
          <p:nvPr/>
        </p:nvSpPr>
        <p:spPr>
          <a:xfrm>
            <a:off x="1446212" y="235671"/>
            <a:ext cx="10742613" cy="82098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 3</a:t>
            </a:r>
            <a:r>
              <a:rPr lang="en-US" baseline="30000" dirty="0"/>
              <a:t>rd</a:t>
            </a:r>
            <a:r>
              <a:rPr lang="en-US" dirty="0"/>
              <a:t> grade, her parents heard the words,</a:t>
            </a:r>
          </a:p>
          <a:p>
            <a:r>
              <a:rPr lang="en-US" dirty="0"/>
              <a:t>          ”Rose can’t learn anymore. ”</a:t>
            </a:r>
          </a:p>
        </p:txBody>
      </p:sp>
      <p:grpSp>
        <p:nvGrpSpPr>
          <p:cNvPr id="118" name="Group 117">
            <a:extLst>
              <a:ext uri="{FF2B5EF4-FFF2-40B4-BE49-F238E27FC236}">
                <a16:creationId xmlns:a16="http://schemas.microsoft.com/office/drawing/2014/main" id="{EBF92A30-AAD0-4F56-BAF5-68BC76098947}"/>
              </a:ext>
            </a:extLst>
          </p:cNvPr>
          <p:cNvGrpSpPr/>
          <p:nvPr/>
        </p:nvGrpSpPr>
        <p:grpSpPr>
          <a:xfrm>
            <a:off x="7266646" y="3991548"/>
            <a:ext cx="4450449" cy="2486196"/>
            <a:chOff x="3552266" y="1306609"/>
            <a:chExt cx="4450449" cy="2486196"/>
          </a:xfrm>
        </p:grpSpPr>
        <p:pic>
          <p:nvPicPr>
            <p:cNvPr id="102" name="Picture 101">
              <a:extLst>
                <a:ext uri="{FF2B5EF4-FFF2-40B4-BE49-F238E27FC236}">
                  <a16:creationId xmlns:a16="http://schemas.microsoft.com/office/drawing/2014/main" id="{A0EA02DE-25FF-4F90-9B48-50859A878461}"/>
                </a:ext>
              </a:extLst>
            </p:cNvPr>
            <p:cNvPicPr>
              <a:picLocks noChangeAspect="1"/>
            </p:cNvPicPr>
            <p:nvPr/>
          </p:nvPicPr>
          <p:blipFill>
            <a:blip r:embed="rId2"/>
            <a:stretch>
              <a:fillRect/>
            </a:stretch>
          </p:blipFill>
          <p:spPr>
            <a:xfrm>
              <a:off x="5140324" y="1925101"/>
              <a:ext cx="1151949" cy="1135493"/>
            </a:xfrm>
            <a:prstGeom prst="rect">
              <a:avLst/>
            </a:prstGeom>
          </p:spPr>
        </p:pic>
        <p:sp>
          <p:nvSpPr>
            <p:cNvPr id="103" name="TextBox 102">
              <a:extLst>
                <a:ext uri="{FF2B5EF4-FFF2-40B4-BE49-F238E27FC236}">
                  <a16:creationId xmlns:a16="http://schemas.microsoft.com/office/drawing/2014/main" id="{161962D9-A6F4-4F34-941A-A193EEA41321}"/>
                </a:ext>
              </a:extLst>
            </p:cNvPr>
            <p:cNvSpPr txBox="1"/>
            <p:nvPr/>
          </p:nvSpPr>
          <p:spPr>
            <a:xfrm>
              <a:off x="4042075" y="1306609"/>
              <a:ext cx="3634329" cy="646331"/>
            </a:xfrm>
            <a:prstGeom prst="rect">
              <a:avLst/>
            </a:prstGeom>
            <a:noFill/>
          </p:spPr>
          <p:txBody>
            <a:bodyPr wrap="none" rtlCol="0">
              <a:spAutoFit/>
            </a:bodyPr>
            <a:lstStyle/>
            <a:p>
              <a:pPr algn="ctr"/>
              <a:r>
                <a:rPr lang="en-US" dirty="0"/>
                <a:t>Equipping Minds</a:t>
              </a:r>
            </a:p>
            <a:p>
              <a:pPr algn="ctr"/>
              <a:r>
                <a:rPr lang="en-US" dirty="0"/>
                <a:t>Cognitive Development Exercises</a:t>
              </a:r>
            </a:p>
          </p:txBody>
        </p:sp>
        <p:sp>
          <p:nvSpPr>
            <p:cNvPr id="105" name="Rectangle 104">
              <a:extLst>
                <a:ext uri="{FF2B5EF4-FFF2-40B4-BE49-F238E27FC236}">
                  <a16:creationId xmlns:a16="http://schemas.microsoft.com/office/drawing/2014/main" id="{3A5608BE-BB42-44D5-9263-CB183A78BB04}"/>
                </a:ext>
              </a:extLst>
            </p:cNvPr>
            <p:cNvSpPr/>
            <p:nvPr/>
          </p:nvSpPr>
          <p:spPr>
            <a:xfrm>
              <a:off x="3552266" y="3392695"/>
              <a:ext cx="4450449" cy="400110"/>
            </a:xfrm>
            <a:prstGeom prst="rect">
              <a:avLst/>
            </a:prstGeom>
            <a:noFill/>
          </p:spPr>
          <p:txBody>
            <a:bodyPr wrap="none" lIns="91440" tIns="45720" rIns="91440" bIns="45720">
              <a:spAutoFit/>
            </a:bodyPr>
            <a:lstStyle/>
            <a:p>
              <a:pPr algn="ctr"/>
              <a:r>
                <a:rPr lang="en-US" sz="2000" b="0" cap="none" spc="0" dirty="0">
                  <a:ln w="0"/>
                  <a:solidFill>
                    <a:srgbClr val="4E62C4"/>
                  </a:solidFill>
                  <a:effectLst>
                    <a:outerShdw blurRad="38100" dist="19050" dir="2700000" algn="tl" rotWithShape="0">
                      <a:schemeClr val="dk1">
                        <a:alpha val="40000"/>
                      </a:schemeClr>
                    </a:outerShdw>
                  </a:effectLst>
                </a:rPr>
                <a:t>12 Weeks lead to a 4 year case study</a:t>
              </a:r>
            </a:p>
          </p:txBody>
        </p:sp>
      </p:grpSp>
      <p:grpSp>
        <p:nvGrpSpPr>
          <p:cNvPr id="120" name="Group 119">
            <a:extLst>
              <a:ext uri="{FF2B5EF4-FFF2-40B4-BE49-F238E27FC236}">
                <a16:creationId xmlns:a16="http://schemas.microsoft.com/office/drawing/2014/main" id="{03DF9919-AF96-40D7-9B02-2C3BEC15931D}"/>
              </a:ext>
            </a:extLst>
          </p:cNvPr>
          <p:cNvGrpSpPr/>
          <p:nvPr/>
        </p:nvGrpSpPr>
        <p:grpSpPr>
          <a:xfrm>
            <a:off x="5561012" y="1228025"/>
            <a:ext cx="6324600" cy="3267775"/>
            <a:chOff x="6600996" y="1312255"/>
            <a:chExt cx="5255942" cy="3335667"/>
          </a:xfrm>
        </p:grpSpPr>
        <p:graphicFrame>
          <p:nvGraphicFramePr>
            <p:cNvPr id="111" name="Chart 110">
              <a:extLst>
                <a:ext uri="{FF2B5EF4-FFF2-40B4-BE49-F238E27FC236}">
                  <a16:creationId xmlns:a16="http://schemas.microsoft.com/office/drawing/2014/main" id="{710A55F8-4F5A-4E84-A701-4E7C17BDD98D}"/>
                </a:ext>
              </a:extLst>
            </p:cNvPr>
            <p:cNvGraphicFramePr/>
            <p:nvPr>
              <p:extLst>
                <p:ext uri="{D42A27DB-BD31-4B8C-83A1-F6EECF244321}">
                  <p14:modId xmlns:p14="http://schemas.microsoft.com/office/powerpoint/2010/main" val="1376960969"/>
                </p:ext>
              </p:extLst>
            </p:nvPr>
          </p:nvGraphicFramePr>
          <p:xfrm>
            <a:off x="6600996" y="1469347"/>
            <a:ext cx="4633705" cy="3178575"/>
          </p:xfrm>
          <a:graphic>
            <a:graphicData uri="http://schemas.openxmlformats.org/drawingml/2006/chart">
              <c:chart xmlns:c="http://schemas.openxmlformats.org/drawingml/2006/chart" xmlns:r="http://schemas.openxmlformats.org/officeDocument/2006/relationships" r:id="rId3"/>
            </a:graphicData>
          </a:graphic>
        </p:graphicFrame>
        <p:sp>
          <p:nvSpPr>
            <p:cNvPr id="115" name="TextBox 1">
              <a:extLst>
                <a:ext uri="{FF2B5EF4-FFF2-40B4-BE49-F238E27FC236}">
                  <a16:creationId xmlns:a16="http://schemas.microsoft.com/office/drawing/2014/main" id="{D6182ECB-F0FC-4BA4-B627-2E16BD55B5AB}"/>
                </a:ext>
              </a:extLst>
            </p:cNvPr>
            <p:cNvSpPr txBox="1"/>
            <p:nvPr/>
          </p:nvSpPr>
          <p:spPr>
            <a:xfrm>
              <a:off x="10771813" y="2461544"/>
              <a:ext cx="911959" cy="7918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Winter 12</a:t>
              </a:r>
            </a:p>
            <a:p>
              <a:endParaRPr lang="en-US" sz="700" dirty="0"/>
            </a:p>
            <a:p>
              <a:r>
                <a:rPr lang="en-US" sz="1200" dirty="0"/>
                <a:t>Fall 11</a:t>
              </a:r>
            </a:p>
          </p:txBody>
        </p:sp>
        <p:sp>
          <p:nvSpPr>
            <p:cNvPr id="116" name="Rectangle 115">
              <a:extLst>
                <a:ext uri="{FF2B5EF4-FFF2-40B4-BE49-F238E27FC236}">
                  <a16:creationId xmlns:a16="http://schemas.microsoft.com/office/drawing/2014/main" id="{EBA1FE3F-74F5-44A6-AE50-1E084B66666C}"/>
                </a:ext>
              </a:extLst>
            </p:cNvPr>
            <p:cNvSpPr/>
            <p:nvPr/>
          </p:nvSpPr>
          <p:spPr>
            <a:xfrm>
              <a:off x="11683772" y="2809715"/>
              <a:ext cx="173166" cy="161223"/>
            </a:xfrm>
            <a:prstGeom prst="rect">
              <a:avLst/>
            </a:prstGeom>
            <a:solidFill>
              <a:srgbClr val="93B7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5A08586-87A9-4469-956F-8D2374664E7C}"/>
                </a:ext>
              </a:extLst>
            </p:cNvPr>
            <p:cNvSpPr/>
            <p:nvPr/>
          </p:nvSpPr>
          <p:spPr>
            <a:xfrm>
              <a:off x="11683772" y="2510242"/>
              <a:ext cx="173166" cy="161223"/>
            </a:xfrm>
            <a:prstGeom prst="rect">
              <a:avLst/>
            </a:prstGeom>
            <a:solidFill>
              <a:srgbClr val="A5AB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8D4DD326-38D0-499F-8859-78FFC8BBDC3A}"/>
                </a:ext>
              </a:extLst>
            </p:cNvPr>
            <p:cNvSpPr/>
            <p:nvPr/>
          </p:nvSpPr>
          <p:spPr>
            <a:xfrm>
              <a:off x="8042313" y="1312255"/>
              <a:ext cx="3697039" cy="400110"/>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rPr>
                <a:t>Academic Gains after 9 Weeks</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pic>
        <p:nvPicPr>
          <p:cNvPr id="4" name="Picture 3" descr="Two women standing next to each other&#10;&#10;Description automatically generated">
            <a:extLst>
              <a:ext uri="{FF2B5EF4-FFF2-40B4-BE49-F238E27FC236}">
                <a16:creationId xmlns:a16="http://schemas.microsoft.com/office/drawing/2014/main" id="{D80DBDED-A0AD-9D41-49F7-DBA43C3FA09B}"/>
              </a:ext>
            </a:extLst>
          </p:cNvPr>
          <p:cNvPicPr>
            <a:picLocks noChangeAspect="1"/>
          </p:cNvPicPr>
          <p:nvPr/>
        </p:nvPicPr>
        <p:blipFill>
          <a:blip r:embed="rId4"/>
          <a:stretch>
            <a:fillRect/>
          </a:stretch>
        </p:blipFill>
        <p:spPr>
          <a:xfrm>
            <a:off x="1664720" y="1228025"/>
            <a:ext cx="4019351" cy="5359135"/>
          </a:xfrm>
          <a:prstGeom prst="rect">
            <a:avLst/>
          </a:prstGeom>
        </p:spPr>
      </p:pic>
    </p:spTree>
    <p:extLst>
      <p:ext uri="{BB962C8B-B14F-4D97-AF65-F5344CB8AC3E}">
        <p14:creationId xmlns:p14="http://schemas.microsoft.com/office/powerpoint/2010/main" val="252705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fltVal val="0"/>
                                          </p:val>
                                        </p:tav>
                                        <p:tav tm="100000">
                                          <p:val>
                                            <p:strVal val="#ppt_h"/>
                                          </p:val>
                                        </p:tav>
                                      </p:tavLst>
                                    </p:anim>
                                    <p:animEffect transition="in" filter="fade">
                                      <p:cBhvr>
                                        <p:cTn id="9" dur="500"/>
                                        <p:tgtEl>
                                          <p:spTgt spid="1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0"/>
                                        </p:tgtEl>
                                        <p:attrNameLst>
                                          <p:attrName>style.visibility</p:attrName>
                                        </p:attrNameLst>
                                      </p:cBhvr>
                                      <p:to>
                                        <p:strVal val="visible"/>
                                      </p:to>
                                    </p:set>
                                    <p:anim calcmode="lin" valueType="num">
                                      <p:cBhvr>
                                        <p:cTn id="14" dur="500" fill="hold"/>
                                        <p:tgtEl>
                                          <p:spTgt spid="120"/>
                                        </p:tgtEl>
                                        <p:attrNameLst>
                                          <p:attrName>ppt_w</p:attrName>
                                        </p:attrNameLst>
                                      </p:cBhvr>
                                      <p:tavLst>
                                        <p:tav tm="0">
                                          <p:val>
                                            <p:fltVal val="0"/>
                                          </p:val>
                                        </p:tav>
                                        <p:tav tm="100000">
                                          <p:val>
                                            <p:strVal val="#ppt_w"/>
                                          </p:val>
                                        </p:tav>
                                      </p:tavLst>
                                    </p:anim>
                                    <p:anim calcmode="lin" valueType="num">
                                      <p:cBhvr>
                                        <p:cTn id="15" dur="500" fill="hold"/>
                                        <p:tgtEl>
                                          <p:spTgt spid="120"/>
                                        </p:tgtEl>
                                        <p:attrNameLst>
                                          <p:attrName>ppt_h</p:attrName>
                                        </p:attrNameLst>
                                      </p:cBhvr>
                                      <p:tavLst>
                                        <p:tav tm="0">
                                          <p:val>
                                            <p:fltVal val="0"/>
                                          </p:val>
                                        </p:tav>
                                        <p:tav tm="100000">
                                          <p:val>
                                            <p:strVal val="#ppt_h"/>
                                          </p:val>
                                        </p:tav>
                                      </p:tavLst>
                                    </p:anim>
                                    <p:animEffect transition="in" filter="fade">
                                      <p:cBhvr>
                                        <p:cTn id="16"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AB6E-B5F5-27F8-737B-1BD314D808CD}"/>
              </a:ext>
            </a:extLst>
          </p:cNvPr>
          <p:cNvSpPr>
            <a:spLocks noGrp="1"/>
          </p:cNvSpPr>
          <p:nvPr>
            <p:ph type="title"/>
          </p:nvPr>
        </p:nvSpPr>
        <p:spPr/>
        <p:txBody>
          <a:bodyPr/>
          <a:lstStyle/>
          <a:p>
            <a:r>
              <a:rPr lang="en-US" dirty="0"/>
              <a:t>Dr. Reuven Feuerstein </a:t>
            </a:r>
            <a:br>
              <a:rPr lang="en-US" dirty="0"/>
            </a:br>
            <a:r>
              <a:rPr lang="en-US" dirty="0"/>
              <a:t>Cognitive Psychologist 1921-2014</a:t>
            </a:r>
          </a:p>
        </p:txBody>
      </p:sp>
      <p:pic>
        <p:nvPicPr>
          <p:cNvPr id="5" name="Content Placeholder 4">
            <a:extLst>
              <a:ext uri="{FF2B5EF4-FFF2-40B4-BE49-F238E27FC236}">
                <a16:creationId xmlns:a16="http://schemas.microsoft.com/office/drawing/2014/main" id="{D26F6C90-9947-F12A-3482-1068EFA83571}"/>
              </a:ext>
            </a:extLst>
          </p:cNvPr>
          <p:cNvPicPr>
            <a:picLocks noGrp="1" noChangeAspect="1"/>
          </p:cNvPicPr>
          <p:nvPr>
            <p:ph idx="1"/>
          </p:nvPr>
        </p:nvPicPr>
        <p:blipFill>
          <a:blip r:embed="rId2"/>
          <a:stretch>
            <a:fillRect/>
          </a:stretch>
        </p:blipFill>
        <p:spPr>
          <a:xfrm>
            <a:off x="1748689" y="1626280"/>
            <a:ext cx="4867275" cy="4580965"/>
          </a:xfrm>
        </p:spPr>
      </p:pic>
      <p:sp>
        <p:nvSpPr>
          <p:cNvPr id="4" name="Content Placeholder 3">
            <a:extLst>
              <a:ext uri="{FF2B5EF4-FFF2-40B4-BE49-F238E27FC236}">
                <a16:creationId xmlns:a16="http://schemas.microsoft.com/office/drawing/2014/main" id="{C7384830-138D-D146-DB2A-4B737C69E558}"/>
              </a:ext>
            </a:extLst>
          </p:cNvPr>
          <p:cNvSpPr>
            <a:spLocks noGrp="1"/>
          </p:cNvSpPr>
          <p:nvPr>
            <p:ph sz="quarter" idx="10"/>
          </p:nvPr>
        </p:nvSpPr>
        <p:spPr/>
        <p:txBody>
          <a:bodyPr/>
          <a:lstStyle/>
          <a:p>
            <a:endParaRPr lang="en-US"/>
          </a:p>
        </p:txBody>
      </p:sp>
      <p:sp>
        <p:nvSpPr>
          <p:cNvPr id="3" name="TextBox 2">
            <a:extLst>
              <a:ext uri="{FF2B5EF4-FFF2-40B4-BE49-F238E27FC236}">
                <a16:creationId xmlns:a16="http://schemas.microsoft.com/office/drawing/2014/main" id="{D629A9C0-59E6-2EDA-C94E-389008BD6FC8}"/>
              </a:ext>
            </a:extLst>
          </p:cNvPr>
          <p:cNvSpPr txBox="1"/>
          <p:nvPr/>
        </p:nvSpPr>
        <p:spPr>
          <a:xfrm>
            <a:off x="6999166" y="1626280"/>
            <a:ext cx="4867275" cy="1938992"/>
          </a:xfrm>
          <a:prstGeom prst="rect">
            <a:avLst/>
          </a:prstGeom>
          <a:noFill/>
        </p:spPr>
        <p:txBody>
          <a:bodyPr wrap="square" rtlCol="0">
            <a:spAutoFit/>
          </a:bodyPr>
          <a:lstStyle/>
          <a:p>
            <a:r>
              <a:rPr lang="en-US" sz="2400" dirty="0"/>
              <a:t>Theist: Orthodox Jew who believed we are created in the image of God. His religious beliefs were the foundation for his theories of cognitive development.</a:t>
            </a:r>
          </a:p>
        </p:txBody>
      </p:sp>
    </p:spTree>
    <p:extLst>
      <p:ext uri="{BB962C8B-B14F-4D97-AF65-F5344CB8AC3E}">
        <p14:creationId xmlns:p14="http://schemas.microsoft.com/office/powerpoint/2010/main" val="34146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685F-DC6C-43BD-AA6F-DAC35B11306D}"/>
              </a:ext>
            </a:extLst>
          </p:cNvPr>
          <p:cNvSpPr>
            <a:spLocks noGrp="1"/>
          </p:cNvSpPr>
          <p:nvPr>
            <p:ph type="title"/>
          </p:nvPr>
        </p:nvSpPr>
        <p:spPr>
          <a:xfrm>
            <a:off x="1444625" y="1249884"/>
            <a:ext cx="10744200" cy="923331"/>
          </a:xfrm>
        </p:spPr>
        <p:txBody>
          <a:bodyPr>
            <a:noAutofit/>
          </a:bodyPr>
          <a:lstStyle/>
          <a:p>
            <a:r>
              <a:rPr lang="en-US" sz="2800" i="1" dirty="0"/>
              <a:t>Intelligence is modifiable regardless of age, neurodevelopmental conditions, genetics, and developmental disabilities.</a:t>
            </a:r>
          </a:p>
        </p:txBody>
      </p:sp>
      <p:pic>
        <p:nvPicPr>
          <p:cNvPr id="15" name="Content Placeholder 14">
            <a:extLst>
              <a:ext uri="{FF2B5EF4-FFF2-40B4-BE49-F238E27FC236}">
                <a16:creationId xmlns:a16="http://schemas.microsoft.com/office/drawing/2014/main" id="{1BF0BAFC-AC67-4466-87F8-9F87579C5E84}"/>
              </a:ext>
            </a:extLst>
          </p:cNvPr>
          <p:cNvPicPr>
            <a:picLocks noGrp="1" noChangeAspect="1"/>
          </p:cNvPicPr>
          <p:nvPr>
            <p:ph sz="quarter" idx="10"/>
          </p:nvPr>
        </p:nvPicPr>
        <p:blipFill>
          <a:blip r:embed="rId2">
            <a:extLst>
              <a:ext uri="{837473B0-CC2E-450A-ABE3-18F120FF3D39}">
                <a1611:picAttrSrcUrl xmlns:a1611="http://schemas.microsoft.com/office/drawing/2016/11/main" r:id="rId3"/>
              </a:ext>
            </a:extLst>
          </a:blip>
          <a:stretch>
            <a:fillRect/>
          </a:stretch>
        </p:blipFill>
        <p:spPr>
          <a:xfrm>
            <a:off x="7859694" y="3149842"/>
            <a:ext cx="1426432" cy="1701625"/>
          </a:xfrm>
        </p:spPr>
      </p:pic>
      <p:sp>
        <p:nvSpPr>
          <p:cNvPr id="6" name="Rectangle 5">
            <a:extLst>
              <a:ext uri="{FF2B5EF4-FFF2-40B4-BE49-F238E27FC236}">
                <a16:creationId xmlns:a16="http://schemas.microsoft.com/office/drawing/2014/main" id="{1F72D4FA-5193-4942-A4ED-B6E7859F9413}"/>
              </a:ext>
            </a:extLst>
          </p:cNvPr>
          <p:cNvSpPr/>
          <p:nvPr/>
        </p:nvSpPr>
        <p:spPr>
          <a:xfrm>
            <a:off x="1527999" y="427731"/>
            <a:ext cx="772839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cap="none" spc="0" dirty="0">
                <a:ln/>
                <a:effectLst/>
                <a:latin typeface="Verdana" panose="020B0604030504040204" pitchFamily="34" charset="0"/>
                <a:ea typeface="Verdana" panose="020B0604030504040204" pitchFamily="34" charset="0"/>
              </a:rPr>
              <a:t>Structural Cognitive Modifiability</a:t>
            </a:r>
          </a:p>
        </p:txBody>
      </p:sp>
      <p:sp>
        <p:nvSpPr>
          <p:cNvPr id="9" name="Rectangle 8">
            <a:extLst>
              <a:ext uri="{FF2B5EF4-FFF2-40B4-BE49-F238E27FC236}">
                <a16:creationId xmlns:a16="http://schemas.microsoft.com/office/drawing/2014/main" id="{4609302D-23FF-441F-81C9-B3BD11DCC11E}"/>
              </a:ext>
            </a:extLst>
          </p:cNvPr>
          <p:cNvSpPr/>
          <p:nvPr/>
        </p:nvSpPr>
        <p:spPr>
          <a:xfrm>
            <a:off x="1164368" y="2331997"/>
            <a:ext cx="6595075" cy="206210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dirty="0">
                <a:ln w="0"/>
                <a:solidFill>
                  <a:srgbClr val="0070C0"/>
                </a:solidFill>
                <a:effectLst>
                  <a:outerShdw blurRad="38100" dist="19050" dir="2700000" algn="tl" rotWithShape="0">
                    <a:schemeClr val="dk1">
                      <a:alpha val="40000"/>
                    </a:schemeClr>
                  </a:outerShdw>
                </a:effectLst>
              </a:rPr>
              <a:t>1.  Human beings are shaped by:</a:t>
            </a:r>
          </a:p>
          <a:p>
            <a:pPr marL="2286000" lvl="3" indent="-914400">
              <a:buFont typeface="Arial" panose="020B0604020202020204" pitchFamily="34" charset="0"/>
              <a:buChar char="•"/>
            </a:pPr>
            <a:r>
              <a:rPr lang="en-US" sz="3200" dirty="0">
                <a:ln w="0"/>
                <a:solidFill>
                  <a:srgbClr val="0070C0"/>
                </a:solidFill>
                <a:effectLst>
                  <a:outerShdw blurRad="38100" dist="19050" dir="2700000" algn="tl" rotWithShape="0">
                    <a:schemeClr val="dk1">
                      <a:alpha val="40000"/>
                    </a:schemeClr>
                  </a:outerShdw>
                </a:effectLst>
              </a:rPr>
              <a:t>Environment  </a:t>
            </a:r>
          </a:p>
          <a:p>
            <a:pPr marL="2286000" lvl="3" indent="-914400">
              <a:buFont typeface="Arial" panose="020B0604020202020204" pitchFamily="34" charset="0"/>
              <a:buChar char="•"/>
            </a:pPr>
            <a:r>
              <a:rPr lang="en-US" sz="3200" dirty="0">
                <a:ln w="0"/>
                <a:solidFill>
                  <a:srgbClr val="0070C0"/>
                </a:solidFill>
                <a:effectLst>
                  <a:outerShdw blurRad="38100" dist="19050" dir="2700000" algn="tl" rotWithShape="0">
                    <a:schemeClr val="dk1">
                      <a:alpha val="40000"/>
                    </a:schemeClr>
                  </a:outerShdw>
                </a:effectLst>
              </a:rPr>
              <a:t>Human Biology </a:t>
            </a:r>
          </a:p>
          <a:p>
            <a:pPr marL="2286000" lvl="3" indent="-914400">
              <a:buFont typeface="Arial" panose="020B0604020202020204" pitchFamily="34" charset="0"/>
              <a:buChar char="•"/>
            </a:pPr>
            <a:r>
              <a:rPr lang="en-US" sz="3200" dirty="0">
                <a:ln w="0"/>
                <a:solidFill>
                  <a:srgbClr val="4E62C4"/>
                </a:solidFill>
                <a:effectLst>
                  <a:outerShdw blurRad="38100" dist="19050" dir="2700000" algn="tl" rotWithShape="0">
                    <a:schemeClr val="dk1">
                      <a:alpha val="40000"/>
                    </a:schemeClr>
                  </a:outerShdw>
                </a:effectLst>
              </a:rPr>
              <a:t>Mediation</a:t>
            </a:r>
          </a:p>
        </p:txBody>
      </p:sp>
      <p:sp>
        <p:nvSpPr>
          <p:cNvPr id="10" name="Rectangle 9">
            <a:extLst>
              <a:ext uri="{FF2B5EF4-FFF2-40B4-BE49-F238E27FC236}">
                <a16:creationId xmlns:a16="http://schemas.microsoft.com/office/drawing/2014/main" id="{2BD095E0-B569-4472-B32F-3954A6E2FBF0}"/>
              </a:ext>
            </a:extLst>
          </p:cNvPr>
          <p:cNvSpPr/>
          <p:nvPr/>
        </p:nvSpPr>
        <p:spPr>
          <a:xfrm>
            <a:off x="1370012" y="4672295"/>
            <a:ext cx="4899098" cy="584775"/>
          </a:xfrm>
          <a:prstGeom prst="rect">
            <a:avLst/>
          </a:prstGeom>
          <a:noFill/>
        </p:spPr>
        <p:txBody>
          <a:bodyPr wrap="none" lIns="91440" tIns="45720" rIns="91440" bIns="45720">
            <a:spAutoFit/>
          </a:bodyPr>
          <a:lstStyle/>
          <a:p>
            <a:pPr algn="ctr"/>
            <a:r>
              <a:rPr lang="en-US" sz="3200" dirty="0">
                <a:ln w="0"/>
                <a:solidFill>
                  <a:srgbClr val="0070C0"/>
                </a:solidFill>
                <a:effectLst>
                  <a:outerShdw blurRad="38100" dist="19050" dir="2700000" algn="tl" rotWithShape="0">
                    <a:schemeClr val="dk1">
                      <a:alpha val="40000"/>
                    </a:schemeClr>
                  </a:outerShdw>
                </a:effectLst>
              </a:rPr>
              <a:t>2.  Intelligence is adaptive</a:t>
            </a:r>
          </a:p>
        </p:txBody>
      </p:sp>
      <p:sp>
        <p:nvSpPr>
          <p:cNvPr id="11" name="Rectangle 10">
            <a:extLst>
              <a:ext uri="{FF2B5EF4-FFF2-40B4-BE49-F238E27FC236}">
                <a16:creationId xmlns:a16="http://schemas.microsoft.com/office/drawing/2014/main" id="{964B8F62-12EE-4D47-960A-0AE4C4739DEE}"/>
              </a:ext>
            </a:extLst>
          </p:cNvPr>
          <p:cNvSpPr/>
          <p:nvPr/>
        </p:nvSpPr>
        <p:spPr>
          <a:xfrm>
            <a:off x="1370012" y="5648147"/>
            <a:ext cx="10994880" cy="1077218"/>
          </a:xfrm>
          <a:prstGeom prst="rect">
            <a:avLst/>
          </a:prstGeom>
          <a:noFill/>
        </p:spPr>
        <p:txBody>
          <a:bodyPr wrap="square" lIns="91440" tIns="45720" rIns="91440" bIns="45720">
            <a:spAutoFit/>
          </a:bodyPr>
          <a:lstStyle/>
          <a:p>
            <a:r>
              <a:rPr lang="en-US" sz="3200" dirty="0">
                <a:ln w="0"/>
                <a:solidFill>
                  <a:srgbClr val="0070C0"/>
                </a:solidFill>
                <a:effectLst>
                  <a:outerShdw blurRad="38100" dist="19050" dir="2700000" algn="tl" rotWithShape="0">
                    <a:schemeClr val="dk1">
                      <a:alpha val="40000"/>
                    </a:schemeClr>
                  </a:outerShdw>
                </a:effectLst>
              </a:rPr>
              <a:t>3.  The brain is plastic and can generate new structures through external and internal factors.</a:t>
            </a:r>
          </a:p>
        </p:txBody>
      </p:sp>
      <p:sp>
        <p:nvSpPr>
          <p:cNvPr id="17" name="TextBox 16">
            <a:extLst>
              <a:ext uri="{FF2B5EF4-FFF2-40B4-BE49-F238E27FC236}">
                <a16:creationId xmlns:a16="http://schemas.microsoft.com/office/drawing/2014/main" id="{91BFC9EF-4CF9-4A19-A549-44F49C2A8551}"/>
              </a:ext>
            </a:extLst>
          </p:cNvPr>
          <p:cNvSpPr txBox="1"/>
          <p:nvPr/>
        </p:nvSpPr>
        <p:spPr>
          <a:xfrm>
            <a:off x="7825847" y="2462330"/>
            <a:ext cx="1454244" cy="707886"/>
          </a:xfrm>
          <a:prstGeom prst="rect">
            <a:avLst/>
          </a:prstGeom>
          <a:noFill/>
        </p:spPr>
        <p:txBody>
          <a:bodyPr wrap="none" rtlCol="0">
            <a:spAutoFit/>
          </a:bodyPr>
          <a:lstStyle/>
          <a:p>
            <a:r>
              <a:rPr lang="en-US" sz="2000" b="1" dirty="0">
                <a:solidFill>
                  <a:srgbClr val="707070"/>
                </a:solidFill>
              </a:rPr>
              <a:t>5 Decades</a:t>
            </a:r>
          </a:p>
          <a:p>
            <a:r>
              <a:rPr lang="en-US" sz="2000" b="1" dirty="0">
                <a:solidFill>
                  <a:srgbClr val="707070"/>
                </a:solidFill>
              </a:rPr>
              <a:t>  PROVEN</a:t>
            </a:r>
          </a:p>
        </p:txBody>
      </p:sp>
      <p:sp>
        <p:nvSpPr>
          <p:cNvPr id="19" name="Rectangle 18">
            <a:extLst>
              <a:ext uri="{FF2B5EF4-FFF2-40B4-BE49-F238E27FC236}">
                <a16:creationId xmlns:a16="http://schemas.microsoft.com/office/drawing/2014/main" id="{493253FA-0EEA-454D-9B1C-7C345B2AF0D6}"/>
              </a:ext>
            </a:extLst>
          </p:cNvPr>
          <p:cNvSpPr/>
          <p:nvPr/>
        </p:nvSpPr>
        <p:spPr>
          <a:xfrm>
            <a:off x="9385870" y="2434615"/>
            <a:ext cx="2595414" cy="2677656"/>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a:solidFill>
                  <a:srgbClr val="525DC3"/>
                </a:solidFill>
              </a:rPr>
              <a:t>SCM</a:t>
            </a:r>
          </a:p>
          <a:p>
            <a:r>
              <a:rPr lang="en-US" sz="2800" b="1" dirty="0">
                <a:ln/>
                <a:solidFill>
                  <a:srgbClr val="990000"/>
                </a:solidFill>
              </a:rPr>
              <a:t>Mediation Learning Experience</a:t>
            </a:r>
          </a:p>
          <a:p>
            <a:r>
              <a:rPr lang="en-US" sz="2800" b="1" dirty="0">
                <a:ln/>
                <a:solidFill>
                  <a:srgbClr val="39BF4F"/>
                </a:solidFill>
              </a:rPr>
              <a:t>Instrumental Enrichment</a:t>
            </a:r>
            <a:endParaRPr lang="en-US" b="1" dirty="0">
              <a:ln/>
              <a:solidFill>
                <a:srgbClr val="39BF4F"/>
              </a:solidFill>
            </a:endParaRPr>
          </a:p>
        </p:txBody>
      </p:sp>
      <p:grpSp>
        <p:nvGrpSpPr>
          <p:cNvPr id="5" name="Group 4">
            <a:extLst>
              <a:ext uri="{FF2B5EF4-FFF2-40B4-BE49-F238E27FC236}">
                <a16:creationId xmlns:a16="http://schemas.microsoft.com/office/drawing/2014/main" id="{DB89A968-3792-46C5-91B6-363FF35442D1}"/>
              </a:ext>
            </a:extLst>
          </p:cNvPr>
          <p:cNvGrpSpPr/>
          <p:nvPr/>
        </p:nvGrpSpPr>
        <p:grpSpPr>
          <a:xfrm>
            <a:off x="7668056" y="2295347"/>
            <a:ext cx="4191000" cy="3352800"/>
            <a:chOff x="7770812" y="2133600"/>
            <a:chExt cx="4191000" cy="3352800"/>
          </a:xfrm>
        </p:grpSpPr>
        <p:sp>
          <p:nvSpPr>
            <p:cNvPr id="3" name="Rectangle: Rounded Corners 2">
              <a:extLst>
                <a:ext uri="{FF2B5EF4-FFF2-40B4-BE49-F238E27FC236}">
                  <a16:creationId xmlns:a16="http://schemas.microsoft.com/office/drawing/2014/main" id="{DD8B5133-1B44-4AC2-A1F6-B46B75B4DAE7}"/>
                </a:ext>
              </a:extLst>
            </p:cNvPr>
            <p:cNvSpPr/>
            <p:nvPr/>
          </p:nvSpPr>
          <p:spPr>
            <a:xfrm>
              <a:off x="7770812" y="2133600"/>
              <a:ext cx="4191000" cy="335280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BEECC7A-EB54-4854-9366-26B2C6526531}"/>
                </a:ext>
              </a:extLst>
            </p:cNvPr>
            <p:cNvSpPr/>
            <p:nvPr/>
          </p:nvSpPr>
          <p:spPr>
            <a:xfrm>
              <a:off x="8010110" y="4865947"/>
              <a:ext cx="3719288" cy="461665"/>
            </a:xfrm>
            <a:prstGeom prst="rect">
              <a:avLst/>
            </a:prstGeom>
          </p:spPr>
          <p:txBody>
            <a:bodyPr wrap="none">
              <a:spAutoFit/>
            </a:bodyPr>
            <a:lstStyle/>
            <a:p>
              <a:r>
                <a:rPr lang="en-US" sz="2400" b="1" dirty="0"/>
                <a:t>2000+ Research Studies</a:t>
              </a:r>
            </a:p>
          </p:txBody>
        </p:sp>
      </p:grpSp>
      <p:pic>
        <p:nvPicPr>
          <p:cNvPr id="14" name="Picture 13">
            <a:extLst>
              <a:ext uri="{FF2B5EF4-FFF2-40B4-BE49-F238E27FC236}">
                <a16:creationId xmlns:a16="http://schemas.microsoft.com/office/drawing/2014/main" id="{4C8861EF-AB0F-4FC6-AE72-9C20D49D205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801721" y="84204"/>
            <a:ext cx="1119893" cy="1005389"/>
          </a:xfrm>
          <a:prstGeom prst="rect">
            <a:avLst/>
          </a:prstGeom>
        </p:spPr>
      </p:pic>
    </p:spTree>
    <p:extLst>
      <p:ext uri="{BB962C8B-B14F-4D97-AF65-F5344CB8AC3E}">
        <p14:creationId xmlns:p14="http://schemas.microsoft.com/office/powerpoint/2010/main" val="228455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9CAE-8418-2C74-F4AF-BF4700277DE9}"/>
              </a:ext>
            </a:extLst>
          </p:cNvPr>
          <p:cNvSpPr>
            <a:spLocks noGrp="1"/>
          </p:cNvSpPr>
          <p:nvPr>
            <p:ph type="title"/>
          </p:nvPr>
        </p:nvSpPr>
        <p:spPr/>
        <p:txBody>
          <a:bodyPr>
            <a:normAutofit/>
          </a:bodyPr>
          <a:lstStyle/>
          <a:p>
            <a:r>
              <a:rPr lang="en-US" sz="2800" dirty="0"/>
              <a:t>Jon Amos Comenius:1592-1670 Father of Modern Education &amp; Developmental Psychology</a:t>
            </a:r>
          </a:p>
        </p:txBody>
      </p:sp>
      <p:pic>
        <p:nvPicPr>
          <p:cNvPr id="6" name="Content Placeholder 5" descr="A portrait of a person with a long white beard&#10;&#10;Description automatically generated">
            <a:extLst>
              <a:ext uri="{FF2B5EF4-FFF2-40B4-BE49-F238E27FC236}">
                <a16:creationId xmlns:a16="http://schemas.microsoft.com/office/drawing/2014/main" id="{669CE109-84C7-22C0-1078-C0E5B5AC1BD5}"/>
              </a:ext>
            </a:extLst>
          </p:cNvPr>
          <p:cNvPicPr>
            <a:picLocks noGrp="1" noChangeAspect="1"/>
          </p:cNvPicPr>
          <p:nvPr>
            <p:ph idx="1"/>
          </p:nvPr>
        </p:nvPicPr>
        <p:blipFill>
          <a:blip r:embed="rId2"/>
          <a:stretch>
            <a:fillRect/>
          </a:stretch>
        </p:blipFill>
        <p:spPr>
          <a:xfrm>
            <a:off x="1593436" y="1676400"/>
            <a:ext cx="2536825" cy="2536825"/>
          </a:xfrm>
        </p:spPr>
      </p:pic>
      <p:pic>
        <p:nvPicPr>
          <p:cNvPr id="8" name="Content Placeholder 7" descr="A book with a red seal&#10;&#10;Description automatically generated">
            <a:extLst>
              <a:ext uri="{FF2B5EF4-FFF2-40B4-BE49-F238E27FC236}">
                <a16:creationId xmlns:a16="http://schemas.microsoft.com/office/drawing/2014/main" id="{BE727357-2AAC-3AE2-2EDC-0852C1494128}"/>
              </a:ext>
            </a:extLst>
          </p:cNvPr>
          <p:cNvPicPr>
            <a:picLocks noGrp="1" noChangeAspect="1"/>
          </p:cNvPicPr>
          <p:nvPr>
            <p:ph sz="quarter" idx="10"/>
          </p:nvPr>
        </p:nvPicPr>
        <p:blipFill>
          <a:blip r:embed="rId3"/>
          <a:stretch>
            <a:fillRect/>
          </a:stretch>
        </p:blipFill>
        <p:spPr>
          <a:xfrm>
            <a:off x="1593436" y="4338380"/>
            <a:ext cx="2294741" cy="2387771"/>
          </a:xfrm>
        </p:spPr>
      </p:pic>
      <p:sp>
        <p:nvSpPr>
          <p:cNvPr id="9" name="TextBox 8">
            <a:extLst>
              <a:ext uri="{FF2B5EF4-FFF2-40B4-BE49-F238E27FC236}">
                <a16:creationId xmlns:a16="http://schemas.microsoft.com/office/drawing/2014/main" id="{469D0842-E41E-9255-8999-5F5A0F4FCD44}"/>
              </a:ext>
            </a:extLst>
          </p:cNvPr>
          <p:cNvSpPr txBox="1"/>
          <p:nvPr/>
        </p:nvSpPr>
        <p:spPr>
          <a:xfrm>
            <a:off x="4341812" y="1676400"/>
            <a:ext cx="7620000" cy="4955203"/>
          </a:xfrm>
          <a:prstGeom prst="rect">
            <a:avLst/>
          </a:prstGeom>
          <a:noFill/>
        </p:spPr>
        <p:txBody>
          <a:bodyPr wrap="square" rtlCol="0">
            <a:spAutoFit/>
          </a:bodyPr>
          <a:lstStyle/>
          <a:p>
            <a:r>
              <a:rPr lang="en-US" sz="2000" dirty="0"/>
              <a:t>*Theologian, Educator, and Philosopher</a:t>
            </a:r>
          </a:p>
          <a:p>
            <a:r>
              <a:rPr lang="en-US" sz="2000" dirty="0"/>
              <a:t>*Image of God, Scripture &amp; Nature, Salvation of Humanity</a:t>
            </a:r>
          </a:p>
          <a:p>
            <a:r>
              <a:rPr lang="en-US" sz="2000" dirty="0"/>
              <a:t>*Embraced Science, a wholistic view, All Truth is God’s Truth</a:t>
            </a:r>
          </a:p>
          <a:p>
            <a:r>
              <a:rPr lang="en-US" sz="2000" dirty="0"/>
              <a:t>*EVERYONE should be educated regardless of  intellectual ability, boys and girls, rich and poor</a:t>
            </a:r>
          </a:p>
          <a:p>
            <a:r>
              <a:rPr lang="en-US" sz="2000" dirty="0"/>
              <a:t>*Right of Inclusion for diverse learners</a:t>
            </a:r>
          </a:p>
          <a:p>
            <a:r>
              <a:rPr lang="en-US" sz="2000" dirty="0"/>
              <a:t>*Unlimited Potential of the Mind- Neuroplasticity</a:t>
            </a:r>
          </a:p>
          <a:p>
            <a:r>
              <a:rPr lang="en-US" sz="2000" dirty="0"/>
              <a:t>*Life Long Learning</a:t>
            </a:r>
          </a:p>
          <a:p>
            <a:r>
              <a:rPr lang="en-US" sz="2000" dirty="0"/>
              <a:t>*Joy of Learning</a:t>
            </a:r>
          </a:p>
          <a:p>
            <a:r>
              <a:rPr lang="en-US" sz="2000" dirty="0"/>
              <a:t>*Sought throughout Europe to reform education</a:t>
            </a:r>
          </a:p>
          <a:p>
            <a:r>
              <a:rPr lang="en-US" sz="2000" dirty="0"/>
              <a:t>*System of progressive instruction</a:t>
            </a:r>
          </a:p>
          <a:p>
            <a:r>
              <a:rPr lang="en-US" sz="2000" dirty="0"/>
              <a:t>*Multi-sensory instruction</a:t>
            </a:r>
          </a:p>
          <a:p>
            <a:r>
              <a:rPr lang="en-US" sz="2000" dirty="0"/>
              <a:t>*First children’s picture book: </a:t>
            </a:r>
            <a:r>
              <a:rPr lang="en-US" sz="2000" i="1" dirty="0" err="1"/>
              <a:t>Orbitus</a:t>
            </a:r>
            <a:r>
              <a:rPr lang="en-US" sz="2000" i="1" dirty="0"/>
              <a:t> Pictus </a:t>
            </a:r>
          </a:p>
          <a:p>
            <a:r>
              <a:rPr lang="en-US" sz="2000" i="1" dirty="0"/>
              <a:t>*</a:t>
            </a:r>
            <a:r>
              <a:rPr lang="en-US" sz="2000" dirty="0"/>
              <a:t>Exercise, play, nutrition, work, and sleep</a:t>
            </a:r>
          </a:p>
          <a:p>
            <a:endParaRPr lang="en-US" dirty="0"/>
          </a:p>
          <a:p>
            <a:endParaRPr lang="en-US" dirty="0"/>
          </a:p>
        </p:txBody>
      </p:sp>
    </p:spTree>
    <p:extLst>
      <p:ext uri="{BB962C8B-B14F-4D97-AF65-F5344CB8AC3E}">
        <p14:creationId xmlns:p14="http://schemas.microsoft.com/office/powerpoint/2010/main" val="256750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B4D5-84C0-FE00-28D8-DC8D0F9F2284}"/>
              </a:ext>
            </a:extLst>
          </p:cNvPr>
          <p:cNvSpPr>
            <a:spLocks noGrp="1"/>
          </p:cNvSpPr>
          <p:nvPr>
            <p:ph type="title"/>
          </p:nvPr>
        </p:nvSpPr>
        <p:spPr>
          <a:xfrm>
            <a:off x="1203012" y="76200"/>
            <a:ext cx="9782801" cy="1341437"/>
          </a:xfrm>
        </p:spPr>
        <p:txBody>
          <a:bodyPr>
            <a:normAutofit fontScale="90000"/>
          </a:bodyPr>
          <a:lstStyle/>
          <a:p>
            <a:r>
              <a:rPr lang="en-US" sz="1800" i="1" dirty="0">
                <a:effectLst/>
                <a:latin typeface="Times New Roman" panose="02020603050405020304" pitchFamily="18" charset="0"/>
                <a:ea typeface="Calibri" panose="020F0502020204030204" pitchFamily="34" charset="0"/>
              </a:rPr>
              <a:t> </a:t>
            </a:r>
            <a:br>
              <a:rPr lang="en-US" sz="1800" i="1" dirty="0">
                <a:effectLst/>
                <a:latin typeface="Times New Roman" panose="02020603050405020304" pitchFamily="18" charset="0"/>
                <a:ea typeface="Calibri" panose="020F0502020204030204" pitchFamily="34" charset="0"/>
              </a:rPr>
            </a:br>
            <a:br>
              <a:rPr lang="en-US" sz="1800" i="1" dirty="0">
                <a:effectLst/>
                <a:latin typeface="Times New Roman" panose="02020603050405020304" pitchFamily="18" charset="0"/>
                <a:ea typeface="Calibri" panose="020F0502020204030204" pitchFamily="34" charset="0"/>
              </a:rPr>
            </a:br>
            <a:br>
              <a:rPr lang="en-US" sz="1800" i="1" dirty="0">
                <a:effectLst/>
                <a:latin typeface="Times New Roman" panose="02020603050405020304" pitchFamily="18" charset="0"/>
                <a:ea typeface="Calibri" panose="020F0502020204030204" pitchFamily="34" charset="0"/>
              </a:rPr>
            </a:br>
            <a:r>
              <a:rPr lang="en-US" sz="1800" i="1" dirty="0">
                <a:effectLst/>
                <a:latin typeface="Times New Roman" panose="02020603050405020304" pitchFamily="18" charset="0"/>
                <a:ea typeface="Calibri" panose="020F0502020204030204" pitchFamily="34" charset="0"/>
              </a:rPr>
              <a:t> </a:t>
            </a:r>
            <a:br>
              <a:rPr lang="en-US" sz="1800" i="1" dirty="0">
                <a:effectLst/>
                <a:latin typeface="Times New Roman" panose="02020603050405020304" pitchFamily="18" charset="0"/>
                <a:ea typeface="Calibri" panose="020F0502020204030204" pitchFamily="34" charset="0"/>
              </a:rPr>
            </a:br>
            <a:br>
              <a:rPr lang="en-US" sz="1800" i="1" dirty="0">
                <a:effectLst/>
                <a:latin typeface="Times New Roman" panose="02020603050405020304" pitchFamily="18" charset="0"/>
                <a:ea typeface="Calibri" panose="020F0502020204030204" pitchFamily="34" charset="0"/>
              </a:rPr>
            </a:br>
            <a:br>
              <a:rPr lang="en-US" sz="1800" i="1" dirty="0">
                <a:effectLst/>
                <a:latin typeface="Times New Roman" panose="02020603050405020304" pitchFamily="18" charset="0"/>
                <a:ea typeface="Calibri" panose="020F0502020204030204" pitchFamily="34" charset="0"/>
              </a:rPr>
            </a:br>
            <a:br>
              <a:rPr lang="en-US" sz="1800" i="1" dirty="0">
                <a:effectLst/>
                <a:latin typeface="Times New Roman" panose="02020603050405020304" pitchFamily="18" charset="0"/>
                <a:ea typeface="Calibri" panose="020F0502020204030204" pitchFamily="34" charset="0"/>
              </a:rPr>
            </a:br>
            <a:r>
              <a:rPr lang="en-US" sz="2700" i="1" dirty="0">
                <a:solidFill>
                  <a:srgbClr val="0070C0"/>
                </a:solidFill>
                <a:effectLst/>
                <a:latin typeface="Times New Roman" panose="02020603050405020304" pitchFamily="18" charset="0"/>
                <a:ea typeface="Calibri" panose="020F0502020204030204" pitchFamily="34" charset="0"/>
              </a:rPr>
              <a:t>Neuroplasticity is the most important discovery in all of neuroscience as it confirms the brain is built to change in response to experience and training, enabling learning</a:t>
            </a:r>
            <a:r>
              <a:rPr lang="en-US" sz="2700" dirty="0">
                <a:solidFill>
                  <a:srgbClr val="0070C0"/>
                </a:solidFill>
                <a:effectLst/>
                <a:latin typeface="Times New Roman" panose="02020603050405020304" pitchFamily="18" charset="0"/>
                <a:ea typeface="Calibri" panose="020F0502020204030204" pitchFamily="34" charset="0"/>
              </a:rPr>
              <a:t>. </a:t>
            </a:r>
            <a:br>
              <a:rPr lang="en-US" sz="11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i="1" dirty="0">
                <a:effectLst/>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Boleyn-Fitzgerald</a:t>
            </a:r>
            <a:r>
              <a:rPr lang="en-US" sz="1800" i="1" dirty="0">
                <a:effectLst/>
                <a:latin typeface="Times New Roman" panose="02020603050405020304" pitchFamily="18" charset="0"/>
                <a:ea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BC105D23-7D8D-CEAD-CAB6-5C131529CB6C}"/>
              </a:ext>
            </a:extLst>
          </p:cNvPr>
          <p:cNvSpPr>
            <a:spLocks noGrp="1"/>
          </p:cNvSpPr>
          <p:nvPr>
            <p:ph idx="1"/>
          </p:nvPr>
        </p:nvSpPr>
        <p:spPr>
          <a:xfrm>
            <a:off x="1593436" y="1905000"/>
            <a:ext cx="9782801" cy="4724400"/>
          </a:xfrm>
        </p:spPr>
        <p:txBody>
          <a:bodyPr>
            <a:normAutofit fontScale="92500" lnSpcReduction="20000"/>
          </a:bodyPr>
          <a:lstStyle/>
          <a:p>
            <a:r>
              <a:rPr lang="en-US" sz="1800" dirty="0">
                <a:effectLst/>
                <a:latin typeface="TimesNewRomanPS"/>
                <a:ea typeface="Times New Roman" panose="02020603050405020304" pitchFamily="18" charset="0"/>
              </a:rPr>
              <a:t>Comenius understood there is no truth or intellectual endeavor Christ did not bring into being. </a:t>
            </a:r>
          </a:p>
          <a:p>
            <a:r>
              <a:rPr lang="en-US" sz="1800" dirty="0">
                <a:effectLst/>
                <a:latin typeface="TimesNewRomanPS"/>
                <a:ea typeface="Times New Roman" panose="02020603050405020304" pitchFamily="18" charset="0"/>
              </a:rPr>
              <a:t>God in </a:t>
            </a:r>
            <a:r>
              <a:rPr lang="en-US" sz="2100" dirty="0">
                <a:effectLst/>
                <a:latin typeface="TimesNewRomanPS"/>
                <a:ea typeface="Times New Roman" panose="02020603050405020304" pitchFamily="18" charset="0"/>
              </a:rPr>
              <a:t>Christ</a:t>
            </a:r>
            <a:r>
              <a:rPr lang="en-US" sz="1800" dirty="0">
                <a:effectLst/>
                <a:latin typeface="TimesNewRomanPS"/>
                <a:ea typeface="Times New Roman" panose="02020603050405020304" pitchFamily="18" charset="0"/>
              </a:rPr>
              <a:t> is the Creator of all things (Gen 1:1, Col.1:15-16, Heb.1:2), the sustainer of all things (Col. 1:16-18 Heb 1:3), and the reconciler of God with humanity (Col.1:19-20). </a:t>
            </a:r>
          </a:p>
          <a:p>
            <a:r>
              <a:rPr lang="en-US" sz="1800" dirty="0">
                <a:effectLst/>
                <a:latin typeface="TimesNewRomanPS"/>
                <a:ea typeface="Times New Roman" panose="02020603050405020304" pitchFamily="18" charset="0"/>
              </a:rPr>
              <a:t>God creates all of humanity in His image for His purposes and glory (Gen 1:28-29, Isaiah 43:7). </a:t>
            </a:r>
          </a:p>
          <a:p>
            <a:r>
              <a:rPr lang="en-US" sz="1800" dirty="0">
                <a:effectLst/>
                <a:latin typeface="TimesNewRomanPS"/>
                <a:ea typeface="Times New Roman" panose="02020603050405020304" pitchFamily="18" charset="0"/>
              </a:rPr>
              <a:t>These were essential truths for Comenius and are relevant for Christian educators and psychologists today as the Bible is the lens through which we view human life and provides the message for salvation.</a:t>
            </a:r>
          </a:p>
          <a:p>
            <a:r>
              <a:rPr lang="en-US" sz="1800" dirty="0">
                <a:effectLst/>
                <a:latin typeface="Times New Roman" panose="02020603050405020304" pitchFamily="18" charset="0"/>
                <a:ea typeface="Calibri" panose="020F0502020204030204" pitchFamily="34" charset="0"/>
              </a:rPr>
              <a:t>Since man is created in God's image, he is “capable of acquiring knowledge of all things.” Comenius saw the mind's unlimited potential because he saw humanity from a biblical worldview of human development.</a:t>
            </a:r>
            <a:r>
              <a:rPr lang="en-US" sz="1200"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6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“It is evident that man is naturally capable of acquiring a knowledge of all things, since, in the first place, he is the image of God… If a thousand years were granted to man, in which, by grasping one thing after another, he might continually learn something fresh, he would still find some spot from which the understanding might gain fresh objects of knowledge. So unlimited is the capacity of the mind that in the process of perception, it resembles an abyss. The body is enclosed by small boundaries: the voice roams within wider limits; the sight is bounded only by the vault of heaven; but for the mind, neither in heaven nor anywhere outside heaven, can a boundary be fixed.”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4CC4F6E8-D98D-92D3-C403-52492EC4196E}"/>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948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 16x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le Layout" id="{1A7625B5-3C62-444C-BF06-BABFB6163C9C}" vid="{F0867EED-F4AA-43A0-A2A9-E9C2A0937EE2}"/>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 Title Layout</Template>
  <TotalTime>18762</TotalTime>
  <Words>1476</Words>
  <Application>Microsoft Macintosh PowerPoint</Application>
  <PresentationFormat>Custom</PresentationFormat>
  <Paragraphs>198</Paragraphs>
  <Slides>23</Slides>
  <Notes>2</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Rounded MT Bold</vt:lpstr>
      <vt:lpstr>Calibri</vt:lpstr>
      <vt:lpstr>Euphemia</vt:lpstr>
      <vt:lpstr>Open Sans</vt:lpstr>
      <vt:lpstr>Times New Roman</vt:lpstr>
      <vt:lpstr>TimesNewRomanPS</vt:lpstr>
      <vt:lpstr>Verdana</vt:lpstr>
      <vt:lpstr>Math 16x9</vt:lpstr>
      <vt:lpstr>PowerPoint Presentation</vt:lpstr>
      <vt:lpstr>PowerPoint Presentation</vt:lpstr>
      <vt:lpstr>Developmental theories inform our perspectives, expectations, and limitations of learners who have intellectual, behavioral, and physical challenges</vt:lpstr>
      <vt:lpstr>Achievement Gap</vt:lpstr>
      <vt:lpstr>PowerPoint Presentation</vt:lpstr>
      <vt:lpstr>Dr. Reuven Feuerstein  Cognitive Psychologist 1921-2014</vt:lpstr>
      <vt:lpstr>Intelligence is modifiable regardless of age, neurodevelopmental conditions, genetics, and developmental disabilities.</vt:lpstr>
      <vt:lpstr>Jon Amos Comenius:1592-1670 Father of Modern Education &amp; Developmental Psychology</vt:lpstr>
      <vt:lpstr>         Neuroplasticity is the most important discovery in all of neuroscience as it confirms the brain is built to change in response to experience and training, enabling learning.                                               Boleyn-Fitzgerald                                                                                                                 </vt:lpstr>
      <vt:lpstr>PowerPoint Presentation</vt:lpstr>
      <vt:lpstr>Peer-reviewed Published Research</vt:lpstr>
      <vt:lpstr> Do not conform to the pattern of this world, but be transformed by the renewing of your mind. Romans 12:2</vt:lpstr>
      <vt:lpstr>PowerPoint Presentation</vt:lpstr>
      <vt:lpstr>Nethra</vt:lpstr>
      <vt:lpstr>Tic Tac Toe </vt:lpstr>
      <vt:lpstr>Doulos Discover School</vt:lpstr>
      <vt:lpstr>Malawi teachers    Kenya teacher </vt:lpstr>
      <vt:lpstr>Mexico                         Brain Fit Seniors</vt:lpstr>
      <vt:lpstr>PowerPoint Presentation</vt:lpstr>
      <vt:lpstr>PowerPoint Presentation</vt:lpstr>
      <vt:lpstr>PowerPoint Presentation</vt:lpstr>
      <vt:lpstr>Stories of Hope</vt:lpstr>
      <vt:lpstr>Equipping Minds Success Stories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Lisa Kuroski</dc:creator>
  <cp:lastModifiedBy>cbrown@equippingminds.com</cp:lastModifiedBy>
  <cp:revision>1728</cp:revision>
  <cp:lastPrinted>2018-04-09T17:16:21Z</cp:lastPrinted>
  <dcterms:created xsi:type="dcterms:W3CDTF">2017-07-01T16:12:54Z</dcterms:created>
  <dcterms:modified xsi:type="dcterms:W3CDTF">2024-07-01T15:04:51Z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